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tags/tag7.xml" ContentType="application/vnd.openxmlformats-officedocument.presentationml.tag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tags/tag3.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63" r:id="rId3"/>
    <p:sldId id="257" r:id="rId4"/>
    <p:sldId id="282" r:id="rId5"/>
    <p:sldId id="283" r:id="rId6"/>
    <p:sldId id="258" r:id="rId7"/>
    <p:sldId id="262" r:id="rId8"/>
    <p:sldId id="274" r:id="rId9"/>
    <p:sldId id="275" r:id="rId10"/>
    <p:sldId id="264" r:id="rId11"/>
    <p:sldId id="271" r:id="rId12"/>
    <p:sldId id="272" r:id="rId13"/>
    <p:sldId id="277" r:id="rId14"/>
    <p:sldId id="280" r:id="rId15"/>
    <p:sldId id="273" r:id="rId16"/>
    <p:sldId id="270" r:id="rId17"/>
    <p:sldId id="281" r:id="rId18"/>
    <p:sldId id="276" r:id="rId19"/>
  </p:sldIdLst>
  <p:sldSz cx="9144000" cy="6858000" type="screen4x3"/>
  <p:notesSz cx="6858000" cy="9144000"/>
  <p:custDataLst>
    <p:tags r:id="rId21"/>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E4C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4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B3C3FC81-0E17-4640-AB64-E7EB30E6A713}" type="datetimeFigureOut">
              <a:rPr lang="en-US"/>
              <a:pPr>
                <a:defRPr/>
              </a:pPr>
              <a:t>11/6/2013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DA6D30FB-B22B-4451-B8DA-BB7D515B776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Tell them we would spend just a few minutes reviewing this with the students.</a:t>
            </a:r>
          </a:p>
        </p:txBody>
      </p:sp>
      <p:sp>
        <p:nvSpPr>
          <p:cNvPr id="235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579A2F8-5146-42D5-A4E6-9C27A7DA9784}" type="slidenum">
              <a:rPr lang="en-US"/>
              <a:pPr fontAlgn="base">
                <a:spcBef>
                  <a:spcPct val="0"/>
                </a:spcBef>
                <a:spcAft>
                  <a:spcPct val="0"/>
                </a:spcAft>
              </a:pPr>
              <a:t>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Here is where we will assess the activity. Students would have this printed out and with them.</a:t>
            </a:r>
          </a:p>
        </p:txBody>
      </p:sp>
      <p:sp>
        <p:nvSpPr>
          <p:cNvPr id="296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79123FE-1EF7-4974-BCD5-883C8D47CA79}" type="slidenum">
              <a:rPr lang="en-US"/>
              <a:pPr fontAlgn="base">
                <a:spcBef>
                  <a:spcPct val="0"/>
                </a:spcBef>
                <a:spcAft>
                  <a:spcPct val="0"/>
                </a:spcAft>
              </a:pPr>
              <a:t>11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17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D1E92CC-A292-4984-B81A-DF1292582487}" type="slidenum">
              <a:rPr lang="en-US"/>
              <a:pPr fontAlgn="base">
                <a:spcBef>
                  <a:spcPct val="0"/>
                </a:spcBef>
                <a:spcAft>
                  <a:spcPct val="0"/>
                </a:spcAft>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dirty="0"/>
            </a:lvl1pPr>
          </a:lstStyle>
          <a:p>
            <a:pPr>
              <a:defRPr/>
            </a:pPr>
            <a:endParaRPr lang="en-US"/>
          </a:p>
        </p:txBody>
      </p:sp>
      <p:sp>
        <p:nvSpPr>
          <p:cNvPr id="5" name="Footer Placeholder 4"/>
          <p:cNvSpPr>
            <a:spLocks noGrp="1"/>
          </p:cNvSpPr>
          <p:nvPr>
            <p:ph type="ftr" sz="quarter" idx="11"/>
          </p:nvPr>
        </p:nvSpPr>
        <p:spPr/>
        <p:txBody>
          <a:bodyPr/>
          <a:lstStyle>
            <a:lvl1pPr>
              <a:defRPr dirty="0" smtClean="0"/>
            </a:lvl1pPr>
          </a:lstStyle>
          <a:p>
            <a:pPr>
              <a:defRPr/>
            </a:pPr>
            <a:r>
              <a:rPr lang="en-US"/>
              <a:t>GCSI 2013</a:t>
            </a:r>
            <a:endParaRPr lang="en-US"/>
          </a:p>
        </p:txBody>
      </p:sp>
      <p:sp>
        <p:nvSpPr>
          <p:cNvPr id="6" name="Slide Number Placeholder 5"/>
          <p:cNvSpPr>
            <a:spLocks noGrp="1"/>
          </p:cNvSpPr>
          <p:nvPr>
            <p:ph type="sldNum" sz="quarter" idx="12"/>
          </p:nvPr>
        </p:nvSpPr>
        <p:spPr/>
        <p:txBody>
          <a:bodyPr/>
          <a:lstStyle>
            <a:lvl1pPr>
              <a:defRPr dirty="0"/>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FCB4242-AE9C-4155-A351-08F2771728BC}" type="datetimeFigureOut">
              <a:rPr lang="en-US"/>
              <a:pPr>
                <a:defRPr/>
              </a:pPr>
              <a:t>11/6/2013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D521C67-9BE7-44D7-AD3F-C347DC06C4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CD0C6C8-B45F-4E37-BE39-878C3ABDE709}" type="datetimeFigureOut">
              <a:rPr lang="en-US"/>
              <a:pPr>
                <a:defRPr/>
              </a:pPr>
              <a:t>11/6/2013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141D2E6-0585-4809-BB95-322E427EAC8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C1E1B94-390B-4CAE-B92C-FB94E850D4DD}" type="datetimeFigureOut">
              <a:rPr lang="en-US"/>
              <a:pPr>
                <a:defRPr/>
              </a:pPr>
              <a:t>11/6/2013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F35A983-8D6F-487D-A1B4-E0332E966140}"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0"/>
            <a:ext cx="3810000" cy="4114800"/>
          </a:xfrm>
        </p:spPr>
        <p:txBody>
          <a:bodyPr rtlCol="0">
            <a:normAutofit/>
          </a:bodyPr>
          <a:lstStyle/>
          <a:p>
            <a:pPr lvl="0"/>
            <a:endParaRPr lang="en-US" noProof="0" smtClean="0"/>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9451CAB8-CCEB-44E1-91E2-C9DF208E8337}" type="slidenum">
              <a:rPr lang="en-US"/>
              <a:pPr>
                <a:defRPr/>
              </a:pPr>
              <a:t>‹#›</a:t>
            </a:fld>
            <a:endParaRPr lang="en-US"/>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50CA1FC-5717-4C92-9B42-EB73CCAD5EE9}" type="datetimeFigureOut">
              <a:rPr lang="en-US"/>
              <a:pPr>
                <a:defRPr/>
              </a:pPr>
              <a:t>11/6/2013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61578C6-5463-4799-97F1-447FB1F9E91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71C4BE6-847E-4AC7-9543-99B5FF803E36}" type="datetimeFigureOut">
              <a:rPr lang="en-US"/>
              <a:pPr>
                <a:defRPr/>
              </a:pPr>
              <a:t>11/6/2013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8F57BAE-38C8-4847-86EB-4400038012C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27AF2F3-EF72-4150-8868-D57EE218D7E5}" type="datetimeFigureOut">
              <a:rPr lang="en-US"/>
              <a:pPr>
                <a:defRPr/>
              </a:pPr>
              <a:t>11/6/2013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162F56A-6003-414B-A9C6-2FADE3BFA4F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EEC24F8-6DEA-4C20-9DAF-58EA4437454E}" type="datetimeFigureOut">
              <a:rPr lang="en-US"/>
              <a:pPr>
                <a:defRPr/>
              </a:pPr>
              <a:t>11/6/2013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C4B01F7-5AD7-41EB-8F52-CFD387372DB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C32E547-4269-420E-9C34-C324359417D7}" type="datetimeFigureOut">
              <a:rPr lang="en-US"/>
              <a:pPr>
                <a:defRPr/>
              </a:pPr>
              <a:t>11/6/2013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A72EEA2-78C8-4220-9FA8-C6617B554F3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89A1E1F-7A49-4F20-A285-B8F2FEFF30CF}" type="datetimeFigureOut">
              <a:rPr lang="en-US"/>
              <a:pPr>
                <a:defRPr/>
              </a:pPr>
              <a:t>11/6/2013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B9A718E-52E0-4E42-AF18-72CB1C69D99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4E6FE57-70CA-49EC-89F7-0BABA4D2A77C}" type="datetimeFigureOut">
              <a:rPr lang="en-US"/>
              <a:pPr>
                <a:defRPr/>
              </a:pPr>
              <a:t>11/6/2013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0BC80CA-BA28-4189-AF11-E0840354F69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F41F129-C1F3-4205-804A-AD03DA293F92}" type="datetimeFigureOut">
              <a:rPr lang="en-US"/>
              <a:pPr>
                <a:defRPr/>
              </a:pPr>
              <a:t>11/6/2013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9CF38D3-4B57-46C6-BA0A-46C0DCFBD8E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cstate="print">
            <a:alphaModFix amt="28000"/>
            <a:lum/>
          </a:blip>
          <a:srcRect/>
          <a:stretch>
            <a:fillRect l="-3000" r="-3000"/>
          </a:stretch>
        </a:blipFill>
        <a:effectLst/>
      </p:bgPr>
    </p:bg>
    <p:spTree>
      <p:nvGrpSpPr>
        <p:cNvPr id="1" name=""/>
        <p:cNvGrpSpPr/>
        <p:nvPr/>
      </p:nvGrpSpPr>
      <p:grpSpPr>
        <a:xfrm>
          <a:off x="0" y="0"/>
          <a:ext cx="0" cy="0"/>
          <a:chOff x="0" y="0"/>
          <a:chExt cx="0" cy="0"/>
        </a:xfrm>
      </p:grpSpPr>
      <p:sp>
        <p:nvSpPr>
          <p:cNvPr id="3686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686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0B6D0CD5-2045-475A-9109-D7CC73AA60E3}" type="datetimeFigureOut">
              <a:rPr lang="en-US"/>
              <a:pPr>
                <a:defRPr/>
              </a:pPr>
              <a:t>11/6/2013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04057444-C609-4717-B8FB-1EE64809998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 id="2147483651" r:id="rId12"/>
    <p:sldLayoutId id="2147483663" r:id="rId13"/>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ys-science.wikispaces.com/"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eys-science.wikispaces.com/"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slideLayout" Target="../slideLayouts/slideLayout12.xml"/><Relationship Id="rId4" Type="http://schemas.openxmlformats.org/officeDocument/2006/relationships/tags" Target="../tags/tag7.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3.xml"/><Relationship Id="rId4" Type="http://schemas.openxmlformats.org/officeDocument/2006/relationships/hyperlink" Target="http://www.heart.org/" TargetMode="External"/></Relationships>
</file>

<file path=ppt/slides/_rels/slide15.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slideLayout" Target="../slideLayouts/slideLayout12.xml"/><Relationship Id="rId4" Type="http://schemas.openxmlformats.org/officeDocument/2006/relationships/tags" Target="../tags/tag10.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youtube.com/watch?v=gIXcWE0bTwY"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eys-science.wikispaces.com/" TargetMode="External"/></Relationships>
</file>

<file path=ppt/slides/_rels/slide8.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slideLayout" Target="../slideLayouts/slideLayout12.xml"/><Relationship Id="rId4" Type="http://schemas.openxmlformats.org/officeDocument/2006/relationships/tags" Target="../tags/tag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00"/>
            <a:ext cx="7772400" cy="1470025"/>
          </a:xfrm>
        </p:spPr>
        <p:txBody>
          <a:bodyPr rtlCol="0">
            <a:normAutofit fontScale="90000"/>
          </a:bodyPr>
          <a:lstStyle/>
          <a:p>
            <a:pPr algn="l" fontAlgn="auto">
              <a:spcAft>
                <a:spcPts val="0"/>
              </a:spcAft>
              <a:defRPr/>
            </a:pPr>
            <a:r>
              <a:rPr lang="en-US" dirty="0" smtClean="0"/>
              <a:t>Group 7: Physiology</a:t>
            </a:r>
            <a:br>
              <a:rPr lang="en-US" dirty="0" smtClean="0"/>
            </a:br>
            <a:r>
              <a:rPr lang="en-US" i="1" dirty="0" smtClean="0"/>
              <a:t>Unit Theme: Cardiovascular System</a:t>
            </a:r>
            <a:br>
              <a:rPr lang="en-US" i="1" dirty="0" smtClean="0"/>
            </a:br>
            <a:r>
              <a:rPr lang="en-US" i="1" dirty="0" smtClean="0"/>
              <a:t/>
            </a:r>
            <a:br>
              <a:rPr lang="en-US" i="1" dirty="0" smtClean="0"/>
            </a:br>
            <a:r>
              <a:rPr lang="en-US" i="1" dirty="0"/>
              <a:t/>
            </a:r>
            <a:br>
              <a:rPr lang="en-US" i="1" dirty="0"/>
            </a:br>
            <a:r>
              <a:rPr lang="en-US" i="1" dirty="0" smtClean="0"/>
              <a:t/>
            </a:r>
            <a:br>
              <a:rPr lang="en-US" i="1" dirty="0" smtClean="0"/>
            </a:br>
            <a:r>
              <a:rPr lang="en-US" sz="2200" i="1" dirty="0"/>
              <a:t>Ali </a:t>
            </a:r>
            <a:r>
              <a:rPr lang="en-US" sz="2200" i="1" dirty="0" err="1"/>
              <a:t>Azghani</a:t>
            </a:r>
            <a:r>
              <a:rPr lang="en-US" sz="2200" i="1" dirty="0"/>
              <a:t>, University of Texas at </a:t>
            </a:r>
            <a:r>
              <a:rPr lang="en-US" sz="2200" i="1" dirty="0" smtClean="0"/>
              <a:t>Tyler</a:t>
            </a:r>
            <a:r>
              <a:rPr lang="en-US" sz="2200" dirty="0"/>
              <a:t/>
            </a:r>
            <a:br>
              <a:rPr lang="en-US" sz="2200" dirty="0"/>
            </a:br>
            <a:r>
              <a:rPr lang="en-US" sz="2200" i="1" dirty="0" smtClean="0"/>
              <a:t>Melody </a:t>
            </a:r>
            <a:r>
              <a:rPr lang="en-US" sz="2200" i="1" dirty="0"/>
              <a:t>Danley, University of </a:t>
            </a:r>
            <a:r>
              <a:rPr lang="en-US" sz="2200" i="1" dirty="0" smtClean="0"/>
              <a:t>Kentucky</a:t>
            </a:r>
            <a:br>
              <a:rPr lang="en-US" sz="2200" i="1" dirty="0" smtClean="0"/>
            </a:br>
            <a:r>
              <a:rPr lang="en-US" sz="2200" i="1" dirty="0" smtClean="0"/>
              <a:t>Heather </a:t>
            </a:r>
            <a:r>
              <a:rPr lang="en-US" sz="2200" i="1" dirty="0"/>
              <a:t>Ketchum, University of </a:t>
            </a:r>
            <a:r>
              <a:rPr lang="en-US" sz="2200" i="1" dirty="0" smtClean="0"/>
              <a:t>Oklahoma</a:t>
            </a:r>
            <a:r>
              <a:rPr lang="en-US" sz="2200" dirty="0"/>
              <a:t/>
            </a:r>
            <a:br>
              <a:rPr lang="en-US" sz="2200" dirty="0"/>
            </a:br>
            <a:r>
              <a:rPr lang="en-US" sz="2200" i="1" dirty="0" smtClean="0"/>
              <a:t>Laura </a:t>
            </a:r>
            <a:r>
              <a:rPr lang="en-US" sz="2200" i="1" dirty="0" err="1"/>
              <a:t>Laynes</a:t>
            </a:r>
            <a:r>
              <a:rPr lang="en-US" sz="2200" i="1" dirty="0"/>
              <a:t>, Baton Rouge Community </a:t>
            </a:r>
            <a:r>
              <a:rPr lang="en-US" sz="2200" i="1" dirty="0" smtClean="0"/>
              <a:t>College</a:t>
            </a:r>
            <a:r>
              <a:rPr lang="en-US" sz="2200" i="1" u="sng" dirty="0" smtClean="0"/>
              <a:t/>
            </a:r>
            <a:br>
              <a:rPr lang="en-US" sz="2200" i="1" u="sng" dirty="0" smtClean="0"/>
            </a:br>
            <a:r>
              <a:rPr lang="en-US" sz="2200" i="1" dirty="0" smtClean="0"/>
              <a:t>Mary </a:t>
            </a:r>
            <a:r>
              <a:rPr lang="en-US" sz="2200" i="1" dirty="0"/>
              <a:t>Miller, Baton Rouge Community </a:t>
            </a:r>
            <a:r>
              <a:rPr lang="en-US" sz="2200" i="1" dirty="0" smtClean="0"/>
              <a:t>College</a:t>
            </a:r>
            <a:r>
              <a:rPr lang="en-US" sz="2200" dirty="0"/>
              <a:t/>
            </a:r>
            <a:br>
              <a:rPr lang="en-US" sz="2200" dirty="0"/>
            </a:br>
            <a:r>
              <a:rPr lang="en-US" sz="2200" i="1" dirty="0"/>
              <a:t>Russell Nolan, Baton Rouge Community </a:t>
            </a:r>
            <a:r>
              <a:rPr lang="en-US" sz="2200" i="1" dirty="0" smtClean="0"/>
              <a:t>College</a:t>
            </a:r>
            <a:br>
              <a:rPr lang="en-US" sz="2200" i="1" dirty="0" smtClean="0"/>
            </a:br>
            <a:r>
              <a:rPr lang="en-US" sz="2200" i="1" dirty="0" smtClean="0"/>
              <a:t>Facilitators: Beth </a:t>
            </a:r>
            <a:r>
              <a:rPr lang="en-US" sz="2200" i="1" dirty="0" err="1" smtClean="0"/>
              <a:t>Beason</a:t>
            </a:r>
            <a:r>
              <a:rPr lang="en-US" sz="2200" i="1" smtClean="0"/>
              <a:t> and </a:t>
            </a:r>
            <a:r>
              <a:rPr lang="en-US" sz="2200" i="1" dirty="0" smtClean="0"/>
              <a:t>David </a:t>
            </a:r>
            <a:r>
              <a:rPr lang="en-US" sz="2200" i="1" dirty="0" err="1" smtClean="0"/>
              <a:t>Caprette</a:t>
            </a:r>
            <a:r>
              <a:rPr lang="en-US" sz="2200" i="1" dirty="0" smtClean="0"/>
              <a:t> (Rice University)</a:t>
            </a:r>
            <a:r>
              <a:rPr lang="en-US" sz="2000" dirty="0"/>
              <a:t/>
            </a:r>
            <a:br>
              <a:rPr lang="en-US" sz="2000" dirty="0"/>
            </a:b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650" name="Title 1"/>
          <p:cNvSpPr>
            <a:spLocks noGrp="1"/>
          </p:cNvSpPr>
          <p:nvPr>
            <p:ph type="title"/>
          </p:nvPr>
        </p:nvSpPr>
        <p:spPr>
          <a:xfrm>
            <a:off x="381000" y="0"/>
            <a:ext cx="8229600" cy="1143000"/>
          </a:xfrm>
        </p:spPr>
        <p:txBody>
          <a:bodyPr/>
          <a:lstStyle/>
          <a:p>
            <a:r>
              <a:rPr lang="en-US" smtClean="0"/>
              <a:t>Blood Flow Activity</a:t>
            </a:r>
          </a:p>
        </p:txBody>
      </p:sp>
      <p:pic>
        <p:nvPicPr>
          <p:cNvPr id="27651" name="Picture 2" descr="http://seys-science.wikispaces.com/file/view/diagram_of_the_blood_flow_around_the_body.jpg/97292492/diagram_of_the_blood_flow_around_the_body.jpg"/>
          <p:cNvPicPr>
            <a:picLocks noChangeAspect="1" noChangeArrowheads="1"/>
          </p:cNvPicPr>
          <p:nvPr/>
        </p:nvPicPr>
        <p:blipFill>
          <a:blip r:embed="rId2"/>
          <a:srcRect/>
          <a:stretch>
            <a:fillRect/>
          </a:stretch>
        </p:blipFill>
        <p:spPr bwMode="auto">
          <a:xfrm>
            <a:off x="3489325" y="838200"/>
            <a:ext cx="5578475" cy="5791200"/>
          </a:xfrm>
          <a:prstGeom prst="rect">
            <a:avLst/>
          </a:prstGeom>
          <a:noFill/>
          <a:ln w="9525">
            <a:noFill/>
            <a:miter lim="800000"/>
            <a:headEnd/>
            <a:tailEnd/>
          </a:ln>
        </p:spPr>
      </p:pic>
      <p:sp>
        <p:nvSpPr>
          <p:cNvPr id="5" name="TextBox 4"/>
          <p:cNvSpPr txBox="1"/>
          <p:nvPr/>
        </p:nvSpPr>
        <p:spPr>
          <a:xfrm>
            <a:off x="152400" y="990600"/>
            <a:ext cx="4419600" cy="2554288"/>
          </a:xfrm>
          <a:prstGeom prst="rect">
            <a:avLst/>
          </a:prstGeom>
          <a:noFill/>
        </p:spPr>
        <p:txBody>
          <a:bodyPr>
            <a:spAutoFit/>
          </a:bodyPr>
          <a:lstStyle/>
          <a:p>
            <a:pPr fontAlgn="auto">
              <a:spcBef>
                <a:spcPts val="0"/>
              </a:spcBef>
              <a:spcAft>
                <a:spcPts val="0"/>
              </a:spcAft>
              <a:defRPr/>
            </a:pPr>
            <a:r>
              <a:rPr lang="en-US" sz="2000" b="1" dirty="0">
                <a:latin typeface="+mn-lt"/>
              </a:rPr>
              <a:t>Odd # Groups:  </a:t>
            </a:r>
          </a:p>
          <a:p>
            <a:pPr marL="457200" indent="-457200" fontAlgn="auto">
              <a:spcBef>
                <a:spcPts val="0"/>
              </a:spcBef>
              <a:spcAft>
                <a:spcPts val="0"/>
              </a:spcAft>
              <a:buFontTx/>
              <a:buAutoNum type="arabicParenR"/>
              <a:defRPr/>
            </a:pPr>
            <a:r>
              <a:rPr lang="en-US" sz="2000" dirty="0">
                <a:latin typeface="+mn-lt"/>
              </a:rPr>
              <a:t>Use the terms in your envelope to trace a single red blood cell through the heart beginning with blood returning to the right side of the heart and ending at the lungs.</a:t>
            </a:r>
          </a:p>
          <a:p>
            <a:pPr marL="457200" indent="-457200" fontAlgn="auto">
              <a:spcBef>
                <a:spcPts val="0"/>
              </a:spcBef>
              <a:spcAft>
                <a:spcPts val="0"/>
              </a:spcAft>
              <a:buFontTx/>
              <a:buAutoNum type="arabicParenR"/>
              <a:defRPr/>
            </a:pPr>
            <a:r>
              <a:rPr lang="en-US" sz="2000" dirty="0">
                <a:latin typeface="+mn-lt"/>
              </a:rPr>
              <a:t>Record your sequence on the provided worksheet numbers 1-6.</a:t>
            </a:r>
            <a:endParaRPr lang="en-US" sz="2000" dirty="0">
              <a:latin typeface="+mn-lt"/>
            </a:endParaRPr>
          </a:p>
        </p:txBody>
      </p:sp>
      <p:sp>
        <p:nvSpPr>
          <p:cNvPr id="6" name="TextBox 5"/>
          <p:cNvSpPr txBox="1"/>
          <p:nvPr/>
        </p:nvSpPr>
        <p:spPr>
          <a:xfrm>
            <a:off x="228600" y="3886200"/>
            <a:ext cx="4267200" cy="2554288"/>
          </a:xfrm>
          <a:prstGeom prst="rect">
            <a:avLst/>
          </a:prstGeom>
          <a:noFill/>
        </p:spPr>
        <p:txBody>
          <a:bodyPr>
            <a:spAutoFit/>
          </a:bodyPr>
          <a:lstStyle/>
          <a:p>
            <a:pPr fontAlgn="auto">
              <a:spcBef>
                <a:spcPts val="0"/>
              </a:spcBef>
              <a:spcAft>
                <a:spcPts val="0"/>
              </a:spcAft>
              <a:defRPr/>
            </a:pPr>
            <a:r>
              <a:rPr lang="en-US" sz="2000" b="1" dirty="0">
                <a:latin typeface="+mn-lt"/>
              </a:rPr>
              <a:t>Even # Groups:  </a:t>
            </a:r>
          </a:p>
          <a:p>
            <a:pPr marL="457200" indent="-457200" fontAlgn="auto">
              <a:spcBef>
                <a:spcPts val="0"/>
              </a:spcBef>
              <a:spcAft>
                <a:spcPts val="0"/>
              </a:spcAft>
              <a:buFontTx/>
              <a:buAutoNum type="arabicParenR"/>
              <a:defRPr/>
            </a:pPr>
            <a:r>
              <a:rPr lang="en-US" sz="2000" dirty="0">
                <a:latin typeface="+mn-lt"/>
              </a:rPr>
              <a:t>Use the terms in your envelope to trace a single red blood cell through the heart beginning with the lungs and ending once blood exits the heart.</a:t>
            </a:r>
          </a:p>
          <a:p>
            <a:pPr marL="457200" indent="-457200" fontAlgn="auto">
              <a:spcBef>
                <a:spcPts val="0"/>
              </a:spcBef>
              <a:spcAft>
                <a:spcPts val="0"/>
              </a:spcAft>
              <a:buFontTx/>
              <a:buAutoNum type="arabicParenR"/>
              <a:defRPr/>
            </a:pPr>
            <a:r>
              <a:rPr lang="en-US" sz="2000" dirty="0">
                <a:latin typeface="+mn-lt"/>
              </a:rPr>
              <a:t>Record your sequence on the provided worksheet numbers 8-14.</a:t>
            </a:r>
            <a:endParaRPr lang="en-US" sz="2000" dirty="0">
              <a:latin typeface="+mn-lt"/>
            </a:endParaRPr>
          </a:p>
        </p:txBody>
      </p:sp>
      <p:sp>
        <p:nvSpPr>
          <p:cNvPr id="27654" name="Rectangle 6"/>
          <p:cNvSpPr>
            <a:spLocks noChangeArrowheads="1"/>
          </p:cNvSpPr>
          <p:nvPr/>
        </p:nvSpPr>
        <p:spPr bwMode="auto">
          <a:xfrm>
            <a:off x="5662613" y="6488113"/>
            <a:ext cx="3481387" cy="369887"/>
          </a:xfrm>
          <a:prstGeom prst="rect">
            <a:avLst/>
          </a:prstGeom>
          <a:noFill/>
          <a:ln w="9525">
            <a:noFill/>
            <a:miter lim="800000"/>
            <a:headEnd/>
            <a:tailEnd/>
          </a:ln>
        </p:spPr>
        <p:txBody>
          <a:bodyPr wrap="none">
            <a:spAutoFit/>
          </a:bodyPr>
          <a:lstStyle/>
          <a:p>
            <a:r>
              <a:rPr lang="en-US">
                <a:latin typeface="Calibri" pitchFamily="34" charset="0"/>
                <a:hlinkClick r:id="rId3"/>
              </a:rPr>
              <a:t>http://seys-science.wikispaces.com</a:t>
            </a:r>
            <a:endParaRPr lang="en-US">
              <a:latin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endParaRPr lang="en-US" smtClean="0"/>
          </a:p>
        </p:txBody>
      </p:sp>
      <p:pic>
        <p:nvPicPr>
          <p:cNvPr id="28674" name="Picture 2" descr="http://seys-science.wikispaces.com/file/view/diagram_of_the_blood_flow_around_the_body.jpg/97292492/diagram_of_the_blood_flow_around_the_body.jpg"/>
          <p:cNvPicPr>
            <a:picLocks noChangeAspect="1" noChangeArrowheads="1"/>
          </p:cNvPicPr>
          <p:nvPr/>
        </p:nvPicPr>
        <p:blipFill>
          <a:blip r:embed="rId3"/>
          <a:srcRect r="-4311"/>
          <a:stretch>
            <a:fillRect/>
          </a:stretch>
        </p:blipFill>
        <p:spPr bwMode="auto">
          <a:xfrm>
            <a:off x="0" y="0"/>
            <a:ext cx="9220200" cy="6858000"/>
          </a:xfrm>
          <a:prstGeom prst="rect">
            <a:avLst/>
          </a:prstGeom>
          <a:noFill/>
          <a:ln w="9525">
            <a:noFill/>
            <a:miter lim="800000"/>
            <a:headEnd/>
            <a:tailEnd/>
          </a:ln>
        </p:spPr>
      </p:pic>
      <p:sp>
        <p:nvSpPr>
          <p:cNvPr id="28675" name="TextBox 4"/>
          <p:cNvSpPr txBox="1">
            <a:spLocks noChangeArrowheads="1"/>
          </p:cNvSpPr>
          <p:nvPr/>
        </p:nvSpPr>
        <p:spPr bwMode="auto">
          <a:xfrm>
            <a:off x="2286000" y="1676400"/>
            <a:ext cx="458788" cy="523875"/>
          </a:xfrm>
          <a:prstGeom prst="rect">
            <a:avLst/>
          </a:prstGeom>
          <a:noFill/>
          <a:ln w="9525">
            <a:noFill/>
            <a:miter lim="800000"/>
            <a:headEnd/>
            <a:tailEnd/>
          </a:ln>
        </p:spPr>
        <p:txBody>
          <a:bodyPr wrap="none">
            <a:spAutoFit/>
          </a:bodyPr>
          <a:lstStyle/>
          <a:p>
            <a:r>
              <a:rPr lang="en-US" sz="2800">
                <a:latin typeface="Calibri" pitchFamily="34" charset="0"/>
              </a:rPr>
              <a:t>1.</a:t>
            </a:r>
          </a:p>
        </p:txBody>
      </p:sp>
      <p:sp>
        <p:nvSpPr>
          <p:cNvPr id="28676" name="TextBox 6"/>
          <p:cNvSpPr txBox="1">
            <a:spLocks noChangeArrowheads="1"/>
          </p:cNvSpPr>
          <p:nvPr/>
        </p:nvSpPr>
        <p:spPr bwMode="auto">
          <a:xfrm>
            <a:off x="3568700" y="3016250"/>
            <a:ext cx="415925" cy="461963"/>
          </a:xfrm>
          <a:prstGeom prst="rect">
            <a:avLst/>
          </a:prstGeom>
          <a:noFill/>
          <a:ln w="9525">
            <a:noFill/>
            <a:miter lim="800000"/>
            <a:headEnd/>
            <a:tailEnd/>
          </a:ln>
        </p:spPr>
        <p:txBody>
          <a:bodyPr wrap="none">
            <a:spAutoFit/>
          </a:bodyPr>
          <a:lstStyle/>
          <a:p>
            <a:r>
              <a:rPr lang="en-US" sz="2400">
                <a:latin typeface="Calibri" pitchFamily="34" charset="0"/>
              </a:rPr>
              <a:t>2.</a:t>
            </a:r>
          </a:p>
        </p:txBody>
      </p:sp>
      <p:sp>
        <p:nvSpPr>
          <p:cNvPr id="28677" name="TextBox 7"/>
          <p:cNvSpPr txBox="1">
            <a:spLocks noChangeArrowheads="1"/>
          </p:cNvSpPr>
          <p:nvPr/>
        </p:nvSpPr>
        <p:spPr bwMode="auto">
          <a:xfrm>
            <a:off x="2747963" y="3295650"/>
            <a:ext cx="458787" cy="523875"/>
          </a:xfrm>
          <a:prstGeom prst="rect">
            <a:avLst/>
          </a:prstGeom>
          <a:noFill/>
          <a:ln w="9525">
            <a:noFill/>
            <a:miter lim="800000"/>
            <a:headEnd/>
            <a:tailEnd/>
          </a:ln>
        </p:spPr>
        <p:txBody>
          <a:bodyPr wrap="none">
            <a:spAutoFit/>
          </a:bodyPr>
          <a:lstStyle/>
          <a:p>
            <a:r>
              <a:rPr lang="en-US" sz="2800">
                <a:latin typeface="Calibri" pitchFamily="34" charset="0"/>
              </a:rPr>
              <a:t>3.</a:t>
            </a:r>
          </a:p>
        </p:txBody>
      </p:sp>
      <p:sp>
        <p:nvSpPr>
          <p:cNvPr id="28678" name="TextBox 8"/>
          <p:cNvSpPr txBox="1">
            <a:spLocks noChangeArrowheads="1"/>
          </p:cNvSpPr>
          <p:nvPr/>
        </p:nvSpPr>
        <p:spPr bwMode="auto">
          <a:xfrm>
            <a:off x="3810000" y="3733800"/>
            <a:ext cx="458788" cy="523875"/>
          </a:xfrm>
          <a:prstGeom prst="rect">
            <a:avLst/>
          </a:prstGeom>
          <a:noFill/>
          <a:ln w="9525">
            <a:noFill/>
            <a:miter lim="800000"/>
            <a:headEnd/>
            <a:tailEnd/>
          </a:ln>
        </p:spPr>
        <p:txBody>
          <a:bodyPr wrap="none">
            <a:spAutoFit/>
          </a:bodyPr>
          <a:lstStyle/>
          <a:p>
            <a:r>
              <a:rPr lang="en-US" sz="2800">
                <a:latin typeface="Calibri" pitchFamily="34" charset="0"/>
              </a:rPr>
              <a:t>4.</a:t>
            </a:r>
          </a:p>
        </p:txBody>
      </p:sp>
      <p:sp>
        <p:nvSpPr>
          <p:cNvPr id="28679" name="TextBox 9"/>
          <p:cNvSpPr txBox="1">
            <a:spLocks noChangeArrowheads="1"/>
          </p:cNvSpPr>
          <p:nvPr/>
        </p:nvSpPr>
        <p:spPr bwMode="auto">
          <a:xfrm>
            <a:off x="4044950" y="2949575"/>
            <a:ext cx="304800" cy="400050"/>
          </a:xfrm>
          <a:prstGeom prst="rect">
            <a:avLst/>
          </a:prstGeom>
          <a:solidFill>
            <a:schemeClr val="bg1">
              <a:alpha val="69019"/>
            </a:schemeClr>
          </a:solidFill>
          <a:ln w="9525">
            <a:noFill/>
            <a:miter lim="800000"/>
            <a:headEnd/>
            <a:tailEnd/>
          </a:ln>
        </p:spPr>
        <p:txBody>
          <a:bodyPr>
            <a:spAutoFit/>
          </a:bodyPr>
          <a:lstStyle/>
          <a:p>
            <a:r>
              <a:rPr lang="en-US" sz="2000">
                <a:latin typeface="Calibri" pitchFamily="34" charset="0"/>
              </a:rPr>
              <a:t>5</a:t>
            </a:r>
            <a:endParaRPr lang="en-US" sz="2800">
              <a:latin typeface="Calibri" pitchFamily="34" charset="0"/>
            </a:endParaRPr>
          </a:p>
        </p:txBody>
      </p:sp>
      <p:sp>
        <p:nvSpPr>
          <p:cNvPr id="28680" name="TextBox 10"/>
          <p:cNvSpPr txBox="1">
            <a:spLocks noChangeArrowheads="1"/>
          </p:cNvSpPr>
          <p:nvPr/>
        </p:nvSpPr>
        <p:spPr bwMode="auto">
          <a:xfrm>
            <a:off x="2971800" y="1281113"/>
            <a:ext cx="458788" cy="523875"/>
          </a:xfrm>
          <a:prstGeom prst="rect">
            <a:avLst/>
          </a:prstGeom>
          <a:noFill/>
          <a:ln w="9525">
            <a:noFill/>
            <a:miter lim="800000"/>
            <a:headEnd/>
            <a:tailEnd/>
          </a:ln>
        </p:spPr>
        <p:txBody>
          <a:bodyPr wrap="none">
            <a:spAutoFit/>
          </a:bodyPr>
          <a:lstStyle/>
          <a:p>
            <a:r>
              <a:rPr lang="en-US" sz="2800">
                <a:latin typeface="Calibri" pitchFamily="34" charset="0"/>
              </a:rPr>
              <a:t>6.</a:t>
            </a:r>
          </a:p>
        </p:txBody>
      </p:sp>
      <p:sp>
        <p:nvSpPr>
          <p:cNvPr id="28681" name="TextBox 11"/>
          <p:cNvSpPr txBox="1">
            <a:spLocks noChangeArrowheads="1"/>
          </p:cNvSpPr>
          <p:nvPr/>
        </p:nvSpPr>
        <p:spPr bwMode="auto">
          <a:xfrm>
            <a:off x="4191000" y="533400"/>
            <a:ext cx="458788" cy="523875"/>
          </a:xfrm>
          <a:prstGeom prst="rect">
            <a:avLst/>
          </a:prstGeom>
          <a:noFill/>
          <a:ln w="9525">
            <a:noFill/>
            <a:miter lim="800000"/>
            <a:headEnd/>
            <a:tailEnd/>
          </a:ln>
        </p:spPr>
        <p:txBody>
          <a:bodyPr wrap="none">
            <a:spAutoFit/>
          </a:bodyPr>
          <a:lstStyle/>
          <a:p>
            <a:r>
              <a:rPr lang="en-US" sz="2800">
                <a:latin typeface="Calibri" pitchFamily="34" charset="0"/>
              </a:rPr>
              <a:t>7.</a:t>
            </a:r>
          </a:p>
        </p:txBody>
      </p:sp>
      <p:sp>
        <p:nvSpPr>
          <p:cNvPr id="28682" name="TextBox 12"/>
          <p:cNvSpPr txBox="1">
            <a:spLocks noChangeArrowheads="1"/>
          </p:cNvSpPr>
          <p:nvPr/>
        </p:nvSpPr>
        <p:spPr bwMode="auto">
          <a:xfrm>
            <a:off x="4686300" y="3068638"/>
            <a:ext cx="555625" cy="460375"/>
          </a:xfrm>
          <a:prstGeom prst="rect">
            <a:avLst/>
          </a:prstGeom>
          <a:solidFill>
            <a:schemeClr val="bg1">
              <a:alpha val="67842"/>
            </a:schemeClr>
          </a:solidFill>
          <a:ln w="9525">
            <a:noFill/>
            <a:miter lim="800000"/>
            <a:headEnd/>
            <a:tailEnd/>
          </a:ln>
        </p:spPr>
        <p:txBody>
          <a:bodyPr>
            <a:spAutoFit/>
          </a:bodyPr>
          <a:lstStyle/>
          <a:p>
            <a:r>
              <a:rPr lang="en-US" sz="2400">
                <a:latin typeface="Calibri" pitchFamily="34" charset="0"/>
              </a:rPr>
              <a:t>10</a:t>
            </a:r>
          </a:p>
        </p:txBody>
      </p:sp>
      <p:sp>
        <p:nvSpPr>
          <p:cNvPr id="28683" name="TextBox 13"/>
          <p:cNvSpPr txBox="1">
            <a:spLocks noChangeArrowheads="1"/>
          </p:cNvSpPr>
          <p:nvPr/>
        </p:nvSpPr>
        <p:spPr bwMode="auto">
          <a:xfrm>
            <a:off x="5867400" y="1143000"/>
            <a:ext cx="458788" cy="523875"/>
          </a:xfrm>
          <a:prstGeom prst="rect">
            <a:avLst/>
          </a:prstGeom>
          <a:noFill/>
          <a:ln w="9525">
            <a:noFill/>
            <a:miter lim="800000"/>
            <a:headEnd/>
            <a:tailEnd/>
          </a:ln>
        </p:spPr>
        <p:txBody>
          <a:bodyPr wrap="none">
            <a:spAutoFit/>
          </a:bodyPr>
          <a:lstStyle/>
          <a:p>
            <a:r>
              <a:rPr lang="en-US" sz="2800">
                <a:latin typeface="Calibri" pitchFamily="34" charset="0"/>
              </a:rPr>
              <a:t>9.</a:t>
            </a:r>
          </a:p>
        </p:txBody>
      </p:sp>
      <p:sp>
        <p:nvSpPr>
          <p:cNvPr id="28684" name="TextBox 14"/>
          <p:cNvSpPr txBox="1">
            <a:spLocks noChangeArrowheads="1"/>
          </p:cNvSpPr>
          <p:nvPr/>
        </p:nvSpPr>
        <p:spPr bwMode="auto">
          <a:xfrm>
            <a:off x="4456113" y="3733800"/>
            <a:ext cx="641350" cy="523875"/>
          </a:xfrm>
          <a:prstGeom prst="rect">
            <a:avLst/>
          </a:prstGeom>
          <a:noFill/>
          <a:ln w="9525">
            <a:noFill/>
            <a:miter lim="800000"/>
            <a:headEnd/>
            <a:tailEnd/>
          </a:ln>
        </p:spPr>
        <p:txBody>
          <a:bodyPr wrap="none">
            <a:spAutoFit/>
          </a:bodyPr>
          <a:lstStyle/>
          <a:p>
            <a:r>
              <a:rPr lang="en-US" sz="2800">
                <a:latin typeface="Calibri" pitchFamily="34" charset="0"/>
              </a:rPr>
              <a:t>12.</a:t>
            </a:r>
          </a:p>
        </p:txBody>
      </p:sp>
      <p:sp>
        <p:nvSpPr>
          <p:cNvPr id="28685" name="TextBox 15"/>
          <p:cNvSpPr txBox="1">
            <a:spLocks noChangeArrowheads="1"/>
          </p:cNvSpPr>
          <p:nvPr/>
        </p:nvSpPr>
        <p:spPr bwMode="auto">
          <a:xfrm>
            <a:off x="4267200" y="2825750"/>
            <a:ext cx="444500" cy="400050"/>
          </a:xfrm>
          <a:prstGeom prst="rect">
            <a:avLst/>
          </a:prstGeom>
          <a:solidFill>
            <a:schemeClr val="bg1">
              <a:alpha val="72156"/>
            </a:schemeClr>
          </a:solidFill>
          <a:ln w="9525">
            <a:noFill/>
            <a:miter lim="800000"/>
            <a:headEnd/>
            <a:tailEnd/>
          </a:ln>
        </p:spPr>
        <p:txBody>
          <a:bodyPr wrap="none">
            <a:spAutoFit/>
          </a:bodyPr>
          <a:lstStyle/>
          <a:p>
            <a:r>
              <a:rPr lang="en-US" sz="2000">
                <a:latin typeface="Calibri" pitchFamily="34" charset="0"/>
              </a:rPr>
              <a:t>13</a:t>
            </a:r>
          </a:p>
        </p:txBody>
      </p:sp>
      <p:sp>
        <p:nvSpPr>
          <p:cNvPr id="28686" name="TextBox 16"/>
          <p:cNvSpPr txBox="1">
            <a:spLocks noChangeArrowheads="1"/>
          </p:cNvSpPr>
          <p:nvPr/>
        </p:nvSpPr>
        <p:spPr bwMode="auto">
          <a:xfrm>
            <a:off x="4294188" y="1981200"/>
            <a:ext cx="642937" cy="523875"/>
          </a:xfrm>
          <a:prstGeom prst="rect">
            <a:avLst/>
          </a:prstGeom>
          <a:noFill/>
          <a:ln w="9525">
            <a:noFill/>
            <a:miter lim="800000"/>
            <a:headEnd/>
            <a:tailEnd/>
          </a:ln>
        </p:spPr>
        <p:txBody>
          <a:bodyPr wrap="none">
            <a:spAutoFit/>
          </a:bodyPr>
          <a:lstStyle/>
          <a:p>
            <a:r>
              <a:rPr lang="en-US" sz="2800">
                <a:latin typeface="Calibri" pitchFamily="34" charset="0"/>
              </a:rPr>
              <a:t>14.</a:t>
            </a:r>
          </a:p>
        </p:txBody>
      </p:sp>
      <p:sp>
        <p:nvSpPr>
          <p:cNvPr id="28687" name="TextBox 17"/>
          <p:cNvSpPr txBox="1">
            <a:spLocks noChangeArrowheads="1"/>
          </p:cNvSpPr>
          <p:nvPr/>
        </p:nvSpPr>
        <p:spPr bwMode="auto">
          <a:xfrm>
            <a:off x="5546725" y="3328988"/>
            <a:ext cx="641350" cy="523875"/>
          </a:xfrm>
          <a:prstGeom prst="rect">
            <a:avLst/>
          </a:prstGeom>
          <a:noFill/>
          <a:ln w="9525">
            <a:noFill/>
            <a:miter lim="800000"/>
            <a:headEnd/>
            <a:tailEnd/>
          </a:ln>
        </p:spPr>
        <p:txBody>
          <a:bodyPr wrap="none">
            <a:spAutoFit/>
          </a:bodyPr>
          <a:lstStyle/>
          <a:p>
            <a:r>
              <a:rPr lang="en-US" sz="2800">
                <a:latin typeface="Calibri" pitchFamily="34" charset="0"/>
              </a:rPr>
              <a:t>11.</a:t>
            </a:r>
          </a:p>
        </p:txBody>
      </p:sp>
      <p:sp>
        <p:nvSpPr>
          <p:cNvPr id="28688" name="TextBox 21"/>
          <p:cNvSpPr txBox="1">
            <a:spLocks noChangeArrowheads="1"/>
          </p:cNvSpPr>
          <p:nvPr/>
        </p:nvSpPr>
        <p:spPr bwMode="auto">
          <a:xfrm>
            <a:off x="5603875" y="201613"/>
            <a:ext cx="458788" cy="522287"/>
          </a:xfrm>
          <a:prstGeom prst="rect">
            <a:avLst/>
          </a:prstGeom>
          <a:noFill/>
          <a:ln w="9525">
            <a:noFill/>
            <a:miter lim="800000"/>
            <a:headEnd/>
            <a:tailEnd/>
          </a:ln>
        </p:spPr>
        <p:txBody>
          <a:bodyPr wrap="none">
            <a:spAutoFit/>
          </a:bodyPr>
          <a:lstStyle/>
          <a:p>
            <a:r>
              <a:rPr lang="en-US" sz="2800">
                <a:latin typeface="Calibri" pitchFamily="34" charset="0"/>
              </a:rPr>
              <a:t>8.</a:t>
            </a:r>
          </a:p>
        </p:txBody>
      </p:sp>
      <p:cxnSp>
        <p:nvCxnSpPr>
          <p:cNvPr id="6" name="Straight Arrow Connector 5"/>
          <p:cNvCxnSpPr>
            <a:stCxn id="28677" idx="3"/>
          </p:cNvCxnSpPr>
          <p:nvPr/>
        </p:nvCxnSpPr>
        <p:spPr>
          <a:xfrm>
            <a:off x="3206750" y="3557588"/>
            <a:ext cx="722313" cy="12541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flipV="1">
            <a:off x="4872038" y="3619500"/>
            <a:ext cx="674687" cy="20638"/>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691" name="Rectangle 19"/>
          <p:cNvSpPr>
            <a:spLocks noChangeArrowheads="1"/>
          </p:cNvSpPr>
          <p:nvPr/>
        </p:nvSpPr>
        <p:spPr bwMode="auto">
          <a:xfrm>
            <a:off x="5586413" y="6411913"/>
            <a:ext cx="3481387" cy="369887"/>
          </a:xfrm>
          <a:prstGeom prst="rect">
            <a:avLst/>
          </a:prstGeom>
          <a:noFill/>
          <a:ln w="9525">
            <a:noFill/>
            <a:miter lim="800000"/>
            <a:headEnd/>
            <a:tailEnd/>
          </a:ln>
        </p:spPr>
        <p:txBody>
          <a:bodyPr wrap="none">
            <a:spAutoFit/>
          </a:bodyPr>
          <a:lstStyle/>
          <a:p>
            <a:r>
              <a:rPr lang="en-US">
                <a:latin typeface="Calibri" pitchFamily="34" charset="0"/>
                <a:hlinkClick r:id="rId4"/>
              </a:rPr>
              <a:t>http://seys-science.wikispaces.com</a:t>
            </a:r>
            <a:endParaRPr lang="en-US">
              <a:latin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 y="0"/>
            <a:ext cx="5562600"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4613" y="-12700"/>
            <a:ext cx="4267200" cy="1143000"/>
          </a:xfrm>
        </p:spPr>
        <p:txBody>
          <a:bodyPr rtlCol="0">
            <a:normAutofit fontScale="90000"/>
          </a:bodyPr>
          <a:lstStyle/>
          <a:p>
            <a:pPr fontAlgn="auto">
              <a:spcAft>
                <a:spcPts val="0"/>
              </a:spcAft>
              <a:defRPr/>
            </a:pPr>
            <a:r>
              <a:rPr lang="en-US" dirty="0" smtClean="0"/>
              <a:t>Correct Responses</a:t>
            </a:r>
            <a:endParaRPr lang="en-US" dirty="0"/>
          </a:p>
        </p:txBody>
      </p:sp>
      <p:sp>
        <p:nvSpPr>
          <p:cNvPr id="3" name="Content Placeholder 2"/>
          <p:cNvSpPr>
            <a:spLocks noGrp="1"/>
          </p:cNvSpPr>
          <p:nvPr>
            <p:ph idx="1"/>
          </p:nvPr>
        </p:nvSpPr>
        <p:spPr>
          <a:xfrm>
            <a:off x="457200" y="762000"/>
            <a:ext cx="8229600" cy="4525963"/>
          </a:xfrm>
        </p:spPr>
        <p:txBody>
          <a:bodyPr rtlCol="0">
            <a:noAutofit/>
          </a:bodyPr>
          <a:lstStyle/>
          <a:p>
            <a:pPr marL="514350" indent="-514350" fontAlgn="auto">
              <a:spcAft>
                <a:spcPts val="0"/>
              </a:spcAft>
              <a:buFont typeface="+mj-lt"/>
              <a:buAutoNum type="arabicPeriod"/>
              <a:defRPr/>
            </a:pPr>
            <a:r>
              <a:rPr lang="en-US" sz="2400" dirty="0" smtClean="0"/>
              <a:t>Deoxygenated blood</a:t>
            </a:r>
          </a:p>
          <a:p>
            <a:pPr marL="514350" indent="-514350" fontAlgn="auto">
              <a:spcAft>
                <a:spcPts val="0"/>
              </a:spcAft>
              <a:buFont typeface="+mj-lt"/>
              <a:buAutoNum type="arabicPeriod"/>
              <a:defRPr/>
            </a:pPr>
            <a:r>
              <a:rPr lang="en-US" sz="2400" dirty="0" smtClean="0"/>
              <a:t>Right atrium</a:t>
            </a:r>
          </a:p>
          <a:p>
            <a:pPr marL="514350" indent="-514350" fontAlgn="auto">
              <a:spcAft>
                <a:spcPts val="0"/>
              </a:spcAft>
              <a:buFont typeface="+mj-lt"/>
              <a:buAutoNum type="arabicPeriod"/>
              <a:defRPr/>
            </a:pPr>
            <a:r>
              <a:rPr lang="en-US" sz="2400" dirty="0" smtClean="0"/>
              <a:t>Tricuspid valve</a:t>
            </a:r>
          </a:p>
          <a:p>
            <a:pPr marL="514350" indent="-514350" fontAlgn="auto">
              <a:spcAft>
                <a:spcPts val="0"/>
              </a:spcAft>
              <a:buFont typeface="+mj-lt"/>
              <a:buAutoNum type="arabicPeriod"/>
              <a:defRPr/>
            </a:pPr>
            <a:r>
              <a:rPr lang="en-US" sz="2400" dirty="0" smtClean="0"/>
              <a:t>Right ventricle</a:t>
            </a:r>
          </a:p>
          <a:p>
            <a:pPr marL="514350" indent="-514350" fontAlgn="auto">
              <a:spcAft>
                <a:spcPts val="0"/>
              </a:spcAft>
              <a:buFont typeface="+mj-lt"/>
              <a:buAutoNum type="arabicPeriod"/>
              <a:defRPr/>
            </a:pPr>
            <a:r>
              <a:rPr lang="en-US" sz="2400" dirty="0" smtClean="0"/>
              <a:t>Pulmonary </a:t>
            </a:r>
            <a:r>
              <a:rPr lang="en-US" sz="2400" dirty="0" err="1" smtClean="0"/>
              <a:t>semilunar</a:t>
            </a:r>
            <a:r>
              <a:rPr lang="en-US" sz="2400" dirty="0" smtClean="0"/>
              <a:t> valve</a:t>
            </a:r>
          </a:p>
          <a:p>
            <a:pPr marL="514350" indent="-514350" fontAlgn="auto">
              <a:spcAft>
                <a:spcPts val="0"/>
              </a:spcAft>
              <a:buFont typeface="+mj-lt"/>
              <a:buAutoNum type="arabicPeriod"/>
              <a:defRPr/>
            </a:pPr>
            <a:r>
              <a:rPr lang="en-US" sz="2400" dirty="0" smtClean="0"/>
              <a:t>Pulmonary arteries</a:t>
            </a:r>
          </a:p>
          <a:p>
            <a:pPr marL="514350" indent="-514350" fontAlgn="auto">
              <a:spcAft>
                <a:spcPts val="0"/>
              </a:spcAft>
              <a:buFont typeface="+mj-lt"/>
              <a:buAutoNum type="arabicPeriod"/>
              <a:defRPr/>
            </a:pPr>
            <a:r>
              <a:rPr lang="en-US" sz="2400" dirty="0" smtClean="0">
                <a:solidFill>
                  <a:schemeClr val="accent6">
                    <a:lumMod val="75000"/>
                  </a:schemeClr>
                </a:solidFill>
              </a:rPr>
              <a:t>Lungs</a:t>
            </a:r>
          </a:p>
          <a:p>
            <a:pPr marL="514350" indent="-514350" fontAlgn="auto">
              <a:spcAft>
                <a:spcPts val="0"/>
              </a:spcAft>
              <a:buFont typeface="+mj-lt"/>
              <a:buAutoNum type="arabicPeriod"/>
              <a:defRPr/>
            </a:pPr>
            <a:r>
              <a:rPr lang="en-US" sz="2400" dirty="0" smtClean="0"/>
              <a:t>Oxygenated blood</a:t>
            </a:r>
          </a:p>
          <a:p>
            <a:pPr marL="514350" indent="-514350" fontAlgn="auto">
              <a:spcAft>
                <a:spcPts val="0"/>
              </a:spcAft>
              <a:buFont typeface="+mj-lt"/>
              <a:buAutoNum type="arabicPeriod"/>
              <a:defRPr/>
            </a:pPr>
            <a:r>
              <a:rPr lang="en-US" sz="2400" dirty="0" smtClean="0"/>
              <a:t>Pulmonary veins</a:t>
            </a:r>
          </a:p>
          <a:p>
            <a:pPr marL="514350" indent="-514350" fontAlgn="auto">
              <a:spcAft>
                <a:spcPts val="0"/>
              </a:spcAft>
              <a:buFont typeface="+mj-lt"/>
              <a:buAutoNum type="arabicPeriod"/>
              <a:defRPr/>
            </a:pPr>
            <a:r>
              <a:rPr lang="en-US" sz="2400" dirty="0" smtClean="0"/>
              <a:t>Left atrium</a:t>
            </a:r>
          </a:p>
          <a:p>
            <a:pPr marL="514350" indent="-514350" fontAlgn="auto">
              <a:spcAft>
                <a:spcPts val="0"/>
              </a:spcAft>
              <a:buFont typeface="+mj-lt"/>
              <a:buAutoNum type="arabicPeriod"/>
              <a:defRPr/>
            </a:pPr>
            <a:r>
              <a:rPr lang="en-US" sz="2400" dirty="0" smtClean="0"/>
              <a:t>Bicuspid valve</a:t>
            </a:r>
          </a:p>
          <a:p>
            <a:pPr marL="514350" indent="-514350" fontAlgn="auto">
              <a:spcAft>
                <a:spcPts val="0"/>
              </a:spcAft>
              <a:buFont typeface="+mj-lt"/>
              <a:buAutoNum type="arabicPeriod"/>
              <a:defRPr/>
            </a:pPr>
            <a:r>
              <a:rPr lang="en-US" sz="2400" dirty="0" smtClean="0"/>
              <a:t>Left ventricle</a:t>
            </a:r>
          </a:p>
          <a:p>
            <a:pPr marL="514350" indent="-514350" fontAlgn="auto">
              <a:spcAft>
                <a:spcPts val="0"/>
              </a:spcAft>
              <a:buFont typeface="+mj-lt"/>
              <a:buAutoNum type="arabicPeriod"/>
              <a:defRPr/>
            </a:pPr>
            <a:r>
              <a:rPr lang="en-US" sz="2400" dirty="0" smtClean="0"/>
              <a:t>Aortic </a:t>
            </a:r>
            <a:r>
              <a:rPr lang="en-US" sz="2400" dirty="0" err="1" smtClean="0"/>
              <a:t>semilunar</a:t>
            </a:r>
            <a:r>
              <a:rPr lang="en-US" sz="2400" dirty="0" smtClean="0"/>
              <a:t> valve</a:t>
            </a:r>
          </a:p>
          <a:p>
            <a:pPr marL="514350" indent="-514350" fontAlgn="auto">
              <a:spcAft>
                <a:spcPts val="0"/>
              </a:spcAft>
              <a:buFont typeface="+mj-lt"/>
              <a:buAutoNum type="arabicPeriod"/>
              <a:defRPr/>
            </a:pPr>
            <a:r>
              <a:rPr lang="en-US" sz="2400" dirty="0"/>
              <a:t>A</a:t>
            </a:r>
            <a:r>
              <a:rPr lang="en-US" sz="2400" dirty="0" smtClean="0"/>
              <a:t>orta</a:t>
            </a:r>
            <a:endParaRPr lang="en-US" sz="2400" dirty="0"/>
          </a:p>
        </p:txBody>
      </p:sp>
      <p:pic>
        <p:nvPicPr>
          <p:cNvPr id="30724" name="Picture 3" descr="13_02Figure-L"/>
          <p:cNvPicPr>
            <a:picLocks noChangeAspect="1" noChangeArrowheads="1"/>
          </p:cNvPicPr>
          <p:nvPr/>
        </p:nvPicPr>
        <p:blipFill>
          <a:blip r:embed="rId3"/>
          <a:srcRect/>
          <a:stretch>
            <a:fillRect/>
          </a:stretch>
        </p:blipFill>
        <p:spPr bwMode="auto">
          <a:xfrm>
            <a:off x="4491038" y="0"/>
            <a:ext cx="4652962"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3" name="TPQuestion"/>
          <p:cNvSpPr>
            <a:spLocks noGrp="1"/>
          </p:cNvSpPr>
          <p:nvPr>
            <p:ph type="title"/>
          </p:nvPr>
        </p:nvSpPr>
        <p:spPr/>
        <p:txBody>
          <a:bodyPr/>
          <a:lstStyle/>
          <a:p>
            <a:r>
              <a:rPr lang="en-US" sz="3600" smtClean="0"/>
              <a:t>Revote: When blood passes through the tricuspid valve, it enters which chamber? </a:t>
            </a:r>
          </a:p>
        </p:txBody>
      </p:sp>
      <p:sp>
        <p:nvSpPr>
          <p:cNvPr id="3084" name="TPAnswers"/>
          <p:cNvSpPr>
            <a:spLocks noGrp="1"/>
          </p:cNvSpPr>
          <p:nvPr>
            <p:ph type="body" idx="1"/>
            <p:custDataLst>
              <p:tags r:id="rId3"/>
            </p:custDataLst>
          </p:nvPr>
        </p:nvSpPr>
        <p:spPr>
          <a:xfrm>
            <a:off x="457200" y="1600200"/>
            <a:ext cx="4114800" cy="4525963"/>
          </a:xfrm>
        </p:spPr>
        <p:txBody>
          <a:bodyPr/>
          <a:lstStyle/>
          <a:p>
            <a:pPr marL="514350" indent="-514350">
              <a:buFont typeface="Arial" charset="0"/>
              <a:buAutoNum type="alphaUcPeriod"/>
            </a:pPr>
            <a:r>
              <a:rPr lang="en-US" smtClean="0"/>
              <a:t>Right atrium</a:t>
            </a:r>
          </a:p>
          <a:p>
            <a:pPr marL="514350" indent="-514350">
              <a:buFont typeface="Arial" charset="0"/>
              <a:buAutoNum type="alphaUcPeriod"/>
            </a:pPr>
            <a:r>
              <a:rPr lang="en-US" smtClean="0"/>
              <a:t>Left atrium</a:t>
            </a:r>
          </a:p>
          <a:p>
            <a:pPr marL="514350" indent="-514350">
              <a:buFont typeface="Arial" charset="0"/>
              <a:buAutoNum type="alphaUcPeriod"/>
            </a:pPr>
            <a:r>
              <a:rPr lang="en-US" smtClean="0"/>
              <a:t>Right ventricle</a:t>
            </a:r>
          </a:p>
          <a:p>
            <a:pPr marL="514350" indent="-514350">
              <a:buFont typeface="Arial" charset="0"/>
              <a:buAutoNum type="alphaUcPeriod"/>
            </a:pPr>
            <a:r>
              <a:rPr lang="en-US" smtClean="0"/>
              <a:t>Left ventricle</a:t>
            </a:r>
          </a:p>
          <a:p>
            <a:pPr marL="514350" indent="-514350">
              <a:buFont typeface="Arial" charset="0"/>
              <a:buAutoNum type="alphaUcPeriod"/>
            </a:pPr>
            <a:r>
              <a:rPr lang="en-US" smtClean="0"/>
              <a:t>Where’s Waldo?</a:t>
            </a:r>
          </a:p>
        </p:txBody>
      </p:sp>
      <p:graphicFrame>
        <p:nvGraphicFramePr>
          <p:cNvPr id="4" name="Object 10"/>
          <p:cNvGraphicFramePr>
            <a:graphicFrameLocks noChangeAspect="1"/>
          </p:cNvGraphicFramePr>
          <p:nvPr>
            <p:custDataLst>
              <p:tags r:id="rId4"/>
            </p:custDataLst>
          </p:nvPr>
        </p:nvGraphicFramePr>
        <p:xfrm>
          <a:off x="4508500" y="1600200"/>
          <a:ext cx="4572000" cy="5143500"/>
        </p:xfrm>
        <a:graphic>
          <a:graphicData uri="http://schemas.openxmlformats.org/presentationml/2006/ole">
            <p:oleObj spid="_x0000_s3082" name="Chart" r:id="rId6" imgW="4572000" imgH="5143500" progId="MSGraph.Chart.8">
              <p:embed followColorScheme="full"/>
            </p:oleObj>
          </a:graphicData>
        </a:graphic>
      </p:graphicFrame>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rtlCol="0">
            <a:normAutofit fontScale="90000"/>
          </a:bodyPr>
          <a:lstStyle/>
          <a:p>
            <a:pPr fontAlgn="auto">
              <a:spcAft>
                <a:spcPts val="0"/>
              </a:spcAft>
              <a:defRPr/>
            </a:pPr>
            <a:r>
              <a:rPr lang="en-US" dirty="0" smtClean="0"/>
              <a:t>Overview of next class  </a:t>
            </a:r>
            <a:br>
              <a:rPr lang="en-US" dirty="0" smtClean="0"/>
            </a:br>
            <a:r>
              <a:rPr lang="en-US" dirty="0" smtClean="0"/>
              <a:t>Cardiac Pathophysiology</a:t>
            </a:r>
            <a:endParaRPr lang="en-US" dirty="0"/>
          </a:p>
        </p:txBody>
      </p:sp>
      <p:pic>
        <p:nvPicPr>
          <p:cNvPr id="34818" name="ClipArt Placeholder 5" descr="ASD_DiagramColorLabeled.jpg"/>
          <p:cNvPicPr>
            <a:picLocks noGrp="1" noChangeAspect="1"/>
          </p:cNvPicPr>
          <p:nvPr>
            <p:ph type="clipArt" sz="half" idx="1"/>
          </p:nvPr>
        </p:nvPicPr>
        <p:blipFill>
          <a:blip r:embed="rId2"/>
          <a:srcRect l="2380" r="2380"/>
          <a:stretch>
            <a:fillRect/>
          </a:stretch>
        </p:blipFill>
        <p:spPr/>
      </p:pic>
      <p:pic>
        <p:nvPicPr>
          <p:cNvPr id="34819" name="Picture 3"/>
          <p:cNvPicPr>
            <a:picLocks noChangeAspect="1" noChangeArrowheads="1"/>
          </p:cNvPicPr>
          <p:nvPr/>
        </p:nvPicPr>
        <p:blipFill>
          <a:blip r:embed="rId3"/>
          <a:srcRect/>
          <a:stretch>
            <a:fillRect/>
          </a:stretch>
        </p:blipFill>
        <p:spPr bwMode="auto">
          <a:xfrm>
            <a:off x="4889500" y="2514600"/>
            <a:ext cx="3303588" cy="2819400"/>
          </a:xfrm>
          <a:prstGeom prst="rect">
            <a:avLst/>
          </a:prstGeom>
          <a:noFill/>
          <a:ln w="9525">
            <a:noFill/>
            <a:miter lim="800000"/>
            <a:headEnd/>
            <a:tailEnd/>
          </a:ln>
        </p:spPr>
      </p:pic>
      <p:sp>
        <p:nvSpPr>
          <p:cNvPr id="34820" name="Rectangle 6"/>
          <p:cNvSpPr>
            <a:spLocks noChangeArrowheads="1"/>
          </p:cNvSpPr>
          <p:nvPr/>
        </p:nvSpPr>
        <p:spPr bwMode="auto">
          <a:xfrm>
            <a:off x="6686550" y="6335713"/>
            <a:ext cx="2228850" cy="369887"/>
          </a:xfrm>
          <a:prstGeom prst="rect">
            <a:avLst/>
          </a:prstGeom>
          <a:noFill/>
          <a:ln w="9525">
            <a:noFill/>
            <a:miter lim="800000"/>
            <a:headEnd/>
            <a:tailEnd/>
          </a:ln>
        </p:spPr>
        <p:txBody>
          <a:bodyPr wrap="none">
            <a:spAutoFit/>
          </a:bodyPr>
          <a:lstStyle/>
          <a:p>
            <a:r>
              <a:rPr lang="en-US">
                <a:latin typeface="Calibri" pitchFamily="34" charset="0"/>
                <a:hlinkClick r:id="rId4"/>
              </a:rPr>
              <a:t>http://www.heart.org</a:t>
            </a:r>
            <a:endParaRPr lang="en-US">
              <a:latin typeface="Calibri" pitchFamily="34" charset="0"/>
            </a:endParaRPr>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p:txBody>
          <a:bodyPr rtlCol="0">
            <a:normAutofit fontScale="90000"/>
          </a:bodyPr>
          <a:lstStyle/>
          <a:p>
            <a:pPr fontAlgn="auto">
              <a:spcAft>
                <a:spcPts val="0"/>
              </a:spcAft>
              <a:defRPr/>
            </a:pPr>
            <a:r>
              <a:rPr lang="en-US" dirty="0"/>
              <a:t>T</a:t>
            </a:r>
            <a:r>
              <a:rPr lang="en-US" dirty="0" smtClean="0"/>
              <a:t>he </a:t>
            </a:r>
            <a:r>
              <a:rPr lang="en-US" dirty="0"/>
              <a:t>most important chamber of the </a:t>
            </a:r>
            <a:r>
              <a:rPr lang="en-US" dirty="0" smtClean="0"/>
              <a:t>heart is the… </a:t>
            </a:r>
            <a:endParaRPr lang="en-US" dirty="0"/>
          </a:p>
        </p:txBody>
      </p:sp>
      <p:sp>
        <p:nvSpPr>
          <p:cNvPr id="1039" name="TPAnswers"/>
          <p:cNvSpPr>
            <a:spLocks noGrp="1"/>
          </p:cNvSpPr>
          <p:nvPr>
            <p:ph type="body" idx="1"/>
            <p:custDataLst>
              <p:tags r:id="rId3"/>
            </p:custDataLst>
          </p:nvPr>
        </p:nvSpPr>
        <p:spPr>
          <a:xfrm>
            <a:off x="457200" y="1908175"/>
            <a:ext cx="4114800" cy="4525963"/>
          </a:xfrm>
        </p:spPr>
        <p:txBody>
          <a:bodyPr/>
          <a:lstStyle/>
          <a:p>
            <a:pPr marL="514350" indent="-514350">
              <a:buFont typeface="Arial" charset="0"/>
              <a:buAutoNum type="alphaUcPeriod"/>
            </a:pPr>
            <a:r>
              <a:rPr lang="en-US" smtClean="0"/>
              <a:t>Right atrium</a:t>
            </a:r>
          </a:p>
          <a:p>
            <a:pPr marL="514350" indent="-514350">
              <a:buFont typeface="Arial" charset="0"/>
              <a:buAutoNum type="alphaUcPeriod"/>
            </a:pPr>
            <a:r>
              <a:rPr lang="en-US" smtClean="0"/>
              <a:t>Left atrium</a:t>
            </a:r>
          </a:p>
          <a:p>
            <a:pPr marL="514350" indent="-514350">
              <a:buFont typeface="Arial" charset="0"/>
              <a:buAutoNum type="alphaUcPeriod"/>
            </a:pPr>
            <a:r>
              <a:rPr lang="en-US" smtClean="0"/>
              <a:t>Right ventricle</a:t>
            </a:r>
          </a:p>
          <a:p>
            <a:pPr marL="514350" indent="-514350">
              <a:buFont typeface="Arial" charset="0"/>
              <a:buAutoNum type="alphaUcPeriod"/>
            </a:pPr>
            <a:r>
              <a:rPr lang="en-US" smtClean="0"/>
              <a:t>Left ventricle</a:t>
            </a:r>
          </a:p>
          <a:p>
            <a:pPr marL="514350" indent="-514350">
              <a:buFont typeface="Arial" charset="0"/>
              <a:buAutoNum type="alphaUcPeriod"/>
            </a:pPr>
            <a:r>
              <a:rPr lang="en-US" smtClean="0"/>
              <a:t>I have a heart? </a:t>
            </a:r>
          </a:p>
        </p:txBody>
      </p:sp>
      <p:graphicFrame>
        <p:nvGraphicFramePr>
          <p:cNvPr id="4" name="Object 13"/>
          <p:cNvGraphicFramePr>
            <a:graphicFrameLocks noChangeAspect="1"/>
          </p:cNvGraphicFramePr>
          <p:nvPr>
            <p:custDataLst>
              <p:tags r:id="rId4"/>
            </p:custDataLst>
          </p:nvPr>
        </p:nvGraphicFramePr>
        <p:xfrm>
          <a:off x="3657600" y="1600200"/>
          <a:ext cx="4572000" cy="5143500"/>
        </p:xfrm>
        <a:graphic>
          <a:graphicData uri="http://schemas.openxmlformats.org/presentationml/2006/ole">
            <p:oleObj spid="_x0000_s1037" name="Chart" r:id="rId6" imgW="4572034" imgH="5143584" progId="MSGraph.Chart.8">
              <p:embed followColorScheme="full"/>
            </p:oleObj>
          </a:graphicData>
        </a:graphic>
      </p:graphicFrame>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r>
              <a:rPr lang="en-US" smtClean="0"/>
              <a:t>Summative Assessment</a:t>
            </a:r>
          </a:p>
        </p:txBody>
      </p:sp>
      <p:sp>
        <p:nvSpPr>
          <p:cNvPr id="37890" name="AutoShape 2" descr="https://photos-2.dropbox.com/t/0/AAAsmEfO9AVTg3mie7DhTycSpwqGG5C_W2_gxmJoLHjQEA/12/61767489/png/32x32/3/_/1/2/blank%20heart%20picture.png/AgdPzzfG0fb5ka4F3oa8_zRKxuWgHY13OtFUHa12PfQ?size=800x600"/>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US">
              <a:latin typeface="Calibri" pitchFamily="34" charset="0"/>
            </a:endParaRPr>
          </a:p>
        </p:txBody>
      </p:sp>
      <p:sp>
        <p:nvSpPr>
          <p:cNvPr id="37891" name="AutoShape 4" descr="https://photos-2.dropbox.com/t/0/AAAsmEfO9AVTg3mie7DhTycSpwqGG5C_W2_gxmJoLHjQEA/12/61767489/png/32x32/3/_/1/2/blank%20heart%20picture.png/AgdPzzfG0fb5ka4F3oa8_zRKxuWgHY13OtFUHa12PfQ?size=800x600"/>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US">
              <a:latin typeface="Calibri" pitchFamily="34" charset="0"/>
            </a:endParaRPr>
          </a:p>
        </p:txBody>
      </p:sp>
      <p:sp>
        <p:nvSpPr>
          <p:cNvPr id="37892" name="AutoShape 6" descr="https://photos-2.dropbox.com/t/0/AAAsmEfO9AVTg3mie7DhTycSpwqGG5C_W2_gxmJoLHjQEA/12/61767489/png/32x32/3/_/1/2/blank%20heart%20picture.png/AgdPzzfG0fb5ka4F3oa8_zRKxuWgHY13OtFUHa12PfQ?size=800x600"/>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US">
              <a:latin typeface="Calibri" pitchFamily="34" charset="0"/>
            </a:endParaRPr>
          </a:p>
        </p:txBody>
      </p:sp>
      <p:sp>
        <p:nvSpPr>
          <p:cNvPr id="37893" name="AutoShape 8" descr="https://photos-2.dropbox.com/t/0/AAAsmEfO9AVTg3mie7DhTycSpwqGG5C_W2_gxmJoLHjQEA/12/61767489/png/32x32/3/_/1/2/blank%20heart%20picture.png/AgdPzzfG0fb5ka4F3oa8_zRKxuWgHY13OtFUHa12PfQ?size=800x600"/>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US">
              <a:latin typeface="Calibri" pitchFamily="34" charset="0"/>
            </a:endParaRPr>
          </a:p>
        </p:txBody>
      </p:sp>
      <p:pic>
        <p:nvPicPr>
          <p:cNvPr id="37894" name="Picture 7" descr="blank heart picture.png"/>
          <p:cNvPicPr>
            <a:picLocks noChangeAspect="1"/>
          </p:cNvPicPr>
          <p:nvPr/>
        </p:nvPicPr>
        <p:blipFill>
          <a:blip r:embed="rId2"/>
          <a:srcRect/>
          <a:stretch>
            <a:fillRect/>
          </a:stretch>
        </p:blipFill>
        <p:spPr bwMode="auto">
          <a:xfrm>
            <a:off x="2667000" y="1828800"/>
            <a:ext cx="3733800" cy="4783138"/>
          </a:xfrm>
          <a:prstGeom prst="rect">
            <a:avLst/>
          </a:prstGeom>
          <a:noFill/>
          <a:ln w="9525">
            <a:noFill/>
            <a:miter lim="800000"/>
            <a:headEnd/>
            <a:tailEnd/>
          </a:ln>
        </p:spPr>
      </p:pic>
      <p:sp>
        <p:nvSpPr>
          <p:cNvPr id="37895" name="TextBox 8"/>
          <p:cNvSpPr txBox="1">
            <a:spLocks noChangeArrowheads="1"/>
          </p:cNvSpPr>
          <p:nvPr/>
        </p:nvSpPr>
        <p:spPr bwMode="auto">
          <a:xfrm>
            <a:off x="6015038" y="6411913"/>
            <a:ext cx="3052762" cy="369887"/>
          </a:xfrm>
          <a:prstGeom prst="rect">
            <a:avLst/>
          </a:prstGeom>
          <a:noFill/>
          <a:ln w="9525">
            <a:noFill/>
            <a:miter lim="800000"/>
            <a:headEnd/>
            <a:tailEnd/>
          </a:ln>
        </p:spPr>
        <p:txBody>
          <a:bodyPr wrap="none">
            <a:spAutoFit/>
          </a:bodyPr>
          <a:lstStyle/>
          <a:p>
            <a:r>
              <a:rPr lang="en-US">
                <a:latin typeface="Calibri" pitchFamily="34" charset="0"/>
              </a:rPr>
              <a:t>Silverthorn, Human Physiology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r>
              <a:rPr lang="en-US" smtClean="0"/>
              <a:t>Extra Credit </a:t>
            </a:r>
          </a:p>
        </p:txBody>
      </p:sp>
      <p:sp>
        <p:nvSpPr>
          <p:cNvPr id="38914" name="Content Placeholder 2"/>
          <p:cNvSpPr>
            <a:spLocks noGrp="1"/>
          </p:cNvSpPr>
          <p:nvPr>
            <p:ph idx="1"/>
          </p:nvPr>
        </p:nvSpPr>
        <p:spPr/>
        <p:txBody>
          <a:bodyPr/>
          <a:lstStyle/>
          <a:p>
            <a:r>
              <a:rPr lang="en-US" smtClean="0"/>
              <a:t>Generate an updated version of this music video</a:t>
            </a:r>
          </a:p>
        </p:txBody>
      </p:sp>
      <p:sp>
        <p:nvSpPr>
          <p:cNvPr id="38915" name="Rectangle 3"/>
          <p:cNvSpPr>
            <a:spLocks noChangeArrowheads="1"/>
          </p:cNvSpPr>
          <p:nvPr/>
        </p:nvSpPr>
        <p:spPr bwMode="auto">
          <a:xfrm>
            <a:off x="1905000" y="4038600"/>
            <a:ext cx="5334000" cy="369888"/>
          </a:xfrm>
          <a:prstGeom prst="rect">
            <a:avLst/>
          </a:prstGeom>
          <a:noFill/>
          <a:ln w="9525">
            <a:noFill/>
            <a:miter lim="800000"/>
            <a:headEnd/>
            <a:tailEnd/>
          </a:ln>
        </p:spPr>
        <p:txBody>
          <a:bodyPr>
            <a:spAutoFit/>
          </a:bodyPr>
          <a:lstStyle/>
          <a:p>
            <a:r>
              <a:rPr lang="en-US">
                <a:latin typeface="Calibri" pitchFamily="34" charset="0"/>
                <a:hlinkClick r:id="rId2"/>
              </a:rPr>
              <a:t>http://www.youtube.com/watch?v=gIXcWE0bTwY</a:t>
            </a:r>
            <a:r>
              <a:rPr lang="en-US">
                <a:latin typeface="Calibri" pitchFamily="34" charset="0"/>
              </a:rPr>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1447800" y="990600"/>
            <a:ext cx="8229600" cy="1143000"/>
          </a:xfrm>
        </p:spPr>
        <p:txBody>
          <a:bodyPr/>
          <a:lstStyle/>
          <a:p>
            <a:r>
              <a:rPr lang="en-US" sz="5400" smtClean="0"/>
              <a:t>Learning Goals</a:t>
            </a:r>
          </a:p>
        </p:txBody>
      </p:sp>
      <p:sp>
        <p:nvSpPr>
          <p:cNvPr id="39938" name="Content Placeholder 2"/>
          <p:cNvSpPr>
            <a:spLocks noGrp="1"/>
          </p:cNvSpPr>
          <p:nvPr>
            <p:ph idx="1"/>
          </p:nvPr>
        </p:nvSpPr>
        <p:spPr>
          <a:xfrm>
            <a:off x="457200" y="1905000"/>
            <a:ext cx="4419600" cy="4525963"/>
          </a:xfrm>
        </p:spPr>
        <p:txBody>
          <a:bodyPr/>
          <a:lstStyle/>
          <a:p>
            <a:pPr algn="ctr">
              <a:buFont typeface="Arial" charset="0"/>
              <a:buNone/>
            </a:pPr>
            <a:endParaRPr lang="en-US" b="1" smtClean="0"/>
          </a:p>
          <a:p>
            <a:pPr>
              <a:buFont typeface="Arial" charset="0"/>
              <a:buNone/>
            </a:pPr>
            <a:r>
              <a:rPr lang="en-US" b="1" smtClean="0"/>
              <a:t>2) Students will have basic knowledge of the structures and functions of the blood and hemodynamics.</a:t>
            </a:r>
          </a:p>
        </p:txBody>
      </p:sp>
      <p:pic>
        <p:nvPicPr>
          <p:cNvPr id="39939" name="Picture 3" descr="13_02Figure-L"/>
          <p:cNvPicPr>
            <a:picLocks noChangeAspect="1" noChangeArrowheads="1"/>
          </p:cNvPicPr>
          <p:nvPr/>
        </p:nvPicPr>
        <p:blipFill>
          <a:blip r:embed="rId2"/>
          <a:srcRect/>
          <a:stretch>
            <a:fillRect/>
          </a:stretch>
        </p:blipFill>
        <p:spPr bwMode="auto">
          <a:xfrm>
            <a:off x="4911725" y="534988"/>
            <a:ext cx="4000500" cy="5895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ctrTitle"/>
          </p:nvPr>
        </p:nvSpPr>
        <p:spPr>
          <a:xfrm>
            <a:off x="762000" y="76200"/>
            <a:ext cx="7772400" cy="1470025"/>
          </a:xfrm>
        </p:spPr>
        <p:txBody>
          <a:bodyPr/>
          <a:lstStyle/>
          <a:p>
            <a:r>
              <a:rPr lang="en-US" smtClean="0"/>
              <a:t>Teaching Unit Background</a:t>
            </a:r>
          </a:p>
        </p:txBody>
      </p:sp>
      <p:sp>
        <p:nvSpPr>
          <p:cNvPr id="3" name="Subtitle 2"/>
          <p:cNvSpPr>
            <a:spLocks noGrp="1"/>
          </p:cNvSpPr>
          <p:nvPr>
            <p:ph type="subTitle" idx="1"/>
          </p:nvPr>
        </p:nvSpPr>
        <p:spPr>
          <a:xfrm>
            <a:off x="762000" y="1295400"/>
            <a:ext cx="7772400" cy="4953000"/>
          </a:xfrm>
        </p:spPr>
        <p:txBody>
          <a:bodyPr rtlCol="0">
            <a:noAutofit/>
          </a:bodyPr>
          <a:lstStyle/>
          <a:p>
            <a:pPr marL="514350" indent="-514350" algn="l" fontAlgn="auto">
              <a:spcAft>
                <a:spcPts val="0"/>
              </a:spcAft>
              <a:buFont typeface="+mj-lt"/>
              <a:buAutoNum type="arabicPeriod"/>
              <a:defRPr/>
            </a:pPr>
            <a:r>
              <a:rPr lang="en-US" sz="2800" dirty="0" smtClean="0">
                <a:solidFill>
                  <a:schemeClr val="tx1"/>
                </a:solidFill>
              </a:rPr>
              <a:t>Audience</a:t>
            </a:r>
          </a:p>
          <a:p>
            <a:pPr marL="971550" lvl="1" indent="-514350" algn="l" fontAlgn="auto">
              <a:spcAft>
                <a:spcPts val="0"/>
              </a:spcAft>
              <a:buFont typeface="Arial" panose="020B0604020202020204" pitchFamily="34" charset="0"/>
              <a:buChar char="•"/>
              <a:defRPr/>
            </a:pPr>
            <a:r>
              <a:rPr lang="en-US" sz="2400" dirty="0" smtClean="0">
                <a:solidFill>
                  <a:schemeClr val="tx1"/>
                </a:solidFill>
              </a:rPr>
              <a:t>Freshman/sophomore level human physiology class</a:t>
            </a:r>
          </a:p>
          <a:p>
            <a:pPr marL="914400" lvl="1" indent="-457200" algn="l" fontAlgn="auto">
              <a:spcAft>
                <a:spcPts val="0"/>
              </a:spcAft>
              <a:buFont typeface="Arial" panose="020B0604020202020204" pitchFamily="34" charset="0"/>
              <a:buChar char="•"/>
              <a:defRPr/>
            </a:pPr>
            <a:r>
              <a:rPr lang="en-US" sz="2400" dirty="0" smtClean="0">
                <a:solidFill>
                  <a:schemeClr val="tx1"/>
                </a:solidFill>
              </a:rPr>
              <a:t>Small and large classes</a:t>
            </a:r>
          </a:p>
          <a:p>
            <a:pPr marL="514350" indent="-514350" algn="l" fontAlgn="auto">
              <a:spcAft>
                <a:spcPts val="0"/>
              </a:spcAft>
              <a:buFont typeface="+mj-lt"/>
              <a:buAutoNum type="arabicPeriod"/>
              <a:defRPr/>
            </a:pPr>
            <a:r>
              <a:rPr lang="en-US" sz="2800" dirty="0" smtClean="0">
                <a:solidFill>
                  <a:schemeClr val="tx1"/>
                </a:solidFill>
              </a:rPr>
              <a:t>When covered</a:t>
            </a:r>
          </a:p>
          <a:p>
            <a:pPr marL="971550" lvl="1" indent="-514350" algn="l" fontAlgn="auto">
              <a:spcAft>
                <a:spcPts val="0"/>
              </a:spcAft>
              <a:buFont typeface="Arial" panose="020B0604020202020204" pitchFamily="34" charset="0"/>
              <a:buChar char="•"/>
              <a:defRPr/>
            </a:pPr>
            <a:r>
              <a:rPr lang="en-US" sz="2400" dirty="0" smtClean="0">
                <a:solidFill>
                  <a:schemeClr val="tx1"/>
                </a:solidFill>
              </a:rPr>
              <a:t>Mid-semester</a:t>
            </a:r>
          </a:p>
          <a:p>
            <a:pPr marL="514350" indent="-514350" algn="l" fontAlgn="auto">
              <a:spcAft>
                <a:spcPts val="0"/>
              </a:spcAft>
              <a:buFont typeface="+mj-lt"/>
              <a:buAutoNum type="arabicPeriod"/>
              <a:defRPr/>
            </a:pPr>
            <a:r>
              <a:rPr lang="en-US" sz="2800" dirty="0" smtClean="0">
                <a:solidFill>
                  <a:schemeClr val="tx1"/>
                </a:solidFill>
              </a:rPr>
              <a:t>Activity length</a:t>
            </a:r>
          </a:p>
          <a:p>
            <a:pPr marL="971550" lvl="1" indent="-514350" algn="l" fontAlgn="auto">
              <a:spcAft>
                <a:spcPts val="0"/>
              </a:spcAft>
              <a:buFont typeface="Arial" panose="020B0604020202020204" pitchFamily="34" charset="0"/>
              <a:buChar char="•"/>
              <a:defRPr/>
            </a:pPr>
            <a:r>
              <a:rPr lang="en-US" sz="2400" dirty="0" smtClean="0">
                <a:solidFill>
                  <a:schemeClr val="tx1"/>
                </a:solidFill>
              </a:rPr>
              <a:t>20 minutes</a:t>
            </a:r>
          </a:p>
          <a:p>
            <a:pPr marL="514350" indent="-514350" algn="l" fontAlgn="auto">
              <a:spcAft>
                <a:spcPts val="0"/>
              </a:spcAft>
              <a:buFont typeface="+mj-lt"/>
              <a:buAutoNum type="arabicPeriod"/>
              <a:defRPr/>
            </a:pPr>
            <a:r>
              <a:rPr lang="en-US" sz="2800" dirty="0" smtClean="0">
                <a:solidFill>
                  <a:schemeClr val="tx1"/>
                </a:solidFill>
              </a:rPr>
              <a:t>Prior knowledge</a:t>
            </a:r>
          </a:p>
          <a:p>
            <a:pPr marL="971550" lvl="1" indent="-514350" algn="l" fontAlgn="auto">
              <a:spcAft>
                <a:spcPts val="0"/>
              </a:spcAft>
              <a:buFont typeface="Arial" panose="020B0604020202020204" pitchFamily="34" charset="0"/>
              <a:buChar char="•"/>
              <a:defRPr/>
            </a:pPr>
            <a:r>
              <a:rPr lang="en-US" sz="2400" dirty="0" smtClean="0">
                <a:solidFill>
                  <a:schemeClr val="tx1"/>
                </a:solidFill>
              </a:rPr>
              <a:t>Anatomical terms</a:t>
            </a:r>
          </a:p>
          <a:p>
            <a:pPr marL="971550" lvl="1" indent="-514350" algn="l" fontAlgn="auto">
              <a:spcAft>
                <a:spcPts val="0"/>
              </a:spcAft>
              <a:buFont typeface="Arial" panose="020B0604020202020204" pitchFamily="34" charset="0"/>
              <a:buChar char="•"/>
              <a:defRPr/>
            </a:pPr>
            <a:r>
              <a:rPr lang="en-US" sz="2400" dirty="0" smtClean="0">
                <a:solidFill>
                  <a:schemeClr val="tx1"/>
                </a:solidFill>
              </a:rPr>
              <a:t>Overview of circulation</a:t>
            </a:r>
          </a:p>
          <a:p>
            <a:pPr algn="l" fontAlgn="auto">
              <a:spcAft>
                <a:spcPts val="0"/>
              </a:spcAft>
              <a:buFont typeface="Arial" pitchFamily="34" charset="0"/>
              <a:buNone/>
              <a:defRPr/>
            </a:pPr>
            <a:endParaRPr lang="en-US" dirty="0" smtClean="0">
              <a:solidFill>
                <a:schemeClr val="tx1"/>
              </a:solidFill>
            </a:endParaRPr>
          </a:p>
          <a:p>
            <a:pPr algn="l" fontAlgn="auto">
              <a:spcAft>
                <a:spcPts val="0"/>
              </a:spcAft>
              <a:buFont typeface="Arial" pitchFamily="34" charset="0"/>
              <a:buNone/>
              <a:defRPr/>
            </a:pPr>
            <a:endParaRPr lang="en-US"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sz="5400" smtClean="0"/>
              <a:t>Learning Goals</a:t>
            </a:r>
          </a:p>
        </p:txBody>
      </p:sp>
      <p:sp>
        <p:nvSpPr>
          <p:cNvPr id="3" name="Content Placeholder 2"/>
          <p:cNvSpPr>
            <a:spLocks noGrp="1"/>
          </p:cNvSpPr>
          <p:nvPr>
            <p:ph idx="1"/>
          </p:nvPr>
        </p:nvSpPr>
        <p:spPr>
          <a:xfrm>
            <a:off x="457200" y="1905000"/>
            <a:ext cx="8229600" cy="4525963"/>
          </a:xfrm>
        </p:spPr>
        <p:txBody>
          <a:bodyPr rtlCol="0">
            <a:normAutofit fontScale="92500" lnSpcReduction="10000"/>
          </a:bodyPr>
          <a:lstStyle/>
          <a:p>
            <a:pPr fontAlgn="auto">
              <a:spcAft>
                <a:spcPts val="0"/>
              </a:spcAft>
              <a:buFont typeface="Arial" pitchFamily="34" charset="0"/>
              <a:buNone/>
              <a:defRPr/>
            </a:pPr>
            <a:r>
              <a:rPr lang="en-US" b="1" dirty="0" smtClean="0"/>
              <a:t>1) Students </a:t>
            </a:r>
            <a:r>
              <a:rPr lang="en-US" b="1" dirty="0"/>
              <a:t>will have basic knowledge of the structures and functions of </a:t>
            </a:r>
            <a:r>
              <a:rPr lang="en-US" b="1" dirty="0" smtClean="0"/>
              <a:t>the blood vessels.</a:t>
            </a:r>
            <a:endParaRPr lang="en-US" dirty="0"/>
          </a:p>
          <a:p>
            <a:pPr algn="ctr" fontAlgn="auto">
              <a:spcAft>
                <a:spcPts val="0"/>
              </a:spcAft>
              <a:buFont typeface="Arial" pitchFamily="34" charset="0"/>
              <a:buNone/>
              <a:defRPr/>
            </a:pPr>
            <a:endParaRPr lang="en-US" b="1" dirty="0" smtClean="0"/>
          </a:p>
          <a:p>
            <a:pPr fontAlgn="auto">
              <a:spcAft>
                <a:spcPts val="0"/>
              </a:spcAft>
              <a:buFont typeface="Arial" pitchFamily="34" charset="0"/>
              <a:buNone/>
              <a:defRPr/>
            </a:pPr>
            <a:r>
              <a:rPr lang="en-US" b="1" dirty="0" smtClean="0"/>
              <a:t>2) Students will have basic knowledge of the structures and functions of the blood </a:t>
            </a:r>
            <a:r>
              <a:rPr lang="en-US" b="1" dirty="0"/>
              <a:t>and </a:t>
            </a:r>
            <a:r>
              <a:rPr lang="en-US" b="1" dirty="0" smtClean="0"/>
              <a:t>hemodynamics.</a:t>
            </a:r>
          </a:p>
          <a:p>
            <a:pPr fontAlgn="auto">
              <a:spcAft>
                <a:spcPts val="0"/>
              </a:spcAft>
              <a:buFont typeface="Arial" pitchFamily="34" charset="0"/>
              <a:buNone/>
              <a:defRPr/>
            </a:pPr>
            <a:endParaRPr lang="en-US" b="1" dirty="0" smtClean="0"/>
          </a:p>
          <a:p>
            <a:pPr fontAlgn="auto">
              <a:spcAft>
                <a:spcPts val="0"/>
              </a:spcAft>
              <a:buFont typeface="Arial" pitchFamily="34" charset="0"/>
              <a:buNone/>
              <a:defRPr/>
            </a:pPr>
            <a:r>
              <a:rPr lang="en-US" b="1" dirty="0" smtClean="0"/>
              <a:t>3) Students will have basic knowledge of the structures and functions of the heart.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sz="5400" smtClean="0"/>
              <a:t>Learning Goals</a:t>
            </a:r>
          </a:p>
        </p:txBody>
      </p:sp>
      <p:sp>
        <p:nvSpPr>
          <p:cNvPr id="3" name="Content Placeholder 2"/>
          <p:cNvSpPr>
            <a:spLocks noGrp="1"/>
          </p:cNvSpPr>
          <p:nvPr>
            <p:ph idx="1"/>
          </p:nvPr>
        </p:nvSpPr>
        <p:spPr>
          <a:xfrm>
            <a:off x="457200" y="1905000"/>
            <a:ext cx="8229600" cy="4525963"/>
          </a:xfrm>
        </p:spPr>
        <p:txBody>
          <a:bodyPr rtlCol="0">
            <a:normAutofit fontScale="92500" lnSpcReduction="10000"/>
          </a:bodyPr>
          <a:lstStyle/>
          <a:p>
            <a:pPr fontAlgn="auto">
              <a:spcAft>
                <a:spcPts val="0"/>
              </a:spcAft>
              <a:buFont typeface="Arial" pitchFamily="34" charset="0"/>
              <a:buNone/>
              <a:defRPr/>
            </a:pPr>
            <a:r>
              <a:rPr lang="en-US" b="1" dirty="0" smtClean="0">
                <a:solidFill>
                  <a:schemeClr val="bg1">
                    <a:lumMod val="50000"/>
                  </a:schemeClr>
                </a:solidFill>
              </a:rPr>
              <a:t>1) Students </a:t>
            </a:r>
            <a:r>
              <a:rPr lang="en-US" b="1" dirty="0">
                <a:solidFill>
                  <a:schemeClr val="bg1">
                    <a:lumMod val="50000"/>
                  </a:schemeClr>
                </a:solidFill>
              </a:rPr>
              <a:t>will have basic knowledge of the structures and functions of </a:t>
            </a:r>
            <a:r>
              <a:rPr lang="en-US" b="1" dirty="0" smtClean="0">
                <a:solidFill>
                  <a:schemeClr val="bg1">
                    <a:lumMod val="50000"/>
                  </a:schemeClr>
                </a:solidFill>
              </a:rPr>
              <a:t>the blood vessels.</a:t>
            </a:r>
            <a:endParaRPr lang="en-US" dirty="0">
              <a:solidFill>
                <a:schemeClr val="bg1">
                  <a:lumMod val="50000"/>
                </a:schemeClr>
              </a:solidFill>
            </a:endParaRPr>
          </a:p>
          <a:p>
            <a:pPr algn="ctr" fontAlgn="auto">
              <a:spcAft>
                <a:spcPts val="0"/>
              </a:spcAft>
              <a:buFont typeface="Arial" pitchFamily="34" charset="0"/>
              <a:buNone/>
              <a:defRPr/>
            </a:pPr>
            <a:endParaRPr lang="en-US" b="1" dirty="0" smtClean="0"/>
          </a:p>
          <a:p>
            <a:pPr fontAlgn="auto">
              <a:spcAft>
                <a:spcPts val="0"/>
              </a:spcAft>
              <a:buFont typeface="Arial" pitchFamily="34" charset="0"/>
              <a:buNone/>
              <a:defRPr/>
            </a:pPr>
            <a:r>
              <a:rPr lang="en-US" b="1" dirty="0" smtClean="0"/>
              <a:t>2) Students will have basic knowledge of the structures and functions of the blood </a:t>
            </a:r>
            <a:r>
              <a:rPr lang="en-US" b="1" dirty="0"/>
              <a:t>and </a:t>
            </a:r>
            <a:r>
              <a:rPr lang="en-US" b="1" dirty="0" smtClean="0"/>
              <a:t>hemodynamics.</a:t>
            </a:r>
          </a:p>
          <a:p>
            <a:pPr fontAlgn="auto">
              <a:spcAft>
                <a:spcPts val="0"/>
              </a:spcAft>
              <a:buFont typeface="Arial" pitchFamily="34" charset="0"/>
              <a:buNone/>
              <a:defRPr/>
            </a:pPr>
            <a:endParaRPr lang="en-US" b="1" dirty="0" smtClean="0"/>
          </a:p>
          <a:p>
            <a:pPr fontAlgn="auto">
              <a:spcAft>
                <a:spcPts val="0"/>
              </a:spcAft>
              <a:buFont typeface="Arial" pitchFamily="34" charset="0"/>
              <a:buNone/>
              <a:defRPr/>
            </a:pPr>
            <a:r>
              <a:rPr lang="en-US" b="1" dirty="0" smtClean="0">
                <a:solidFill>
                  <a:schemeClr val="bg1">
                    <a:lumMod val="50000"/>
                  </a:schemeClr>
                </a:solidFill>
              </a:rPr>
              <a:t>3) Students will have basic knowledge of the structures and functions of the heart.</a:t>
            </a:r>
            <a:endParaRPr lang="en-US"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304800" y="533400"/>
            <a:ext cx="8534400" cy="1143000"/>
          </a:xfrm>
        </p:spPr>
        <p:txBody>
          <a:bodyPr/>
          <a:lstStyle/>
          <a:p>
            <a:pPr algn="l"/>
            <a:r>
              <a:rPr lang="en-US" sz="4000" b="1" smtClean="0"/>
              <a:t>Goal # 2: </a:t>
            </a:r>
            <a:r>
              <a:rPr lang="en-US" sz="3600" b="1" smtClean="0"/>
              <a:t>Identify structures and functions of the blood and hemodynamics.</a:t>
            </a:r>
            <a:br>
              <a:rPr lang="en-US" sz="3600" b="1" smtClean="0"/>
            </a:br>
            <a:endParaRPr lang="en-US" sz="4000" smtClean="0"/>
          </a:p>
        </p:txBody>
      </p:sp>
      <p:sp>
        <p:nvSpPr>
          <p:cNvPr id="3" name="Content Placeholder 2"/>
          <p:cNvSpPr>
            <a:spLocks noGrp="1"/>
          </p:cNvSpPr>
          <p:nvPr>
            <p:ph idx="1"/>
          </p:nvPr>
        </p:nvSpPr>
        <p:spPr>
          <a:xfrm>
            <a:off x="457200" y="1981200"/>
            <a:ext cx="8229600" cy="4525963"/>
          </a:xfrm>
        </p:spPr>
        <p:txBody>
          <a:bodyPr rtlCol="0">
            <a:normAutofit lnSpcReduction="10000"/>
          </a:bodyPr>
          <a:lstStyle/>
          <a:p>
            <a:pPr fontAlgn="auto">
              <a:spcAft>
                <a:spcPts val="0"/>
              </a:spcAft>
              <a:buFont typeface="Arial" pitchFamily="34" charset="0"/>
              <a:buNone/>
              <a:defRPr/>
            </a:pPr>
            <a:r>
              <a:rPr lang="en-US" b="1" dirty="0"/>
              <a:t>Learning </a:t>
            </a:r>
            <a:r>
              <a:rPr lang="en-US" b="1" dirty="0" smtClean="0"/>
              <a:t>Outcomes:</a:t>
            </a:r>
          </a:p>
          <a:p>
            <a:pPr fontAlgn="auto">
              <a:spcAft>
                <a:spcPts val="0"/>
              </a:spcAft>
              <a:buFont typeface="Arial" pitchFamily="34" charset="0"/>
              <a:buNone/>
              <a:defRPr/>
            </a:pPr>
            <a:r>
              <a:rPr lang="en-US" dirty="0" smtClean="0"/>
              <a:t>A.  Students will be able to state the components of blood.</a:t>
            </a:r>
          </a:p>
          <a:p>
            <a:pPr fontAlgn="auto">
              <a:spcAft>
                <a:spcPts val="0"/>
              </a:spcAft>
              <a:buFont typeface="Arial" pitchFamily="34" charset="0"/>
              <a:buNone/>
              <a:defRPr/>
            </a:pPr>
            <a:r>
              <a:rPr lang="en-US" dirty="0" smtClean="0"/>
              <a:t>B. Students </a:t>
            </a:r>
            <a:r>
              <a:rPr lang="en-US" dirty="0"/>
              <a:t>will be able to describe the flow of blood through the </a:t>
            </a:r>
            <a:r>
              <a:rPr lang="en-US" dirty="0" smtClean="0"/>
              <a:t>heart and vasculature.</a:t>
            </a:r>
          </a:p>
          <a:p>
            <a:pPr fontAlgn="auto">
              <a:spcAft>
                <a:spcPts val="0"/>
              </a:spcAft>
              <a:buFont typeface="Arial" pitchFamily="34" charset="0"/>
              <a:buNone/>
              <a:defRPr/>
            </a:pPr>
            <a:r>
              <a:rPr lang="en-US" dirty="0" smtClean="0"/>
              <a:t>C. Students will be able to evaluate the role of blood as it relates to temperature regulation.</a:t>
            </a:r>
          </a:p>
          <a:p>
            <a:pPr fontAlgn="auto">
              <a:spcAft>
                <a:spcPts val="0"/>
              </a:spcAft>
              <a:buFont typeface="Arial" pitchFamily="34" charset="0"/>
              <a:buNone/>
              <a:defRPr/>
            </a:pPr>
            <a:r>
              <a:rPr lang="en-US" dirty="0" smtClean="0"/>
              <a:t>D. Students will be able to identify medical disorders of blood as it relates to homeostasis.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304800" y="533400"/>
            <a:ext cx="8534400" cy="1143000"/>
          </a:xfrm>
        </p:spPr>
        <p:txBody>
          <a:bodyPr/>
          <a:lstStyle/>
          <a:p>
            <a:pPr algn="l"/>
            <a:r>
              <a:rPr lang="en-US" sz="4000" b="1" smtClean="0"/>
              <a:t>Goal # 2: </a:t>
            </a:r>
            <a:r>
              <a:rPr lang="en-US" sz="3600" b="1" smtClean="0"/>
              <a:t>Identify structures and functions of the blood and hemodynamics.</a:t>
            </a:r>
            <a:br>
              <a:rPr lang="en-US" sz="3600" b="1" smtClean="0"/>
            </a:br>
            <a:endParaRPr lang="en-US" sz="4000" smtClean="0"/>
          </a:p>
        </p:txBody>
      </p:sp>
      <p:sp>
        <p:nvSpPr>
          <p:cNvPr id="3" name="Content Placeholder 2"/>
          <p:cNvSpPr>
            <a:spLocks noGrp="1"/>
          </p:cNvSpPr>
          <p:nvPr>
            <p:ph idx="1"/>
          </p:nvPr>
        </p:nvSpPr>
        <p:spPr>
          <a:xfrm>
            <a:off x="457200" y="1981200"/>
            <a:ext cx="8229600" cy="4525963"/>
          </a:xfrm>
        </p:spPr>
        <p:txBody>
          <a:bodyPr rtlCol="0">
            <a:normAutofit lnSpcReduction="10000"/>
          </a:bodyPr>
          <a:lstStyle/>
          <a:p>
            <a:pPr fontAlgn="auto">
              <a:spcAft>
                <a:spcPts val="0"/>
              </a:spcAft>
              <a:buFont typeface="Arial" pitchFamily="34" charset="0"/>
              <a:buNone/>
              <a:defRPr/>
            </a:pPr>
            <a:r>
              <a:rPr lang="en-US" b="1" dirty="0"/>
              <a:t>Learning </a:t>
            </a:r>
            <a:r>
              <a:rPr lang="en-US" b="1" dirty="0" smtClean="0"/>
              <a:t>Outcomes:</a:t>
            </a:r>
            <a:endParaRPr lang="en-US" b="1" dirty="0" smtClean="0">
              <a:solidFill>
                <a:schemeClr val="bg1">
                  <a:lumMod val="50000"/>
                </a:schemeClr>
              </a:solidFill>
            </a:endParaRPr>
          </a:p>
          <a:p>
            <a:pPr fontAlgn="auto">
              <a:spcAft>
                <a:spcPts val="0"/>
              </a:spcAft>
              <a:buFont typeface="Arial" pitchFamily="34" charset="0"/>
              <a:buNone/>
              <a:defRPr/>
            </a:pPr>
            <a:r>
              <a:rPr lang="en-US" dirty="0" smtClean="0">
                <a:solidFill>
                  <a:schemeClr val="bg1">
                    <a:lumMod val="50000"/>
                  </a:schemeClr>
                </a:solidFill>
              </a:rPr>
              <a:t>A.  Students will be able to state the components of blood.</a:t>
            </a:r>
          </a:p>
          <a:p>
            <a:pPr fontAlgn="auto">
              <a:spcAft>
                <a:spcPts val="0"/>
              </a:spcAft>
              <a:buFont typeface="Arial" pitchFamily="34" charset="0"/>
              <a:buNone/>
              <a:defRPr/>
            </a:pPr>
            <a:r>
              <a:rPr lang="en-US" b="1" dirty="0" smtClean="0"/>
              <a:t>B. Students </a:t>
            </a:r>
            <a:r>
              <a:rPr lang="en-US" b="1" dirty="0"/>
              <a:t>will be able to describe the flow of blood through the </a:t>
            </a:r>
            <a:r>
              <a:rPr lang="en-US" b="1" dirty="0" smtClean="0"/>
              <a:t>heart and vasculature.</a:t>
            </a:r>
          </a:p>
          <a:p>
            <a:pPr fontAlgn="auto">
              <a:spcAft>
                <a:spcPts val="0"/>
              </a:spcAft>
              <a:buFont typeface="Arial" pitchFamily="34" charset="0"/>
              <a:buNone/>
              <a:defRPr/>
            </a:pPr>
            <a:r>
              <a:rPr lang="en-US" dirty="0" smtClean="0">
                <a:solidFill>
                  <a:schemeClr val="bg1">
                    <a:lumMod val="50000"/>
                  </a:schemeClr>
                </a:solidFill>
              </a:rPr>
              <a:t>C. Students will be able to evaluate the role of blood as it relates to temperature regulation.</a:t>
            </a:r>
          </a:p>
          <a:p>
            <a:pPr fontAlgn="auto">
              <a:spcAft>
                <a:spcPts val="0"/>
              </a:spcAft>
              <a:buFont typeface="Arial" pitchFamily="34" charset="0"/>
              <a:buNone/>
              <a:defRPr/>
            </a:pPr>
            <a:r>
              <a:rPr lang="en-US" dirty="0" smtClean="0">
                <a:solidFill>
                  <a:schemeClr val="bg1">
                    <a:lumMod val="50000"/>
                  </a:schemeClr>
                </a:solidFill>
              </a:rPr>
              <a:t>D. Students will be able to identify medical disorders of blood as it relates to homeostasis.</a:t>
            </a:r>
            <a:endParaRPr lang="en-US"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descr="http://seys-science.wikispaces.com/file/view/diagram_of_the_blood_flow_around_the_body.jpg/97292492/diagram_of_the_blood_flow_around_the_body.jpg"/>
          <p:cNvPicPr>
            <a:picLocks noChangeAspect="1" noChangeArrowheads="1"/>
          </p:cNvPicPr>
          <p:nvPr/>
        </p:nvPicPr>
        <p:blipFill>
          <a:blip r:embed="rId3"/>
          <a:srcRect/>
          <a:stretch>
            <a:fillRect/>
          </a:stretch>
        </p:blipFill>
        <p:spPr bwMode="auto">
          <a:xfrm>
            <a:off x="3581400" y="419100"/>
            <a:ext cx="5359400" cy="5562600"/>
          </a:xfrm>
          <a:prstGeom prst="rect">
            <a:avLst/>
          </a:prstGeom>
          <a:noFill/>
          <a:ln w="9525">
            <a:noFill/>
            <a:miter lim="800000"/>
            <a:headEnd/>
            <a:tailEnd/>
          </a:ln>
        </p:spPr>
      </p:pic>
      <p:sp>
        <p:nvSpPr>
          <p:cNvPr id="22530" name="Content Placeholder 2"/>
          <p:cNvSpPr>
            <a:spLocks noGrp="1"/>
          </p:cNvSpPr>
          <p:nvPr>
            <p:ph idx="1"/>
          </p:nvPr>
        </p:nvSpPr>
        <p:spPr>
          <a:xfrm>
            <a:off x="76200" y="1828800"/>
            <a:ext cx="3505200" cy="4525963"/>
          </a:xfrm>
        </p:spPr>
        <p:txBody>
          <a:bodyPr/>
          <a:lstStyle/>
          <a:p>
            <a:pPr>
              <a:buFont typeface="Wingdings" pitchFamily="2" charset="2"/>
              <a:buChar char="§"/>
            </a:pPr>
            <a:r>
              <a:rPr lang="en-US" smtClean="0"/>
              <a:t>Reading:  </a:t>
            </a:r>
          </a:p>
          <a:p>
            <a:pPr lvl="1">
              <a:buFont typeface="Wingdings" pitchFamily="2" charset="2"/>
              <a:buChar char="§"/>
            </a:pPr>
            <a:r>
              <a:rPr lang="en-US" smtClean="0"/>
              <a:t>Anatomy of the heart</a:t>
            </a:r>
          </a:p>
          <a:p>
            <a:pPr lvl="1">
              <a:buFont typeface="Wingdings" pitchFamily="2" charset="2"/>
              <a:buChar char="§"/>
            </a:pPr>
            <a:r>
              <a:rPr lang="en-US" smtClean="0"/>
              <a:t>Blood flow through the heart</a:t>
            </a:r>
          </a:p>
        </p:txBody>
      </p:sp>
      <p:sp>
        <p:nvSpPr>
          <p:cNvPr id="2" name="Title 1"/>
          <p:cNvSpPr>
            <a:spLocks noGrp="1"/>
          </p:cNvSpPr>
          <p:nvPr>
            <p:ph type="title"/>
          </p:nvPr>
        </p:nvSpPr>
        <p:spPr>
          <a:xfrm>
            <a:off x="-304800" y="419100"/>
            <a:ext cx="4191000" cy="1143000"/>
          </a:xfrm>
        </p:spPr>
        <p:txBody>
          <a:bodyPr rtlCol="0">
            <a:normAutofit fontScale="90000"/>
          </a:bodyPr>
          <a:lstStyle/>
          <a:p>
            <a:pPr fontAlgn="auto">
              <a:spcAft>
                <a:spcPts val="0"/>
              </a:spcAft>
              <a:defRPr/>
            </a:pPr>
            <a:r>
              <a:rPr lang="en-US" dirty="0" smtClean="0"/>
              <a:t>Pre-class Assignment</a:t>
            </a:r>
            <a:endParaRPr lang="en-US" dirty="0"/>
          </a:p>
        </p:txBody>
      </p:sp>
      <p:sp>
        <p:nvSpPr>
          <p:cNvPr id="22532" name="Rectangle 4"/>
          <p:cNvSpPr>
            <a:spLocks noChangeArrowheads="1"/>
          </p:cNvSpPr>
          <p:nvPr/>
        </p:nvSpPr>
        <p:spPr bwMode="auto">
          <a:xfrm>
            <a:off x="5410200" y="6172200"/>
            <a:ext cx="3481388" cy="369888"/>
          </a:xfrm>
          <a:prstGeom prst="rect">
            <a:avLst/>
          </a:prstGeom>
          <a:noFill/>
          <a:ln w="9525">
            <a:noFill/>
            <a:miter lim="800000"/>
            <a:headEnd/>
            <a:tailEnd/>
          </a:ln>
        </p:spPr>
        <p:txBody>
          <a:bodyPr wrap="none">
            <a:spAutoFit/>
          </a:bodyPr>
          <a:lstStyle/>
          <a:p>
            <a:r>
              <a:rPr lang="en-US">
                <a:latin typeface="Calibri" pitchFamily="34" charset="0"/>
                <a:hlinkClick r:id="rId4"/>
              </a:rPr>
              <a:t>http://seys-science.wikispaces.com</a:t>
            </a:r>
            <a:endParaRPr lang="en-US">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2" name="TPQuestion"/>
          <p:cNvSpPr>
            <a:spLocks noGrp="1"/>
          </p:cNvSpPr>
          <p:nvPr>
            <p:ph type="title"/>
          </p:nvPr>
        </p:nvSpPr>
        <p:spPr/>
        <p:txBody>
          <a:bodyPr/>
          <a:lstStyle/>
          <a:p>
            <a:r>
              <a:rPr lang="en-US" sz="3600" smtClean="0"/>
              <a:t>When blood passes through the tricuspid valve, it enters which chamber? </a:t>
            </a:r>
          </a:p>
        </p:txBody>
      </p:sp>
      <p:sp>
        <p:nvSpPr>
          <p:cNvPr id="2063" name="TPAnswers"/>
          <p:cNvSpPr>
            <a:spLocks noGrp="1"/>
          </p:cNvSpPr>
          <p:nvPr>
            <p:ph type="body" idx="1"/>
            <p:custDataLst>
              <p:tags r:id="rId3"/>
            </p:custDataLst>
          </p:nvPr>
        </p:nvSpPr>
        <p:spPr>
          <a:xfrm>
            <a:off x="457200" y="1600200"/>
            <a:ext cx="4114800" cy="4525963"/>
          </a:xfrm>
        </p:spPr>
        <p:txBody>
          <a:bodyPr/>
          <a:lstStyle/>
          <a:p>
            <a:pPr marL="514350" indent="-514350">
              <a:buFont typeface="Arial" charset="0"/>
              <a:buAutoNum type="alphaUcPeriod"/>
            </a:pPr>
            <a:r>
              <a:rPr lang="en-US" smtClean="0"/>
              <a:t>Right atrium</a:t>
            </a:r>
          </a:p>
          <a:p>
            <a:pPr marL="514350" indent="-514350">
              <a:buFont typeface="Arial" charset="0"/>
              <a:buAutoNum type="alphaUcPeriod"/>
            </a:pPr>
            <a:r>
              <a:rPr lang="en-US" smtClean="0"/>
              <a:t>Left atrium</a:t>
            </a:r>
          </a:p>
          <a:p>
            <a:pPr marL="514350" indent="-514350">
              <a:buFont typeface="Arial" charset="0"/>
              <a:buAutoNum type="alphaUcPeriod"/>
            </a:pPr>
            <a:r>
              <a:rPr lang="en-US" smtClean="0"/>
              <a:t>Right ventricle</a:t>
            </a:r>
          </a:p>
          <a:p>
            <a:pPr marL="514350" indent="-514350">
              <a:buFont typeface="Arial" charset="0"/>
              <a:buAutoNum type="alphaUcPeriod"/>
            </a:pPr>
            <a:r>
              <a:rPr lang="en-US" smtClean="0"/>
              <a:t>Left ventricle</a:t>
            </a:r>
          </a:p>
          <a:p>
            <a:pPr marL="514350" indent="-514350">
              <a:buFont typeface="Arial" charset="0"/>
              <a:buAutoNum type="alphaUcPeriod"/>
            </a:pPr>
            <a:r>
              <a:rPr lang="en-US" smtClean="0"/>
              <a:t>Where’s Waldo?</a:t>
            </a:r>
          </a:p>
        </p:txBody>
      </p:sp>
      <p:graphicFrame>
        <p:nvGraphicFramePr>
          <p:cNvPr id="4" name="Object 13"/>
          <p:cNvGraphicFramePr>
            <a:graphicFrameLocks noChangeAspect="1"/>
          </p:cNvGraphicFramePr>
          <p:nvPr>
            <p:custDataLst>
              <p:tags r:id="rId4"/>
            </p:custDataLst>
          </p:nvPr>
        </p:nvGraphicFramePr>
        <p:xfrm>
          <a:off x="4508500" y="1600200"/>
          <a:ext cx="4572000" cy="5143500"/>
        </p:xfrm>
        <a:graphic>
          <a:graphicData uri="http://schemas.openxmlformats.org/presentationml/2006/ole">
            <p:oleObj spid="_x0000_s2061" name="Chart" r:id="rId6" imgW="4572000" imgH="5143500" progId="MSGraph.Chart.8">
              <p:embed followColorScheme="full"/>
            </p:oleObj>
          </a:graphicData>
        </a:graphic>
      </p:graphicFrame>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mtClean="0"/>
              <a:t>Active Learning Activity</a:t>
            </a:r>
          </a:p>
        </p:txBody>
      </p:sp>
      <p:sp>
        <p:nvSpPr>
          <p:cNvPr id="26626" name="Text Placeholder 2"/>
          <p:cNvSpPr>
            <a:spLocks noGrp="1"/>
          </p:cNvSpPr>
          <p:nvPr>
            <p:ph type="body" idx="1"/>
          </p:nvPr>
        </p:nvSpPr>
        <p:spPr/>
        <p:txBody>
          <a:bodyPr/>
          <a:lstStyle/>
          <a:p>
            <a:pPr marL="0" indent="0">
              <a:buFont typeface="Arial" charset="0"/>
              <a:buNone/>
            </a:pPr>
            <a:r>
              <a:rPr lang="en-US" smtClean="0"/>
              <a:t>Strip sequence of blood flow through the heart</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ASPOLLED" val="334BD7319B5B49D5BF22651585FE957F"/>
  <p:tag name="TPVERSION" val="5"/>
  <p:tag name="TPFULLVERSION" val="5.2.0.3121"/>
  <p:tag name="PPTVERSION" val="15"/>
  <p:tag name="TPOS" val="2"/>
</p:tagLst>
</file>

<file path=ppt/tags/tag10.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COLORTYPE" val="SCHEME"/>
  <p:tag name="LABELFORMAT" val="0"/>
  <p:tag name="NUMBERFORMAT" val="0"/>
</p:tagLst>
</file>

<file path=ppt/tags/tag2.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MultiChoiceSlide"/>
  <p:tag name="TPQUESTIONXML" val="﻿&lt;?xml version=&quot;1.0&quot; encoding=&quot;utf-8&quot;?&gt;&#10;&lt;questionlist&gt;&#10;    &lt;properties&gt;&#10;        &lt;guid&gt;480F73A1CBAB42768888234465302451&lt;/guid&gt;&#10;        &lt;description /&gt;&#10;        &lt;date&gt;7/25/2013 12:26:49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7AEB2064ADB44857B48B9105E1988FBD&lt;/guid&gt;&#10;            &lt;repollguid&gt;53633D52136F4D5D90FF0E9964C8BCA4&lt;/repollguid&gt;&#10;            &lt;sourceid&gt;B1CC676581454A47922C6B8FFCED6505&lt;/sourceid&gt;&#10;            &lt;questiontext&gt;When blood passes through the tricuspid valve, it enters which chamber? &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D2060EF08DA5422FB4D6F840BCCF0F81&lt;/guid&gt;&#10;                    &lt;answertext&gt;Right atrium&lt;/answertext&gt;&#10;                    &lt;valuetype&gt;0&lt;/valuetype&gt;&#10;                &lt;/answer&gt;&#10;                &lt;answer&gt;&#10;                    &lt;guid&gt;CF3037D1CE77456E82C4070E4E7F8626&lt;/guid&gt;&#10;                    &lt;answertext&gt;Left atrium&lt;/answertext&gt;&#10;                    &lt;valuetype&gt;0&lt;/valuetype&gt;&#10;                &lt;/answer&gt;&#10;                &lt;answer&gt;&#10;                    &lt;guid&gt;98BEB08A50954E67AAC8C91918A21BDA&lt;/guid&gt;&#10;                    &lt;answertext&gt;Right ventricle&lt;/answertext&gt;&#10;                    &lt;valuetype&gt;0&lt;/valuetype&gt;&#10;                &lt;/answer&gt;&#10;                &lt;answer&gt;&#10;                    &lt;guid&gt;7ABBBA5A1E7849C3AFCFB653B96E2EC0&lt;/guid&gt;&#10;                    &lt;answertext&gt;Left ventricle&lt;/answertext&gt;&#10;                    &lt;valuetype&gt;0&lt;/valuetype&gt;&#10;                &lt;/answer&gt;&#10;                &lt;answer&gt;&#10;                    &lt;guid&gt;7308A901EDB347ADB1DFCC49DE811111&lt;/guid&gt;&#10;                    &lt;answertext&gt;Where’s Waldo?&lt;/answertext&gt;&#10;                    &lt;valuetype&gt;0&lt;/valuetype&gt;&#10;                &lt;/answer&gt;&#10;            &lt;/answers&gt;&#10;        &lt;/multichoice&gt;&#10;    &lt;/questions&gt;&#10;&lt;/questionlist&gt;"/>
</p:tagLst>
</file>

<file path=ppt/tags/tag3.xml><?xml version="1.0" encoding="utf-8"?>
<p:tagLst xmlns:a="http://schemas.openxmlformats.org/drawingml/2006/main" xmlns:r="http://schemas.openxmlformats.org/officeDocument/2006/relationships" xmlns:p="http://schemas.openxmlformats.org/presentationml/2006/main">
  <p:tag name="ZEROBASED" val="False"/>
</p:tagLst>
</file>

<file path=ppt/tags/tag4.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5.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MultiChoiceSlide"/>
  <p:tag name="TPQUESTIONXML" val="﻿&lt;?xml version=&quot;1.0&quot; encoding=&quot;utf-8&quot;?&gt;&#10;&lt;questionlist&gt;&#10;    &lt;properties&gt;&#10;        &lt;guid&gt;480F73A1CBAB42768888234465302451&lt;/guid&gt;&#10;        &lt;description /&gt;&#10;        &lt;date&gt;7/25/2013 12:26:49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150971822DB94894B4BD805BBD3F7812&lt;/guid&gt;&#10;            &lt;repollguid&gt;53633D52136F4D5D90FF0E9964C8BCA4&lt;/repollguid&gt;&#10;            &lt;sourceid&gt;B1CC676581454A47922C6B8FFCED6505&lt;/sourceid&gt;&#10;            &lt;questiontext&gt;Revote: When blood passes through the tricuspid valve, it enters which chamber? &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D2060EF08DA5422FB4D6F840BCCF0F81&lt;/guid&gt;&#10;                    &lt;answertext&gt;Right atrium&lt;/answertext&gt;&#10;                    &lt;valuetype&gt;0&lt;/valuetype&gt;&#10;                &lt;/answer&gt;&#10;                &lt;answer&gt;&#10;                    &lt;guid&gt;CF3037D1CE77456E82C4070E4E7F8626&lt;/guid&gt;&#10;                    &lt;answertext&gt;Left atrium&lt;/answertext&gt;&#10;                    &lt;valuetype&gt;0&lt;/valuetype&gt;&#10;                &lt;/answer&gt;&#10;                &lt;answer&gt;&#10;                    &lt;guid&gt;98BEB08A50954E67AAC8C91918A21BDA&lt;/guid&gt;&#10;                    &lt;answertext&gt;Right ventricle&lt;/answertext&gt;&#10;                    &lt;valuetype&gt;0&lt;/valuetype&gt;&#10;                &lt;/answer&gt;&#10;                &lt;answer&gt;&#10;                    &lt;guid&gt;7ABBBA5A1E7849C3AFCFB653B96E2EC0&lt;/guid&gt;&#10;                    &lt;answertext&gt;Left ventricle&lt;/answertext&gt;&#10;                    &lt;valuetype&gt;0&lt;/valuetype&gt;&#10;                &lt;/answer&gt;&#10;                &lt;answer&gt;&#10;                    &lt;guid&gt;7308A901EDB347ADB1DFCC49DE811111&lt;/guid&gt;&#10;                    &lt;answertext&gt;Where’s Waldo?&lt;/answertext&gt;&#10;                    &lt;valuetype&gt;0&lt;/valuetype&gt;&#10;                &lt;/answer&gt;&#10;            &lt;/answers&gt;&#10;        &lt;/multichoice&gt;&#10;    &lt;/questions&gt;&#10;&lt;/questionlist&gt;"/>
</p:tagLst>
</file>

<file path=ppt/tags/tag6.xml><?xml version="1.0" encoding="utf-8"?>
<p:tagLst xmlns:a="http://schemas.openxmlformats.org/drawingml/2006/main" xmlns:r="http://schemas.openxmlformats.org/officeDocument/2006/relationships" xmlns:p="http://schemas.openxmlformats.org/presentationml/2006/main">
  <p:tag name="ZEROBASED" val="False"/>
</p:tagLst>
</file>

<file path=ppt/tags/tag7.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8.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MultiChoiceSlide"/>
  <p:tag name="TPQUESTIONXML" val="﻿&lt;?xml version=&quot;1.0&quot; encoding=&quot;utf-8&quot;?&gt;&#10;&lt;questionlist&gt;&#10;    &lt;properties&gt;&#10;        &lt;guid&gt;480F73A1CBAB42768888234465302451&lt;/guid&gt;&#10;        &lt;description /&gt;&#10;        &lt;date&gt;7/25/2013 12:26:49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83D36E8FF9C7437BB13D4A39A328967A&lt;/guid&gt;&#10;            &lt;repollguid&gt;53633D52136F4D5D90FF0E9964C8BCA4&lt;/repollguid&gt;&#10;            &lt;sourceid&gt;B1CC676581454A47922C6B8FFCED6505&lt;/sourceid&gt;&#10;            &lt;questiontext&gt;The most important chamber of the heart is the… &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D2060EF08DA5422FB4D6F840BCCF0F81&lt;/guid&gt;&#10;                    &lt;answertext&gt;Right atrium&lt;/answertext&gt;&#10;                    &lt;valuetype&gt;0&lt;/valuetype&gt;&#10;                &lt;/answer&gt;&#10;                &lt;answer&gt;&#10;                    &lt;guid&gt;CF3037D1CE77456E82C4070E4E7F8626&lt;/guid&gt;&#10;                    &lt;answertext&gt;Left atrium&lt;/answertext&gt;&#10;                    &lt;valuetype&gt;0&lt;/valuetype&gt;&#10;                &lt;/answer&gt;&#10;                &lt;answer&gt;&#10;                    &lt;guid&gt;98BEB08A50954E67AAC8C91918A21BDA&lt;/guid&gt;&#10;                    &lt;answertext&gt;Right ventricle&lt;/answertext&gt;&#10;                    &lt;valuetype&gt;0&lt;/valuetype&gt;&#10;                &lt;/answer&gt;&#10;                &lt;answer&gt;&#10;                    &lt;guid&gt;7ABBBA5A1E7849C3AFCFB653B96E2EC0&lt;/guid&gt;&#10;                    &lt;answertext&gt;Left ventricle&lt;/answertext&gt;&#10;                    &lt;valuetype&gt;0&lt;/valuetype&gt;&#10;                &lt;/answer&gt;&#10;                &lt;answer&gt;&#10;                    &lt;guid&gt;7308A901EDB347ADB1DFCC49DE811111&lt;/guid&gt;&#10;                    &lt;answertext&gt;I have a heart? &lt;/answertext&gt;&#10;                    &lt;valuetype&gt;0&lt;/valuetype&gt;&#10;                &lt;/answer&gt;&#10;            &lt;/answers&gt;&#10;        &lt;/multichoice&gt;&#10;    &lt;/questions&gt;&#10;&lt;/questionlist&gt;"/>
</p:tagLst>
</file>

<file path=ppt/tags/tag9.xml><?xml version="1.0" encoding="utf-8"?>
<p:tagLst xmlns:a="http://schemas.openxmlformats.org/drawingml/2006/main" xmlns:r="http://schemas.openxmlformats.org/officeDocument/2006/relationships" xmlns:p="http://schemas.openxmlformats.org/presentationml/2006/main">
  <p:tag name="ZEROBASED" val="Fals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428</TotalTime>
  <Words>615</Words>
  <Application>Microsoft Office PowerPoint</Application>
  <PresentationFormat>On-screen Show (4:3)</PresentationFormat>
  <Paragraphs>114</Paragraphs>
  <Slides>18</Slides>
  <Notes>3</Notes>
  <HiddenSlides>0</HiddenSlides>
  <MMClips>0</MMClips>
  <ScaleCrop>false</ScaleCrop>
  <HeadingPairs>
    <vt:vector size="8" baseType="variant">
      <vt:variant>
        <vt:lpstr>Fonts Used</vt:lpstr>
      </vt:variant>
      <vt:variant>
        <vt:i4>3</vt:i4>
      </vt:variant>
      <vt:variant>
        <vt:lpstr>Design Template</vt:lpstr>
      </vt:variant>
      <vt:variant>
        <vt:i4>3</vt:i4>
      </vt:variant>
      <vt:variant>
        <vt:lpstr>Embedded OLE Servers</vt:lpstr>
      </vt:variant>
      <vt:variant>
        <vt:i4>1</vt:i4>
      </vt:variant>
      <vt:variant>
        <vt:lpstr>Slide Titles</vt:lpstr>
      </vt:variant>
      <vt:variant>
        <vt:i4>18</vt:i4>
      </vt:variant>
    </vt:vector>
  </HeadingPairs>
  <TitlesOfParts>
    <vt:vector size="25" baseType="lpstr">
      <vt:lpstr>Calibri</vt:lpstr>
      <vt:lpstr>Arial</vt:lpstr>
      <vt:lpstr>Wingdings</vt:lpstr>
      <vt:lpstr>Office Theme</vt:lpstr>
      <vt:lpstr>Office Theme</vt:lpstr>
      <vt:lpstr>Office Theme</vt:lpstr>
      <vt:lpstr>Chart</vt:lpstr>
      <vt:lpstr>Group 7: Physiology Unit Theme: Cardiovascular System    Ali Azghani, University of Texas at Tyler Melody Danley, University of Kentucky Heather Ketchum, University of Oklahoma Laura Laynes, Baton Rouge Community College Mary Miller, Baton Rouge Community College Russell Nolan, Baton Rouge Community College Facilitators: Beth Beason and David Caprette (Rice University) </vt:lpstr>
      <vt:lpstr>Teaching Unit Background</vt:lpstr>
      <vt:lpstr>Learning Goals</vt:lpstr>
      <vt:lpstr>Learning Goals</vt:lpstr>
      <vt:lpstr>Goal # 2: Identify structures and functions of the blood and hemodynamics. </vt:lpstr>
      <vt:lpstr>Goal # 2: Identify structures and functions of the blood and hemodynamics. </vt:lpstr>
      <vt:lpstr>Pre-class Assignment</vt:lpstr>
      <vt:lpstr>When blood passes through the tricuspid valve, it enters which chamber? </vt:lpstr>
      <vt:lpstr>Active Learning Activity</vt:lpstr>
      <vt:lpstr>Blood Flow Activity</vt:lpstr>
      <vt:lpstr>Slide 11</vt:lpstr>
      <vt:lpstr>Correct Responses</vt:lpstr>
      <vt:lpstr>Revote: When blood passes through the tricuspid valve, it enters which chamber? </vt:lpstr>
      <vt:lpstr>Overview of next class   Cardiac Pathophysiology</vt:lpstr>
      <vt:lpstr>The most important chamber of the heart is the… </vt:lpstr>
      <vt:lpstr>Summative Assessment</vt:lpstr>
      <vt:lpstr>Extra Credit </vt:lpstr>
      <vt:lpstr>Learning Goals</vt:lpstr>
    </vt:vector>
  </TitlesOfParts>
  <Company>FUJITSU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jdy</cp:lastModifiedBy>
  <cp:revision>46</cp:revision>
  <dcterms:created xsi:type="dcterms:W3CDTF">2013-07-23T20:02:58Z</dcterms:created>
  <dcterms:modified xsi:type="dcterms:W3CDTF">2013-11-06T20:05:01Z</dcterms:modified>
</cp:coreProperties>
</file>