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tags/tag14.xml" ContentType="application/vnd.openxmlformats-officedocument.presentationml.tags+xml"/>
  <Override PartName="/ppt/tags/tag15.xml" ContentType="application/vnd.openxmlformats-officedocument.presentationml.tags+xml"/>
  <Override PartName="/ppt/tags/tag2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 id="276" r:id="rId3"/>
    <p:sldId id="277" r:id="rId4"/>
    <p:sldId id="284" r:id="rId5"/>
    <p:sldId id="264" r:id="rId6"/>
    <p:sldId id="289" r:id="rId7"/>
    <p:sldId id="274" r:id="rId8"/>
    <p:sldId id="282" r:id="rId9"/>
    <p:sldId id="290" r:id="rId10"/>
    <p:sldId id="265" r:id="rId11"/>
    <p:sldId id="269" r:id="rId12"/>
    <p:sldId id="291" r:id="rId13"/>
    <p:sldId id="267" r:id="rId14"/>
    <p:sldId id="292" r:id="rId15"/>
    <p:sldId id="294" r:id="rId16"/>
    <p:sldId id="295" r:id="rId17"/>
    <p:sldId id="256" r:id="rId18"/>
    <p:sldId id="283" r:id="rId19"/>
    <p:sldId id="285" r:id="rId20"/>
    <p:sldId id="286" r:id="rId21"/>
    <p:sldId id="287" r:id="rId22"/>
  </p:sldIdLst>
  <p:sldSz cx="9144000" cy="6858000" type="screen4x3"/>
  <p:notesSz cx="6858000" cy="9144000"/>
  <p:custDataLst>
    <p:tags r:id="rId23"/>
  </p:custDataLst>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984" y="-726"/>
      </p:cViewPr>
      <p:guideLst>
        <p:guide orient="horz" pos="2160"/>
        <p:guide pos="2880"/>
      </p:guideLst>
    </p:cSldViewPr>
  </p:slideViewPr>
  <p:notesTextViewPr>
    <p:cViewPr>
      <p:scale>
        <a:sx n="100" d="100"/>
        <a:sy n="100" d="100"/>
      </p:scale>
      <p:origin x="0" y="0"/>
    </p:cViewPr>
  </p:notesTextViewPr>
  <p:sorterViewPr>
    <p:cViewPr>
      <p:scale>
        <a:sx n="214" d="100"/>
        <a:sy n="214" d="100"/>
      </p:scale>
      <p:origin x="0" y="1736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C882D75-90A9-4297-B52A-37436E62B236}"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A1BC42-0DA2-43BB-8159-06DA4EB4620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CCAE86-6A17-4A73-8A74-2A576BDA6BBA}"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3A29F5-302B-4A93-85C1-3A8D2A8C81D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B36A6A8-4381-4F32-94BE-9A7309C612D8}"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2FC50E-B70C-4C3C-B518-6276522EE3B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A0053EE-F8DA-4509-8FCC-E9C2C9ACB3AF}"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F70C70-2F2E-4753-86B7-1EDEB5DC55C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D7E898-4BD1-422F-A185-5D3A3F62ADB5}"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9C7989-1C41-462A-AA19-B137FA7365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765BE00-47C6-41D7-9C9A-55C0B96A5D49}"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127B65-9F94-462D-8B23-025AB417BE6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3D6F12A-25C4-4301-AD24-B7F705233EAB}" type="datetimeFigureOut">
              <a:rPr lang="en-US"/>
              <a:pPr>
                <a:defRPr/>
              </a:pPr>
              <a:t>9/13/2012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EFA5AE0-FFDE-423C-8606-F3E51A7173E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E4F2C0A-D39C-404C-B418-D0B50ADB9795}" type="datetimeFigureOut">
              <a:rPr lang="en-US"/>
              <a:pPr>
                <a:defRPr/>
              </a:pPr>
              <a:t>9/13/2012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4F8C5FE-A657-4E0D-B9CD-270FA0843F0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0340C43-7E16-4A9A-B933-A1D5674B5219}" type="datetimeFigureOut">
              <a:rPr lang="en-US"/>
              <a:pPr>
                <a:defRPr/>
              </a:pPr>
              <a:t>9/13/2012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E6DD5F5-9C6F-4724-841D-90A7EF43392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2B7CDEC-B683-45B3-834D-6759FF001001}" type="datetimeFigureOut">
              <a:rPr lang="en-US"/>
              <a:pPr>
                <a:defRPr/>
              </a:pPr>
              <a:t>9/13/2012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1F958C7-8AFB-4CED-988B-BF6A53970E4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48F6C91-9EF5-4DD5-A65B-2D6D77D52E7B}" type="datetimeFigureOut">
              <a:rPr lang="en-US"/>
              <a:pPr>
                <a:defRPr/>
              </a:pPr>
              <a:t>9/13/2012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3A3C1D-C87F-4EB1-B996-55C92BFDA31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BA748E-D374-4853-93BC-AB7BD634D617}" type="datetimeFigureOut">
              <a:rPr lang="en-US"/>
              <a:pPr>
                <a:defRPr/>
              </a:pPr>
              <a:t>9/13/2012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F5796C-5433-4580-AA6B-9A30C8F8CAB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5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A4846C2-4756-4BB4-9855-4F6DB2CED10D}" type="datetimeFigureOut">
              <a:rPr lang="en-US"/>
              <a:pPr>
                <a:defRPr/>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74A53D1-FE1C-41C9-A558-D4D0F176C6B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iming>
    <p:tnLst>
      <p:par>
        <p:cTn id="1" dur="indefinite" restart="never" nodeType="tmRoot"/>
      </p:par>
    </p:tnLst>
  </p:timing>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13.xml"/><Relationship Id="rId7" Type="http://schemas.openxmlformats.org/officeDocument/2006/relationships/slideLayout" Target="../slideLayouts/slideLayout12.xml"/><Relationship Id="rId2" Type="http://schemas.openxmlformats.org/officeDocument/2006/relationships/tags" Target="../tags/tag12.xml"/><Relationship Id="rId1" Type="http://schemas.openxmlformats.org/officeDocument/2006/relationships/vmlDrawing" Target="../drawings/vmlDrawing2.v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tags" Target="../tags/tag18.xml"/><Relationship Id="rId7" Type="http://schemas.openxmlformats.org/officeDocument/2006/relationships/slideLayout" Target="../slideLayouts/slideLayout12.xml"/><Relationship Id="rId2" Type="http://schemas.openxmlformats.org/officeDocument/2006/relationships/tags" Target="../tags/tag17.xml"/><Relationship Id="rId1" Type="http://schemas.openxmlformats.org/officeDocument/2006/relationships/vmlDrawing" Target="../drawings/vmlDrawing3.v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9"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ags" Target="../tags/tag6.xml"/><Relationship Id="rId7" Type="http://schemas.openxmlformats.org/officeDocument/2006/relationships/slideLayout" Target="../slideLayouts/slideLayout12.xml"/><Relationship Id="rId2" Type="http://schemas.openxmlformats.org/officeDocument/2006/relationships/tags" Target="../tags/tag5.xml"/><Relationship Id="rId1" Type="http://schemas.openxmlformats.org/officeDocument/2006/relationships/vmlDrawing" Target="../drawings/vmlDrawing1.v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gif"/><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gif"/><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molecularstation.com/molecular-biology-images/504-cell-biology-pictures/17-cell-membrane-figure-plasma-membran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457200" y="0"/>
            <a:ext cx="8477250" cy="2749550"/>
          </a:xfrm>
        </p:spPr>
        <p:txBody>
          <a:bodyPr/>
          <a:lstStyle/>
          <a:p>
            <a:r>
              <a:rPr lang="en-US" smtClean="0"/>
              <a:t>Cell Membrane Permeability</a:t>
            </a:r>
            <a:br>
              <a:rPr lang="en-US" smtClean="0"/>
            </a:br>
            <a:r>
              <a:rPr lang="en-US" sz="4000" smtClean="0"/>
              <a:t>Group 2- Cell Development</a:t>
            </a:r>
            <a:br>
              <a:rPr lang="en-US" sz="4000" smtClean="0"/>
            </a:br>
            <a:r>
              <a:rPr lang="en-US" sz="2800" smtClean="0"/>
              <a:t>Gladys Alexandre, Cristina Calestani, John Koontz, Silvia Moreno, Brian Ring, William Said</a:t>
            </a:r>
          </a:p>
        </p:txBody>
      </p:sp>
      <p:sp>
        <p:nvSpPr>
          <p:cNvPr id="14338" name="Content Placeholder 2"/>
          <p:cNvSpPr>
            <a:spLocks noGrp="1"/>
          </p:cNvSpPr>
          <p:nvPr>
            <p:ph idx="1"/>
          </p:nvPr>
        </p:nvSpPr>
        <p:spPr>
          <a:xfrm>
            <a:off x="339725" y="2762250"/>
            <a:ext cx="8229600" cy="3781425"/>
          </a:xfrm>
        </p:spPr>
        <p:txBody>
          <a:bodyPr/>
          <a:lstStyle/>
          <a:p>
            <a:r>
              <a:rPr lang="en-US" smtClean="0"/>
              <a:t>Context: Principles of Biology I (BIOL 1107); &gt;250 students (freshman level)</a:t>
            </a:r>
          </a:p>
          <a:p>
            <a:r>
              <a:rPr lang="en-US" smtClean="0"/>
              <a:t>Student preparation: Read chapter material on cell membrane structure &amp; function and details of cell membrane semi-permeability prior to teaching tidbit</a:t>
            </a:r>
          </a:p>
          <a:p>
            <a:r>
              <a:rPr lang="en-US" smtClean="0"/>
              <a:t>In preparation for Exam 1</a:t>
            </a:r>
          </a:p>
          <a:p>
            <a:endParaRPr lang="en-US" smtClean="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8" name="TPQuestion"/>
          <p:cNvSpPr>
            <a:spLocks noGrp="1"/>
          </p:cNvSpPr>
          <p:nvPr>
            <p:ph type="title"/>
          </p:nvPr>
        </p:nvSpPr>
        <p:spPr>
          <a:xfrm>
            <a:off x="250825" y="320675"/>
            <a:ext cx="8621713" cy="1960563"/>
          </a:xfrm>
        </p:spPr>
        <p:txBody>
          <a:bodyPr/>
          <a:lstStyle/>
          <a:p>
            <a:r>
              <a:rPr lang="en-US" sz="2800" smtClean="0"/>
              <a:t>Imagine you are testing the hypothesis of a drug being transported across the cell membrane.</a:t>
            </a:r>
            <a:br>
              <a:rPr lang="en-US" sz="2800" smtClean="0"/>
            </a:br>
            <a:r>
              <a:rPr lang="en-US" sz="2800" smtClean="0"/>
              <a:t/>
            </a:r>
            <a:br>
              <a:rPr lang="en-US" sz="2800" smtClean="0"/>
            </a:br>
            <a:r>
              <a:rPr lang="en-US" sz="2800" smtClean="0"/>
              <a:t>Think-Pair-Share: Which of the following compounds enters the cell exclusively by active transport?</a:t>
            </a:r>
          </a:p>
        </p:txBody>
      </p:sp>
      <p:graphicFrame>
        <p:nvGraphicFramePr>
          <p:cNvPr id="5" name="Table 4"/>
          <p:cNvGraphicFramePr>
            <a:graphicFrameLocks noGrp="1"/>
          </p:cNvGraphicFramePr>
          <p:nvPr/>
        </p:nvGraphicFramePr>
        <p:xfrm>
          <a:off x="1555750" y="2513013"/>
          <a:ext cx="6096000" cy="155575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sz="2800" dirty="0"/>
                    </a:p>
                  </a:txBody>
                  <a:tcPr/>
                </a:tc>
                <a:tc>
                  <a:txBody>
                    <a:bodyPr/>
                    <a:lstStyle/>
                    <a:p>
                      <a:pPr algn="ctr"/>
                      <a:r>
                        <a:rPr lang="en-US" sz="2800" dirty="0" smtClean="0"/>
                        <a:t>A</a:t>
                      </a:r>
                      <a:endParaRPr lang="en-US" sz="2800" dirty="0"/>
                    </a:p>
                  </a:txBody>
                  <a:tcPr/>
                </a:tc>
                <a:tc>
                  <a:txBody>
                    <a:bodyPr/>
                    <a:lstStyle/>
                    <a:p>
                      <a:pPr algn="ctr"/>
                      <a:r>
                        <a:rPr lang="en-US" sz="2800" dirty="0" smtClean="0"/>
                        <a:t>B</a:t>
                      </a:r>
                      <a:endParaRPr lang="en-US" sz="2800" dirty="0"/>
                    </a:p>
                  </a:txBody>
                  <a:tcPr/>
                </a:tc>
                <a:tc>
                  <a:txBody>
                    <a:bodyPr/>
                    <a:lstStyle/>
                    <a:p>
                      <a:pPr algn="ctr"/>
                      <a:r>
                        <a:rPr lang="en-US" sz="2800" dirty="0" smtClean="0"/>
                        <a:t>C</a:t>
                      </a:r>
                      <a:endParaRPr lang="en-US" sz="2800" dirty="0"/>
                    </a:p>
                  </a:txBody>
                  <a:tcPr/>
                </a:tc>
              </a:tr>
              <a:tr h="370840">
                <a:tc>
                  <a:txBody>
                    <a:bodyPr/>
                    <a:lstStyle/>
                    <a:p>
                      <a:r>
                        <a:rPr lang="en-US" sz="2000" dirty="0" smtClean="0"/>
                        <a:t>With ATP</a:t>
                      </a:r>
                      <a:endParaRPr lang="en-US" sz="2800" dirty="0" smtClean="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r>
              <a:tr h="370840">
                <a:tc>
                  <a:txBody>
                    <a:bodyPr/>
                    <a:lstStyle/>
                    <a:p>
                      <a:r>
                        <a:rPr lang="en-US" sz="2000" dirty="0" smtClean="0"/>
                        <a:t>Without ATP</a:t>
                      </a:r>
                      <a:endParaRPr lang="en-US" sz="2000" dirty="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r>
            </a:tbl>
          </a:graphicData>
        </a:graphic>
      </p:graphicFrame>
      <p:graphicFrame>
        <p:nvGraphicFramePr>
          <p:cNvPr id="6" name="Object 49"/>
          <p:cNvGraphicFramePr>
            <a:graphicFrameLocks noChangeAspect="1"/>
          </p:cNvGraphicFramePr>
          <p:nvPr>
            <p:custDataLst>
              <p:tags r:id="rId3"/>
            </p:custDataLst>
          </p:nvPr>
        </p:nvGraphicFramePr>
        <p:xfrm>
          <a:off x="4508500" y="1651000"/>
          <a:ext cx="4572000" cy="5143500"/>
        </p:xfrm>
        <a:graphic>
          <a:graphicData uri="http://schemas.openxmlformats.org/presentationml/2006/ole">
            <p:oleObj spid="_x0000_s2097" name="Chart" r:id="rId8" imgW="4572034" imgH="5143584" progId="MSGraph.Chart.8">
              <p:embed followColorScheme="full"/>
            </p:oleObj>
          </a:graphicData>
        </a:graphic>
      </p:graphicFrame>
      <p:sp>
        <p:nvSpPr>
          <p:cNvPr id="2121" name="TPAnswers"/>
          <p:cNvSpPr>
            <a:spLocks noGrp="1"/>
          </p:cNvSpPr>
          <p:nvPr>
            <p:ph type="body" idx="1"/>
            <p:custDataLst>
              <p:tags r:id="rId4"/>
            </p:custDataLst>
          </p:nvPr>
        </p:nvSpPr>
        <p:spPr>
          <a:xfrm>
            <a:off x="642938" y="3971925"/>
            <a:ext cx="4114800" cy="2536825"/>
          </a:xfrm>
        </p:spPr>
        <p:txBody>
          <a:bodyPr/>
          <a:lstStyle/>
          <a:p>
            <a:pPr marL="514350" indent="-514350">
              <a:buFont typeface="Arial" charset="0"/>
              <a:buAutoNum type="arabicPeriod"/>
            </a:pPr>
            <a:r>
              <a:rPr lang="en-US" smtClean="0"/>
              <a:t>A</a:t>
            </a:r>
          </a:p>
          <a:p>
            <a:pPr marL="514350" indent="-514350">
              <a:buFont typeface="Arial" charset="0"/>
              <a:buAutoNum type="arabicPeriod"/>
            </a:pPr>
            <a:r>
              <a:rPr lang="en-US" smtClean="0"/>
              <a:t>B</a:t>
            </a:r>
          </a:p>
          <a:p>
            <a:pPr marL="514350" indent="-514350">
              <a:buFont typeface="Arial" charset="0"/>
              <a:buAutoNum type="arabicPeriod"/>
            </a:pPr>
            <a:r>
              <a:rPr lang="en-US" smtClean="0"/>
              <a:t>C</a:t>
            </a:r>
          </a:p>
        </p:txBody>
      </p:sp>
      <p:sp>
        <p:nvSpPr>
          <p:cNvPr id="7" name="CorShape1"/>
          <p:cNvSpPr/>
          <p:nvPr>
            <p:custDataLst>
              <p:tags r:id="rId5"/>
            </p:custDataLst>
          </p:nvPr>
        </p:nvSpPr>
        <p:spPr>
          <a:xfrm>
            <a:off x="358775" y="4622800"/>
            <a:ext cx="355600" cy="355600"/>
          </a:xfrm>
          <a:prstGeom prst="rightArrow">
            <a:avLst>
              <a:gd name="adj1" fmla="val 49190"/>
              <a:gd name="adj2" fmla="val 28010"/>
            </a:avLst>
          </a:prstGeom>
          <a:gradFill flip="none" rotWithShape="1">
            <a:gsLst>
              <a:gs pos="0">
                <a:srgbClr val="008000"/>
              </a:gs>
              <a:gs pos="100000">
                <a:srgbClr val="00FF00"/>
              </a:gs>
            </a:gsLst>
            <a:lin ang="10800000" scaled="1"/>
            <a:tileRect/>
          </a:gradFill>
          <a:ln>
            <a:noFill/>
          </a:ln>
          <a:effectLst>
            <a:prstShdw prst="shdw14" dist="35921" dir="2700000">
              <a:scrgbClr r="0" g="0" b="0">
                <a:alpha val="50000"/>
              </a:scrgbClr>
            </a:prst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1" name="CountdownNew"/>
          <p:cNvGrpSpPr>
            <a:grpSpLocks/>
          </p:cNvGrpSpPr>
          <p:nvPr>
            <p:custDataLst>
              <p:tags r:id="rId6"/>
            </p:custDataLst>
          </p:nvPr>
        </p:nvGrpSpPr>
        <p:grpSpPr bwMode="auto">
          <a:xfrm>
            <a:off x="7874000" y="5842000"/>
            <a:ext cx="1270000" cy="1016000"/>
            <a:chOff x="8318500" y="6032500"/>
            <a:chExt cx="1270000" cy="1016000"/>
          </a:xfrm>
        </p:grpSpPr>
        <p:pic>
          <p:nvPicPr>
            <p:cNvPr id="2124" name="CDShape" descr="countdown.png"/>
            <p:cNvPicPr>
              <a:picLocks/>
            </p:cNvPicPr>
            <p:nvPr/>
          </p:nvPicPr>
          <p:blipFill>
            <a:blip r:embed="rId9"/>
            <a:srcRect/>
            <a:stretch>
              <a:fillRect/>
            </a:stretch>
          </p:blipFill>
          <p:spPr bwMode="auto">
            <a:xfrm>
              <a:off x="8318500" y="6032500"/>
              <a:ext cx="1270000" cy="1016000"/>
            </a:xfrm>
            <a:prstGeom prst="rect">
              <a:avLst/>
            </a:prstGeom>
            <a:noFill/>
            <a:ln w="9525">
              <a:noFill/>
              <a:miter lim="800000"/>
              <a:headEnd/>
              <a:tailEnd/>
            </a:ln>
          </p:spPr>
        </p:pic>
        <p:sp>
          <p:nvSpPr>
            <p:cNvPr id="9" name="CDTransText"/>
            <p:cNvSpPr txBox="1"/>
            <p:nvPr/>
          </p:nvSpPr>
          <p:spPr>
            <a:xfrm>
              <a:off x="8318500" y="6604000"/>
              <a:ext cx="1270000" cy="444500"/>
            </a:xfrm>
            <a:prstGeom prst="rect">
              <a:avLst/>
            </a:prstGeom>
            <a:noFill/>
          </p:spPr>
          <p:txBody>
            <a:bodyPr/>
            <a:lstStyle/>
            <a:p>
              <a:pPr algn="ctr" fontAlgn="auto">
                <a:spcBef>
                  <a:spcPts val="0"/>
                </a:spcBef>
                <a:spcAft>
                  <a:spcPts val="0"/>
                </a:spcAft>
                <a:defRPr/>
              </a:pPr>
              <a:r>
                <a:rPr lang="en-US" sz="900" b="1">
                  <a:solidFill>
                    <a:srgbClr val="FFFFFF"/>
                  </a:solidFill>
                  <a:effectLst>
                    <a:prstShdw prst="shdw14" dist="35921" dir="2700000">
                      <a:scrgbClr r="0" g="0" b="0">
                        <a:alpha val="43000"/>
                      </a:scrgbClr>
                    </a:prstShdw>
                  </a:effectLst>
                  <a:latin typeface="Tahoma"/>
                </a:rPr>
                <a:t>Countdown</a:t>
              </a:r>
              <a:endParaRPr lang="en-US" sz="900" b="1">
                <a:solidFill>
                  <a:srgbClr val="FFFFFF"/>
                </a:solidFill>
                <a:effectLst>
                  <a:prstShdw prst="shdw14" dist="35921" dir="2700000">
                    <a:scrgbClr r="0" g="0" b="0">
                      <a:alpha val="43000"/>
                    </a:scrgbClr>
                  </a:prstShdw>
                </a:effectLst>
                <a:latin typeface="Tahoma"/>
              </a:endParaRPr>
            </a:p>
          </p:txBody>
        </p:sp>
        <p:sp>
          <p:nvSpPr>
            <p:cNvPr id="2126" name="CDText"/>
            <p:cNvSpPr txBox="1">
              <a:spLocks noChangeArrowheads="1"/>
            </p:cNvSpPr>
            <p:nvPr/>
          </p:nvSpPr>
          <p:spPr bwMode="auto">
            <a:xfrm>
              <a:off x="8356600" y="6032500"/>
              <a:ext cx="1206500" cy="508000"/>
            </a:xfrm>
            <a:prstGeom prst="rect">
              <a:avLst/>
            </a:prstGeom>
            <a:noFill/>
            <a:ln w="9525">
              <a:noFill/>
              <a:miter lim="800000"/>
              <a:headEnd/>
              <a:tailEnd/>
            </a:ln>
          </p:spPr>
          <p:txBody>
            <a:bodyPr anchor="ctr" anchorCtr="1"/>
            <a:lstStyle/>
            <a:p>
              <a:pPr algn="ctr"/>
              <a:r>
                <a:rPr lang="en-US" sz="2400" b="1">
                  <a:solidFill>
                    <a:srgbClr val="000000"/>
                  </a:solidFill>
                  <a:latin typeface="Tahoma" pitchFamily="34" charset="0"/>
                </a:rPr>
                <a:t>30</a:t>
              </a: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70" name="TPQuestion"/>
          <p:cNvSpPr>
            <a:spLocks noGrp="1"/>
          </p:cNvSpPr>
          <p:nvPr>
            <p:ph type="title"/>
          </p:nvPr>
        </p:nvSpPr>
        <p:spPr>
          <a:xfrm>
            <a:off x="166688" y="358775"/>
            <a:ext cx="8686800" cy="1143000"/>
          </a:xfrm>
        </p:spPr>
        <p:txBody>
          <a:bodyPr/>
          <a:lstStyle/>
          <a:p>
            <a:r>
              <a:rPr lang="en-US" sz="3600" smtClean="0"/>
              <a:t>Think-pair-share: Which of the following compounds enters the cell by diffusion?</a:t>
            </a:r>
          </a:p>
        </p:txBody>
      </p:sp>
      <p:graphicFrame>
        <p:nvGraphicFramePr>
          <p:cNvPr id="5" name="Table 4"/>
          <p:cNvGraphicFramePr>
            <a:graphicFrameLocks noGrp="1"/>
          </p:cNvGraphicFramePr>
          <p:nvPr/>
        </p:nvGraphicFramePr>
        <p:xfrm>
          <a:off x="1555750" y="1665288"/>
          <a:ext cx="6096000" cy="1554162"/>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sz="2800" dirty="0"/>
                    </a:p>
                  </a:txBody>
                  <a:tcPr/>
                </a:tc>
                <a:tc>
                  <a:txBody>
                    <a:bodyPr/>
                    <a:lstStyle/>
                    <a:p>
                      <a:pPr algn="ctr"/>
                      <a:r>
                        <a:rPr lang="en-US" sz="2800" dirty="0" smtClean="0"/>
                        <a:t>A</a:t>
                      </a:r>
                      <a:endParaRPr lang="en-US" sz="2800" dirty="0"/>
                    </a:p>
                  </a:txBody>
                  <a:tcPr/>
                </a:tc>
                <a:tc>
                  <a:txBody>
                    <a:bodyPr/>
                    <a:lstStyle/>
                    <a:p>
                      <a:pPr algn="ctr"/>
                      <a:r>
                        <a:rPr lang="en-US" sz="2800" dirty="0" smtClean="0"/>
                        <a:t>B</a:t>
                      </a:r>
                      <a:endParaRPr lang="en-US" sz="2800" dirty="0"/>
                    </a:p>
                  </a:txBody>
                  <a:tcPr/>
                </a:tc>
                <a:tc>
                  <a:txBody>
                    <a:bodyPr/>
                    <a:lstStyle/>
                    <a:p>
                      <a:pPr algn="ctr"/>
                      <a:r>
                        <a:rPr lang="en-US" sz="2800" dirty="0" smtClean="0"/>
                        <a:t>C</a:t>
                      </a:r>
                      <a:endParaRPr lang="en-US" sz="2800" dirty="0"/>
                    </a:p>
                  </a:txBody>
                  <a:tcPr/>
                </a:tc>
              </a:tr>
              <a:tr h="370840">
                <a:tc>
                  <a:txBody>
                    <a:bodyPr/>
                    <a:lstStyle/>
                    <a:p>
                      <a:r>
                        <a:rPr lang="en-US" sz="2000" dirty="0" smtClean="0"/>
                        <a:t>With ATP</a:t>
                      </a:r>
                      <a:endParaRPr lang="en-US" sz="2800" dirty="0" smtClean="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r>
              <a:tr h="370840">
                <a:tc>
                  <a:txBody>
                    <a:bodyPr/>
                    <a:lstStyle/>
                    <a:p>
                      <a:r>
                        <a:rPr lang="en-US" sz="2000" dirty="0" smtClean="0"/>
                        <a:t>Without ATP</a:t>
                      </a:r>
                      <a:endParaRPr lang="en-US" sz="2000" dirty="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r>
            </a:tbl>
          </a:graphicData>
        </a:graphic>
      </p:graphicFrame>
      <p:graphicFrame>
        <p:nvGraphicFramePr>
          <p:cNvPr id="6" name="Object 41"/>
          <p:cNvGraphicFramePr>
            <a:graphicFrameLocks noChangeAspect="1"/>
          </p:cNvGraphicFramePr>
          <p:nvPr>
            <p:custDataLst>
              <p:tags r:id="rId3"/>
            </p:custDataLst>
          </p:nvPr>
        </p:nvGraphicFramePr>
        <p:xfrm>
          <a:off x="4508500" y="1651000"/>
          <a:ext cx="4572000" cy="5143500"/>
        </p:xfrm>
        <a:graphic>
          <a:graphicData uri="http://schemas.openxmlformats.org/presentationml/2006/ole">
            <p:oleObj spid="_x0000_s22569" name="Chart" r:id="rId8" imgW="4572034" imgH="5143584" progId="MSGraph.Chart.8">
              <p:embed followColorScheme="full"/>
            </p:oleObj>
          </a:graphicData>
        </a:graphic>
      </p:graphicFrame>
      <p:sp>
        <p:nvSpPr>
          <p:cNvPr id="22593" name="TPAnswers"/>
          <p:cNvSpPr>
            <a:spLocks noGrp="1"/>
          </p:cNvSpPr>
          <p:nvPr>
            <p:ph type="body" idx="1"/>
            <p:custDataLst>
              <p:tags r:id="rId4"/>
            </p:custDataLst>
          </p:nvPr>
        </p:nvSpPr>
        <p:spPr>
          <a:xfrm>
            <a:off x="642938" y="3971925"/>
            <a:ext cx="4114800" cy="2536825"/>
          </a:xfrm>
        </p:spPr>
        <p:txBody>
          <a:bodyPr/>
          <a:lstStyle/>
          <a:p>
            <a:pPr marL="514350" indent="-514350">
              <a:buFont typeface="Arial" charset="0"/>
              <a:buAutoNum type="arabicPeriod"/>
            </a:pPr>
            <a:r>
              <a:rPr lang="en-US" smtClean="0"/>
              <a:t>A</a:t>
            </a:r>
          </a:p>
          <a:p>
            <a:pPr marL="514350" indent="-514350">
              <a:buFont typeface="Arial" charset="0"/>
              <a:buAutoNum type="arabicPeriod"/>
            </a:pPr>
            <a:r>
              <a:rPr lang="en-US" smtClean="0"/>
              <a:t>B</a:t>
            </a:r>
          </a:p>
          <a:p>
            <a:pPr marL="514350" indent="-514350">
              <a:buFont typeface="Arial" charset="0"/>
              <a:buAutoNum type="arabicPeriod"/>
            </a:pPr>
            <a:r>
              <a:rPr lang="en-US" smtClean="0"/>
              <a:t>C</a:t>
            </a:r>
          </a:p>
        </p:txBody>
      </p:sp>
      <p:grpSp>
        <p:nvGrpSpPr>
          <p:cNvPr id="10" name="CountdownNew"/>
          <p:cNvGrpSpPr>
            <a:grpSpLocks/>
          </p:cNvGrpSpPr>
          <p:nvPr>
            <p:custDataLst>
              <p:tags r:id="rId5"/>
            </p:custDataLst>
          </p:nvPr>
        </p:nvGrpSpPr>
        <p:grpSpPr bwMode="auto">
          <a:xfrm>
            <a:off x="7874000" y="5842000"/>
            <a:ext cx="1270000" cy="1016000"/>
            <a:chOff x="8318500" y="6032500"/>
            <a:chExt cx="1270000" cy="1016000"/>
          </a:xfrm>
        </p:grpSpPr>
        <p:pic>
          <p:nvPicPr>
            <p:cNvPr id="22596" name="CDShape" descr="countdown.png"/>
            <p:cNvPicPr>
              <a:picLocks/>
            </p:cNvPicPr>
            <p:nvPr/>
          </p:nvPicPr>
          <p:blipFill>
            <a:blip r:embed="rId9"/>
            <a:srcRect/>
            <a:stretch>
              <a:fillRect/>
            </a:stretch>
          </p:blipFill>
          <p:spPr bwMode="auto">
            <a:xfrm>
              <a:off x="8318500" y="6032500"/>
              <a:ext cx="1270000" cy="1016000"/>
            </a:xfrm>
            <a:prstGeom prst="rect">
              <a:avLst/>
            </a:prstGeom>
            <a:noFill/>
            <a:ln w="9525">
              <a:noFill/>
              <a:miter lim="800000"/>
              <a:headEnd/>
              <a:tailEnd/>
            </a:ln>
          </p:spPr>
        </p:pic>
        <p:sp>
          <p:nvSpPr>
            <p:cNvPr id="8" name="CDTransText"/>
            <p:cNvSpPr txBox="1"/>
            <p:nvPr/>
          </p:nvSpPr>
          <p:spPr>
            <a:xfrm>
              <a:off x="8318500" y="6604000"/>
              <a:ext cx="1270000" cy="444500"/>
            </a:xfrm>
            <a:prstGeom prst="rect">
              <a:avLst/>
            </a:prstGeom>
            <a:noFill/>
          </p:spPr>
          <p:txBody>
            <a:bodyPr/>
            <a:lstStyle/>
            <a:p>
              <a:pPr algn="ctr" fontAlgn="auto">
                <a:spcBef>
                  <a:spcPts val="0"/>
                </a:spcBef>
                <a:spcAft>
                  <a:spcPts val="0"/>
                </a:spcAft>
                <a:defRPr/>
              </a:pPr>
              <a:r>
                <a:rPr lang="en-US" sz="900" b="1">
                  <a:solidFill>
                    <a:srgbClr val="FFFFFF"/>
                  </a:solidFill>
                  <a:effectLst>
                    <a:prstShdw prst="shdw14" dist="35921" dir="2700000">
                      <a:scrgbClr r="0" g="0" b="0">
                        <a:alpha val="43000"/>
                      </a:scrgbClr>
                    </a:prstShdw>
                  </a:effectLst>
                  <a:latin typeface="Tahoma"/>
                </a:rPr>
                <a:t>Countdown</a:t>
              </a:r>
              <a:endParaRPr lang="en-US" sz="900" b="1">
                <a:solidFill>
                  <a:srgbClr val="FFFFFF"/>
                </a:solidFill>
                <a:effectLst>
                  <a:prstShdw prst="shdw14" dist="35921" dir="2700000">
                    <a:scrgbClr r="0" g="0" b="0">
                      <a:alpha val="43000"/>
                    </a:scrgbClr>
                  </a:prstShdw>
                </a:effectLst>
                <a:latin typeface="Tahoma"/>
              </a:endParaRPr>
            </a:p>
          </p:txBody>
        </p:sp>
        <p:sp>
          <p:nvSpPr>
            <p:cNvPr id="22598" name="CDText"/>
            <p:cNvSpPr txBox="1">
              <a:spLocks noChangeArrowheads="1"/>
            </p:cNvSpPr>
            <p:nvPr/>
          </p:nvSpPr>
          <p:spPr bwMode="auto">
            <a:xfrm>
              <a:off x="8356600" y="6032500"/>
              <a:ext cx="1206500" cy="508000"/>
            </a:xfrm>
            <a:prstGeom prst="rect">
              <a:avLst/>
            </a:prstGeom>
            <a:noFill/>
            <a:ln w="9525">
              <a:noFill/>
              <a:miter lim="800000"/>
              <a:headEnd/>
              <a:tailEnd/>
            </a:ln>
          </p:spPr>
          <p:txBody>
            <a:bodyPr anchor="ctr" anchorCtr="1"/>
            <a:lstStyle/>
            <a:p>
              <a:pPr algn="ctr"/>
              <a:r>
                <a:rPr lang="en-US" sz="2400" b="1">
                  <a:solidFill>
                    <a:srgbClr val="000000"/>
                  </a:solidFill>
                  <a:latin typeface="Tahoma" pitchFamily="34" charset="0"/>
                </a:rPr>
                <a:t>30</a:t>
              </a:r>
            </a:p>
          </p:txBody>
        </p:sp>
      </p:grpSp>
      <p:sp>
        <p:nvSpPr>
          <p:cNvPr id="11" name="CorShape1"/>
          <p:cNvSpPr/>
          <p:nvPr>
            <p:custDataLst>
              <p:tags r:id="rId6"/>
            </p:custDataLst>
          </p:nvPr>
        </p:nvSpPr>
        <p:spPr>
          <a:xfrm>
            <a:off x="358775" y="4135438"/>
            <a:ext cx="355600" cy="355600"/>
          </a:xfrm>
          <a:prstGeom prst="rightArrow">
            <a:avLst>
              <a:gd name="adj1" fmla="val 49190"/>
              <a:gd name="adj2" fmla="val 28010"/>
            </a:avLst>
          </a:prstGeom>
          <a:gradFill flip="none" rotWithShape="1">
            <a:gsLst>
              <a:gs pos="0">
                <a:srgbClr val="008000"/>
              </a:gs>
              <a:gs pos="100000">
                <a:srgbClr val="00FF00"/>
              </a:gs>
            </a:gsLst>
            <a:lin ang="10800000" scaled="1"/>
            <a:tileRect/>
          </a:gradFill>
          <a:ln>
            <a:noFill/>
          </a:ln>
          <a:effectLst>
            <a:prstShdw prst="shdw14" dist="35921" dir="2700000">
              <a:scrgbClr r="0" g="0" b="0">
                <a:alpha val="50000"/>
              </a:scrgbClr>
            </a:prst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819400"/>
            <a:ext cx="8229600" cy="3306763"/>
          </a:xfrm>
        </p:spPr>
        <p:txBody>
          <a:bodyPr rtlCol="0">
            <a:normAutofit fontScale="92500" lnSpcReduction="10000"/>
          </a:bodyPr>
          <a:lstStyle/>
          <a:p>
            <a:pPr marL="0" indent="0" fontAlgn="auto">
              <a:spcAft>
                <a:spcPts val="0"/>
              </a:spcAft>
              <a:buFont typeface="Arial"/>
              <a:buNone/>
              <a:defRPr/>
            </a:pPr>
            <a:r>
              <a:rPr lang="en-US" dirty="0" smtClean="0"/>
              <a:t>If drugs are transported differently through a cell membrane, would you expect the kinetics of transport of these drugs across the cell membrane to be different? </a:t>
            </a:r>
          </a:p>
          <a:p>
            <a:pPr marL="0" indent="0" fontAlgn="auto">
              <a:spcAft>
                <a:spcPts val="0"/>
              </a:spcAft>
              <a:buFont typeface="Arial"/>
              <a:buNone/>
              <a:defRPr/>
            </a:pPr>
            <a:endParaRPr lang="en-US" dirty="0"/>
          </a:p>
          <a:p>
            <a:pPr marL="0" indent="0" fontAlgn="auto">
              <a:spcAft>
                <a:spcPts val="0"/>
              </a:spcAft>
              <a:buFont typeface="Arial"/>
              <a:buNone/>
              <a:defRPr/>
            </a:pPr>
            <a:r>
              <a:rPr lang="en-US" dirty="0" smtClean="0"/>
              <a:t>Recall – covered the characteristics </a:t>
            </a:r>
            <a:r>
              <a:rPr lang="en-US" smtClean="0"/>
              <a:t>of protein-ligand </a:t>
            </a:r>
            <a:r>
              <a:rPr lang="en-US" dirty="0" smtClean="0"/>
              <a:t>interactions in kinetics from previous lecture</a:t>
            </a:r>
            <a:endParaRPr lang="en-US" dirty="0"/>
          </a:p>
        </p:txBody>
      </p:sp>
      <p:pic>
        <p:nvPicPr>
          <p:cNvPr id="28674" name="Picture 3" descr="sulfazine_18973_8_(big)_.jpeg"/>
          <p:cNvPicPr>
            <a:picLocks noChangeAspect="1"/>
          </p:cNvPicPr>
          <p:nvPr/>
        </p:nvPicPr>
        <p:blipFill>
          <a:blip r:embed="rId2"/>
          <a:srcRect/>
          <a:stretch>
            <a:fillRect/>
          </a:stretch>
        </p:blipFill>
        <p:spPr bwMode="auto">
          <a:xfrm>
            <a:off x="1670050" y="508000"/>
            <a:ext cx="2362200" cy="1771650"/>
          </a:xfrm>
          <a:prstGeom prst="rect">
            <a:avLst/>
          </a:prstGeom>
          <a:noFill/>
          <a:ln w="9525">
            <a:noFill/>
            <a:miter lim="800000"/>
            <a:headEnd/>
            <a:tailEnd/>
          </a:ln>
        </p:spPr>
      </p:pic>
      <p:pic>
        <p:nvPicPr>
          <p:cNvPr id="28675" name="Picture 1" descr="thumbnail.aspx.jpeg"/>
          <p:cNvPicPr>
            <a:picLocks noChangeAspect="1"/>
          </p:cNvPicPr>
          <p:nvPr/>
        </p:nvPicPr>
        <p:blipFill>
          <a:blip r:embed="rId3"/>
          <a:srcRect/>
          <a:stretch>
            <a:fillRect/>
          </a:stretch>
        </p:blipFill>
        <p:spPr bwMode="auto">
          <a:xfrm>
            <a:off x="4503738" y="298450"/>
            <a:ext cx="3500437" cy="2193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0" y="0"/>
            <a:ext cx="8686800" cy="1143000"/>
          </a:xfrm>
        </p:spPr>
        <p:txBody>
          <a:bodyPr/>
          <a:lstStyle/>
          <a:p>
            <a:r>
              <a:rPr lang="en-US" smtClean="0"/>
              <a:t>GROUP PROJECT- 1 minute drill</a:t>
            </a:r>
          </a:p>
        </p:txBody>
      </p:sp>
      <p:sp>
        <p:nvSpPr>
          <p:cNvPr id="3" name="Content Placeholder 2"/>
          <p:cNvSpPr>
            <a:spLocks noGrp="1"/>
          </p:cNvSpPr>
          <p:nvPr>
            <p:ph idx="1"/>
          </p:nvPr>
        </p:nvSpPr>
        <p:spPr>
          <a:xfrm>
            <a:off x="457200" y="889000"/>
            <a:ext cx="8229600" cy="4424363"/>
          </a:xfrm>
        </p:spPr>
        <p:txBody>
          <a:bodyPr rtlCol="0">
            <a:normAutofit/>
          </a:bodyPr>
          <a:lstStyle/>
          <a:p>
            <a:pPr fontAlgn="auto">
              <a:spcAft>
                <a:spcPts val="0"/>
              </a:spcAft>
              <a:buFont typeface="Arial"/>
              <a:buChar char="•"/>
              <a:defRPr/>
            </a:pPr>
            <a:r>
              <a:rPr lang="en-US" dirty="0" smtClean="0"/>
              <a:t>On a paper, each group graph the expected rate of transport of drugs A, B, &amp; C in presence of ATP</a:t>
            </a:r>
          </a:p>
          <a:p>
            <a:pPr fontAlgn="auto">
              <a:spcAft>
                <a:spcPts val="0"/>
              </a:spcAft>
              <a:buFont typeface="Arial"/>
              <a:buChar char="•"/>
              <a:defRPr/>
            </a:pPr>
            <a:endParaRPr lang="en-US" dirty="0" smtClean="0"/>
          </a:p>
          <a:p>
            <a:pPr marL="0" indent="0" fontAlgn="auto">
              <a:spcAft>
                <a:spcPts val="0"/>
              </a:spcAft>
              <a:buFont typeface="Arial"/>
              <a:buNone/>
              <a:defRPr/>
            </a:pPr>
            <a:endParaRPr lang="en-US" dirty="0" smtClean="0"/>
          </a:p>
          <a:p>
            <a:pPr fontAlgn="auto">
              <a:spcAft>
                <a:spcPts val="0"/>
              </a:spcAft>
              <a:buFont typeface="Arial"/>
              <a:buChar char="•"/>
              <a:defRPr/>
            </a:pPr>
            <a:endParaRPr lang="en-US" dirty="0" smtClean="0"/>
          </a:p>
          <a:p>
            <a:pPr fontAlgn="auto">
              <a:spcAft>
                <a:spcPts val="0"/>
              </a:spcAft>
              <a:buFont typeface="Arial"/>
              <a:buChar char="•"/>
              <a:defRPr/>
            </a:pPr>
            <a:endParaRPr lang="en-US" dirty="0"/>
          </a:p>
        </p:txBody>
      </p:sp>
      <p:cxnSp>
        <p:nvCxnSpPr>
          <p:cNvPr id="4" name="Straight Connector 3"/>
          <p:cNvCxnSpPr/>
          <p:nvPr/>
        </p:nvCxnSpPr>
        <p:spPr>
          <a:xfrm flipH="1">
            <a:off x="2443163" y="6246813"/>
            <a:ext cx="5022850" cy="0"/>
          </a:xfrm>
          <a:prstGeom prst="line">
            <a:avLst/>
          </a:prstGeom>
        </p:spPr>
        <p:style>
          <a:lnRef idx="2">
            <a:schemeClr val="accent1"/>
          </a:lnRef>
          <a:fillRef idx="0">
            <a:schemeClr val="accent1"/>
          </a:fillRef>
          <a:effectRef idx="1">
            <a:schemeClr val="accent1"/>
          </a:effectRef>
          <a:fontRef idx="minor">
            <a:schemeClr val="tx1"/>
          </a:fontRef>
        </p:style>
      </p:cxnSp>
      <p:sp>
        <p:nvSpPr>
          <p:cNvPr id="29700" name="TextBox 4"/>
          <p:cNvSpPr txBox="1">
            <a:spLocks noChangeArrowheads="1"/>
          </p:cNvSpPr>
          <p:nvPr/>
        </p:nvSpPr>
        <p:spPr bwMode="auto">
          <a:xfrm>
            <a:off x="457200" y="3465513"/>
            <a:ext cx="1708150" cy="954087"/>
          </a:xfrm>
          <a:prstGeom prst="rect">
            <a:avLst/>
          </a:prstGeom>
          <a:noFill/>
          <a:ln w="9525">
            <a:noFill/>
            <a:miter lim="800000"/>
            <a:headEnd/>
            <a:tailEnd/>
          </a:ln>
        </p:spPr>
        <p:txBody>
          <a:bodyPr>
            <a:spAutoFit/>
          </a:bodyPr>
          <a:lstStyle/>
          <a:p>
            <a:pPr algn="ctr"/>
            <a:r>
              <a:rPr lang="en-US" sz="2800" b="1">
                <a:latin typeface="Calibri" pitchFamily="34" charset="0"/>
              </a:rPr>
              <a:t>Rate of transport</a:t>
            </a:r>
          </a:p>
        </p:txBody>
      </p:sp>
      <p:sp>
        <p:nvSpPr>
          <p:cNvPr id="29701" name="TextBox 5"/>
          <p:cNvSpPr txBox="1">
            <a:spLocks noChangeArrowheads="1"/>
          </p:cNvSpPr>
          <p:nvPr/>
        </p:nvSpPr>
        <p:spPr bwMode="auto">
          <a:xfrm>
            <a:off x="2841625" y="6313488"/>
            <a:ext cx="4243388" cy="523875"/>
          </a:xfrm>
          <a:prstGeom prst="rect">
            <a:avLst/>
          </a:prstGeom>
          <a:noFill/>
          <a:ln w="9525">
            <a:noFill/>
            <a:miter lim="800000"/>
            <a:headEnd/>
            <a:tailEnd/>
          </a:ln>
        </p:spPr>
        <p:txBody>
          <a:bodyPr wrap="none">
            <a:spAutoFit/>
          </a:bodyPr>
          <a:lstStyle/>
          <a:p>
            <a:r>
              <a:rPr lang="en-US" sz="2800" b="1">
                <a:latin typeface="Symbol" pitchFamily="18" charset="2"/>
              </a:rPr>
              <a:t>D</a:t>
            </a:r>
            <a:r>
              <a:rPr lang="en-US" sz="2800" b="1">
                <a:latin typeface="Calibri" pitchFamily="34" charset="0"/>
              </a:rPr>
              <a:t> [Concentration in A, B, C]</a:t>
            </a:r>
          </a:p>
        </p:txBody>
      </p:sp>
      <p:cxnSp>
        <p:nvCxnSpPr>
          <p:cNvPr id="7" name="Straight Connector 6"/>
          <p:cNvCxnSpPr/>
          <p:nvPr/>
        </p:nvCxnSpPr>
        <p:spPr>
          <a:xfrm>
            <a:off x="2398713" y="2436813"/>
            <a:ext cx="46037" cy="3813175"/>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8" name="Table 7"/>
          <p:cNvGraphicFramePr>
            <a:graphicFrameLocks noGrp="1"/>
          </p:cNvGraphicFramePr>
          <p:nvPr/>
        </p:nvGraphicFramePr>
        <p:xfrm>
          <a:off x="4006850" y="2284413"/>
          <a:ext cx="4679950" cy="1870075"/>
        </p:xfrm>
        <a:graphic>
          <a:graphicData uri="http://schemas.openxmlformats.org/drawingml/2006/table">
            <a:tbl>
              <a:tblPr firstRow="1" bandRow="1">
                <a:tableStyleId>{5C22544A-7EE6-4342-B048-85BDC9FD1C3A}</a:tableStyleId>
              </a:tblPr>
              <a:tblGrid>
                <a:gridCol w="1169799"/>
                <a:gridCol w="1169799"/>
                <a:gridCol w="1169799"/>
                <a:gridCol w="1169799"/>
              </a:tblGrid>
              <a:tr h="650368">
                <a:tc>
                  <a:txBody>
                    <a:bodyPr/>
                    <a:lstStyle/>
                    <a:p>
                      <a:endParaRPr lang="en-US" sz="2800" dirty="0"/>
                    </a:p>
                  </a:txBody>
                  <a:tcPr/>
                </a:tc>
                <a:tc>
                  <a:txBody>
                    <a:bodyPr/>
                    <a:lstStyle/>
                    <a:p>
                      <a:pPr algn="ctr"/>
                      <a:r>
                        <a:rPr lang="en-US" sz="2800" dirty="0" smtClean="0"/>
                        <a:t>A</a:t>
                      </a:r>
                      <a:endParaRPr lang="en-US" sz="2800" dirty="0"/>
                    </a:p>
                  </a:txBody>
                  <a:tcPr/>
                </a:tc>
                <a:tc>
                  <a:txBody>
                    <a:bodyPr/>
                    <a:lstStyle/>
                    <a:p>
                      <a:pPr algn="ctr"/>
                      <a:r>
                        <a:rPr lang="en-US" sz="2800" dirty="0" smtClean="0"/>
                        <a:t>B</a:t>
                      </a:r>
                      <a:endParaRPr lang="en-US" sz="2800" dirty="0"/>
                    </a:p>
                  </a:txBody>
                  <a:tcPr/>
                </a:tc>
                <a:tc>
                  <a:txBody>
                    <a:bodyPr/>
                    <a:lstStyle/>
                    <a:p>
                      <a:pPr algn="ctr"/>
                      <a:r>
                        <a:rPr lang="en-US" sz="2800" dirty="0" smtClean="0"/>
                        <a:t>C</a:t>
                      </a:r>
                      <a:endParaRPr lang="en-US" sz="2800" dirty="0"/>
                    </a:p>
                  </a:txBody>
                  <a:tcPr/>
                </a:tc>
              </a:tr>
              <a:tr h="334329">
                <a:tc>
                  <a:txBody>
                    <a:bodyPr/>
                    <a:lstStyle/>
                    <a:p>
                      <a:r>
                        <a:rPr lang="en-US" sz="2000" dirty="0" smtClean="0"/>
                        <a:t>With ATP</a:t>
                      </a:r>
                      <a:endParaRPr lang="en-US" sz="2800" dirty="0" smtClean="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r>
              <a:tr h="479690">
                <a:tc>
                  <a:txBody>
                    <a:bodyPr/>
                    <a:lstStyle/>
                    <a:p>
                      <a:r>
                        <a:rPr lang="en-US" sz="2000" dirty="0" smtClean="0"/>
                        <a:t>Without ATP</a:t>
                      </a:r>
                      <a:endParaRPr lang="en-US" sz="2000" dirty="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c>
                  <a:txBody>
                    <a:bodyPr/>
                    <a:lstStyle/>
                    <a:p>
                      <a:pPr algn="ctr"/>
                      <a:r>
                        <a:rPr lang="en-US" sz="2800" dirty="0" smtClean="0"/>
                        <a:t>-</a:t>
                      </a:r>
                      <a:endParaRPr lang="en-US" sz="2800" dirty="0"/>
                    </a:p>
                  </a:txBody>
                  <a:tcPr/>
                </a:tc>
              </a:tr>
            </a:tbl>
          </a:graphicData>
        </a:graphic>
      </p:graphicFrame>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0" y="0"/>
            <a:ext cx="8686800" cy="1143000"/>
          </a:xfrm>
        </p:spPr>
        <p:txBody>
          <a:bodyPr/>
          <a:lstStyle/>
          <a:p>
            <a:r>
              <a:rPr lang="en-US" smtClean="0"/>
              <a:t>GROUP PROJECT- 1 minute drill</a:t>
            </a:r>
          </a:p>
        </p:txBody>
      </p:sp>
      <p:sp>
        <p:nvSpPr>
          <p:cNvPr id="3" name="Content Placeholder 2"/>
          <p:cNvSpPr>
            <a:spLocks noGrp="1"/>
          </p:cNvSpPr>
          <p:nvPr>
            <p:ph idx="1"/>
          </p:nvPr>
        </p:nvSpPr>
        <p:spPr>
          <a:xfrm>
            <a:off x="574675" y="901700"/>
            <a:ext cx="8229600" cy="1547813"/>
          </a:xfrm>
        </p:spPr>
        <p:txBody>
          <a:bodyPr rtlCol="0">
            <a:normAutofit lnSpcReduction="10000"/>
          </a:bodyPr>
          <a:lstStyle/>
          <a:p>
            <a:pPr fontAlgn="auto">
              <a:spcAft>
                <a:spcPts val="0"/>
              </a:spcAft>
              <a:buFont typeface="Arial"/>
              <a:buChar char="•"/>
              <a:defRPr/>
            </a:pPr>
            <a:r>
              <a:rPr lang="en-US" dirty="0" smtClean="0"/>
              <a:t>On a paper, each group graph the expected rate of transport of drugs A, B, &amp; C in presence of ATP</a:t>
            </a:r>
          </a:p>
          <a:p>
            <a:pPr fontAlgn="auto">
              <a:spcAft>
                <a:spcPts val="0"/>
              </a:spcAft>
              <a:buFont typeface="Arial"/>
              <a:buChar char="•"/>
              <a:defRPr/>
            </a:pPr>
            <a:endParaRPr lang="en-US" dirty="0" smtClean="0"/>
          </a:p>
          <a:p>
            <a:pPr marL="0" indent="0" fontAlgn="auto">
              <a:spcAft>
                <a:spcPts val="0"/>
              </a:spcAft>
              <a:buFont typeface="Arial"/>
              <a:buNone/>
              <a:defRPr/>
            </a:pPr>
            <a:endParaRPr lang="en-US" dirty="0" smtClean="0"/>
          </a:p>
          <a:p>
            <a:pPr fontAlgn="auto">
              <a:spcAft>
                <a:spcPts val="0"/>
              </a:spcAft>
              <a:buFont typeface="Arial"/>
              <a:buChar char="•"/>
              <a:defRPr/>
            </a:pPr>
            <a:endParaRPr lang="en-US" dirty="0" smtClean="0"/>
          </a:p>
          <a:p>
            <a:pPr fontAlgn="auto">
              <a:spcAft>
                <a:spcPts val="0"/>
              </a:spcAft>
              <a:buFont typeface="Arial"/>
              <a:buChar char="•"/>
              <a:defRPr/>
            </a:pPr>
            <a:endParaRPr lang="en-US" dirty="0"/>
          </a:p>
        </p:txBody>
      </p:sp>
      <p:cxnSp>
        <p:nvCxnSpPr>
          <p:cNvPr id="4" name="Straight Connector 3"/>
          <p:cNvCxnSpPr/>
          <p:nvPr/>
        </p:nvCxnSpPr>
        <p:spPr>
          <a:xfrm flipH="1">
            <a:off x="2443163" y="6246813"/>
            <a:ext cx="5022850" cy="0"/>
          </a:xfrm>
          <a:prstGeom prst="line">
            <a:avLst/>
          </a:prstGeom>
        </p:spPr>
        <p:style>
          <a:lnRef idx="2">
            <a:schemeClr val="accent1"/>
          </a:lnRef>
          <a:fillRef idx="0">
            <a:schemeClr val="accent1"/>
          </a:fillRef>
          <a:effectRef idx="1">
            <a:schemeClr val="accent1"/>
          </a:effectRef>
          <a:fontRef idx="minor">
            <a:schemeClr val="tx1"/>
          </a:fontRef>
        </p:style>
      </p:cxnSp>
      <p:sp>
        <p:nvSpPr>
          <p:cNvPr id="30724" name="TextBox 4"/>
          <p:cNvSpPr txBox="1">
            <a:spLocks noChangeArrowheads="1"/>
          </p:cNvSpPr>
          <p:nvPr/>
        </p:nvSpPr>
        <p:spPr bwMode="auto">
          <a:xfrm>
            <a:off x="457200" y="3579813"/>
            <a:ext cx="1976438" cy="954087"/>
          </a:xfrm>
          <a:prstGeom prst="rect">
            <a:avLst/>
          </a:prstGeom>
          <a:noFill/>
          <a:ln w="9525">
            <a:noFill/>
            <a:miter lim="800000"/>
            <a:headEnd/>
            <a:tailEnd/>
          </a:ln>
        </p:spPr>
        <p:txBody>
          <a:bodyPr wrap="none">
            <a:spAutoFit/>
          </a:bodyPr>
          <a:lstStyle/>
          <a:p>
            <a:pPr algn="ctr"/>
            <a:r>
              <a:rPr lang="en-US" sz="2800" b="1">
                <a:latin typeface="Calibri" pitchFamily="34" charset="0"/>
              </a:rPr>
              <a:t>Rate</a:t>
            </a:r>
          </a:p>
          <a:p>
            <a:pPr algn="ctr"/>
            <a:r>
              <a:rPr lang="en-US" sz="2800" b="1">
                <a:latin typeface="Calibri" pitchFamily="34" charset="0"/>
              </a:rPr>
              <a:t>of transport</a:t>
            </a:r>
          </a:p>
        </p:txBody>
      </p:sp>
      <p:sp>
        <p:nvSpPr>
          <p:cNvPr id="30725" name="TextBox 5"/>
          <p:cNvSpPr txBox="1">
            <a:spLocks noChangeArrowheads="1"/>
          </p:cNvSpPr>
          <p:nvPr/>
        </p:nvSpPr>
        <p:spPr bwMode="auto">
          <a:xfrm>
            <a:off x="3654425" y="6294438"/>
            <a:ext cx="4243388" cy="522287"/>
          </a:xfrm>
          <a:prstGeom prst="rect">
            <a:avLst/>
          </a:prstGeom>
          <a:noFill/>
          <a:ln w="9525">
            <a:noFill/>
            <a:miter lim="800000"/>
            <a:headEnd/>
            <a:tailEnd/>
          </a:ln>
        </p:spPr>
        <p:txBody>
          <a:bodyPr wrap="none">
            <a:spAutoFit/>
          </a:bodyPr>
          <a:lstStyle/>
          <a:p>
            <a:r>
              <a:rPr lang="en-US" sz="2800" b="1">
                <a:latin typeface="Symbol" pitchFamily="18" charset="2"/>
              </a:rPr>
              <a:t>D</a:t>
            </a:r>
            <a:r>
              <a:rPr lang="en-US" sz="2800" b="1">
                <a:latin typeface="Calibri" pitchFamily="34" charset="0"/>
              </a:rPr>
              <a:t> [Concentration in A, B, C]</a:t>
            </a:r>
          </a:p>
        </p:txBody>
      </p:sp>
      <p:cxnSp>
        <p:nvCxnSpPr>
          <p:cNvPr id="7" name="Straight Connector 6"/>
          <p:cNvCxnSpPr/>
          <p:nvPr/>
        </p:nvCxnSpPr>
        <p:spPr>
          <a:xfrm>
            <a:off x="2398713" y="2436813"/>
            <a:ext cx="46037" cy="3813175"/>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2444750" y="2690813"/>
            <a:ext cx="4438650" cy="355600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443163" y="6246813"/>
            <a:ext cx="5022850" cy="0"/>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30729" name="TextBox 11"/>
          <p:cNvSpPr txBox="1">
            <a:spLocks noChangeArrowheads="1"/>
          </p:cNvSpPr>
          <p:nvPr/>
        </p:nvSpPr>
        <p:spPr bwMode="auto">
          <a:xfrm>
            <a:off x="6826250" y="2487613"/>
            <a:ext cx="850900" cy="522287"/>
          </a:xfrm>
          <a:prstGeom prst="rect">
            <a:avLst/>
          </a:prstGeom>
          <a:noFill/>
          <a:ln w="9525">
            <a:noFill/>
            <a:miter lim="800000"/>
            <a:headEnd/>
            <a:tailEnd/>
          </a:ln>
        </p:spPr>
        <p:txBody>
          <a:bodyPr>
            <a:spAutoFit/>
          </a:bodyPr>
          <a:lstStyle/>
          <a:p>
            <a:r>
              <a:rPr lang="en-US" sz="2800">
                <a:solidFill>
                  <a:schemeClr val="accent2"/>
                </a:solidFill>
                <a:latin typeface="Calibri" pitchFamily="34" charset="0"/>
              </a:rPr>
              <a:t>A</a:t>
            </a:r>
          </a:p>
        </p:txBody>
      </p:sp>
      <p:sp>
        <p:nvSpPr>
          <p:cNvPr id="30730" name="TextBox 12"/>
          <p:cNvSpPr txBox="1">
            <a:spLocks noChangeArrowheads="1"/>
          </p:cNvSpPr>
          <p:nvPr/>
        </p:nvSpPr>
        <p:spPr bwMode="auto">
          <a:xfrm>
            <a:off x="7019925" y="5794375"/>
            <a:ext cx="852488" cy="523875"/>
          </a:xfrm>
          <a:prstGeom prst="rect">
            <a:avLst/>
          </a:prstGeom>
          <a:noFill/>
          <a:ln w="9525">
            <a:noFill/>
            <a:miter lim="800000"/>
            <a:headEnd/>
            <a:tailEnd/>
          </a:ln>
        </p:spPr>
        <p:txBody>
          <a:bodyPr>
            <a:spAutoFit/>
          </a:bodyPr>
          <a:lstStyle/>
          <a:p>
            <a:r>
              <a:rPr lang="en-US" sz="2800">
                <a:solidFill>
                  <a:schemeClr val="accent2"/>
                </a:solidFill>
                <a:latin typeface="Calibri" pitchFamily="34" charset="0"/>
              </a:rPr>
              <a:t>C</a:t>
            </a:r>
          </a:p>
        </p:txBody>
      </p:sp>
      <p:cxnSp>
        <p:nvCxnSpPr>
          <p:cNvPr id="17" name="Straight Connector 16"/>
          <p:cNvCxnSpPr/>
          <p:nvPr/>
        </p:nvCxnSpPr>
        <p:spPr>
          <a:xfrm flipV="1">
            <a:off x="2398713" y="4160838"/>
            <a:ext cx="646112" cy="2157412"/>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sp>
        <p:nvSpPr>
          <p:cNvPr id="22" name="Arc 21"/>
          <p:cNvSpPr/>
          <p:nvPr/>
        </p:nvSpPr>
        <p:spPr>
          <a:xfrm rot="18151752">
            <a:off x="1987550" y="4065588"/>
            <a:ext cx="2932113" cy="1290637"/>
          </a:xfrm>
          <a:prstGeom prst="arc">
            <a:avLst>
              <a:gd name="adj1" fmla="val 17213741"/>
              <a:gd name="adj2" fmla="val 20917857"/>
            </a:avLst>
          </a:prstGeom>
          <a:ln>
            <a:solidFill>
              <a:srgbClr val="C0504D"/>
            </a:solidFill>
          </a:ln>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p>
        </p:txBody>
      </p:sp>
      <p:cxnSp>
        <p:nvCxnSpPr>
          <p:cNvPr id="24" name="Straight Connector 23"/>
          <p:cNvCxnSpPr/>
          <p:nvPr/>
        </p:nvCxnSpPr>
        <p:spPr>
          <a:xfrm>
            <a:off x="3900488" y="3459163"/>
            <a:ext cx="3135312" cy="0"/>
          </a:xfrm>
          <a:prstGeom prst="line">
            <a:avLst/>
          </a:prstGeom>
          <a:ln>
            <a:solidFill>
              <a:srgbClr val="C0504D"/>
            </a:solidFill>
          </a:ln>
        </p:spPr>
        <p:style>
          <a:lnRef idx="2">
            <a:schemeClr val="accent1"/>
          </a:lnRef>
          <a:fillRef idx="0">
            <a:schemeClr val="accent1"/>
          </a:fillRef>
          <a:effectRef idx="1">
            <a:schemeClr val="accent1"/>
          </a:effectRef>
          <a:fontRef idx="minor">
            <a:schemeClr val="tx1"/>
          </a:fontRef>
        </p:style>
      </p:cxnSp>
      <p:sp>
        <p:nvSpPr>
          <p:cNvPr id="30734" name="TextBox 26"/>
          <p:cNvSpPr txBox="1">
            <a:spLocks noChangeArrowheads="1"/>
          </p:cNvSpPr>
          <p:nvPr/>
        </p:nvSpPr>
        <p:spPr bwMode="auto">
          <a:xfrm>
            <a:off x="7172325" y="3127375"/>
            <a:ext cx="852488" cy="523875"/>
          </a:xfrm>
          <a:prstGeom prst="rect">
            <a:avLst/>
          </a:prstGeom>
          <a:noFill/>
          <a:ln w="9525">
            <a:noFill/>
            <a:miter lim="800000"/>
            <a:headEnd/>
            <a:tailEnd/>
          </a:ln>
        </p:spPr>
        <p:txBody>
          <a:bodyPr>
            <a:spAutoFit/>
          </a:bodyPr>
          <a:lstStyle/>
          <a:p>
            <a:r>
              <a:rPr lang="en-US" sz="2800">
                <a:solidFill>
                  <a:schemeClr val="accent2"/>
                </a:solidFill>
                <a:latin typeface="Calibri" pitchFamily="34" charset="0"/>
              </a:rPr>
              <a:t>B</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301625" y="1371600"/>
            <a:ext cx="8229600" cy="1143000"/>
          </a:xfrm>
        </p:spPr>
        <p:txBody>
          <a:bodyPr/>
          <a:lstStyle/>
          <a:p>
            <a:r>
              <a:rPr lang="en-US" sz="3200" smtClean="0"/>
              <a:t>So how about Sally’s question and her need to take the sulfa-drug with meals?</a:t>
            </a:r>
            <a:br>
              <a:rPr lang="en-US" sz="3200" smtClean="0"/>
            </a:br>
            <a:r>
              <a:rPr lang="en-US" sz="3200" smtClean="0"/>
              <a:t>What is it about the sulfa-drug that could explain why it needs to be taken with meals?</a:t>
            </a:r>
            <a:br>
              <a:rPr lang="en-US" sz="3200" smtClean="0"/>
            </a:br>
            <a:r>
              <a:rPr lang="en-US" sz="3200" smtClean="0"/>
              <a:t/>
            </a:r>
            <a:br>
              <a:rPr lang="en-US" sz="3200" smtClean="0"/>
            </a:br>
            <a:r>
              <a:rPr lang="en-US" sz="3200" smtClean="0"/>
              <a:t>GROUP PROJECT- Write down your answer on a paper (1 minute)</a:t>
            </a:r>
          </a:p>
        </p:txBody>
      </p:sp>
      <p:pic>
        <p:nvPicPr>
          <p:cNvPr id="31746" name="Picture 3"/>
          <p:cNvPicPr>
            <a:picLocks noChangeAspect="1"/>
          </p:cNvPicPr>
          <p:nvPr/>
        </p:nvPicPr>
        <p:blipFill>
          <a:blip r:embed="rId2"/>
          <a:srcRect l="32753" r="710"/>
          <a:stretch>
            <a:fillRect/>
          </a:stretch>
        </p:blipFill>
        <p:spPr bwMode="auto">
          <a:xfrm>
            <a:off x="471488" y="3494088"/>
            <a:ext cx="4044950" cy="2659062"/>
          </a:xfrm>
          <a:prstGeom prst="rect">
            <a:avLst/>
          </a:prstGeom>
          <a:noFill/>
          <a:ln w="9525">
            <a:noFill/>
            <a:miter lim="800000"/>
            <a:headEnd/>
            <a:tailEnd/>
          </a:ln>
        </p:spPr>
      </p:pic>
      <p:grpSp>
        <p:nvGrpSpPr>
          <p:cNvPr id="31747" name="Group 4"/>
          <p:cNvGrpSpPr>
            <a:grpSpLocks/>
          </p:cNvGrpSpPr>
          <p:nvPr/>
        </p:nvGrpSpPr>
        <p:grpSpPr bwMode="auto">
          <a:xfrm>
            <a:off x="5080000" y="3663950"/>
            <a:ext cx="3863975" cy="2659063"/>
            <a:chOff x="2157984" y="3276013"/>
            <a:chExt cx="4187952" cy="2752160"/>
          </a:xfrm>
        </p:grpSpPr>
        <p:pic>
          <p:nvPicPr>
            <p:cNvPr id="31750" name="Picture 5"/>
            <p:cNvPicPr>
              <a:picLocks noChangeAspect="1"/>
            </p:cNvPicPr>
            <p:nvPr/>
          </p:nvPicPr>
          <p:blipFill>
            <a:blip r:embed="rId2"/>
            <a:srcRect l="32697" r="764"/>
            <a:stretch>
              <a:fillRect/>
            </a:stretch>
          </p:blipFill>
          <p:spPr bwMode="auto">
            <a:xfrm>
              <a:off x="2157984" y="3276013"/>
              <a:ext cx="4187952" cy="2752160"/>
            </a:xfrm>
            <a:prstGeom prst="rect">
              <a:avLst/>
            </a:prstGeom>
            <a:noFill/>
            <a:ln w="9525">
              <a:noFill/>
              <a:miter lim="800000"/>
              <a:headEnd/>
              <a:tailEnd/>
            </a:ln>
          </p:spPr>
        </p:pic>
        <p:sp>
          <p:nvSpPr>
            <p:cNvPr id="7" name="Rectangle 6"/>
            <p:cNvSpPr/>
            <p:nvPr/>
          </p:nvSpPr>
          <p:spPr>
            <a:xfrm>
              <a:off x="5760930" y="5226350"/>
              <a:ext cx="421549" cy="6260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8" name="Straight Connector 7"/>
            <p:cNvCxnSpPr/>
            <p:nvPr/>
          </p:nvCxnSpPr>
          <p:spPr>
            <a:xfrm>
              <a:off x="5798784" y="5338079"/>
              <a:ext cx="330356" cy="0"/>
            </a:xfrm>
            <a:prstGeom prst="line">
              <a:avLst/>
            </a:prstGeom>
            <a:ln w="38100" cmpd="sng">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31748" name="TextBox 8"/>
          <p:cNvSpPr txBox="1">
            <a:spLocks noChangeArrowheads="1"/>
          </p:cNvSpPr>
          <p:nvPr/>
        </p:nvSpPr>
        <p:spPr bwMode="auto">
          <a:xfrm>
            <a:off x="1954213" y="5875338"/>
            <a:ext cx="1722437" cy="584200"/>
          </a:xfrm>
          <a:prstGeom prst="rect">
            <a:avLst/>
          </a:prstGeom>
          <a:noFill/>
          <a:ln w="9525">
            <a:noFill/>
            <a:miter lim="800000"/>
            <a:headEnd/>
            <a:tailEnd/>
          </a:ln>
        </p:spPr>
        <p:txBody>
          <a:bodyPr>
            <a:spAutoFit/>
          </a:bodyPr>
          <a:lstStyle/>
          <a:p>
            <a:r>
              <a:rPr lang="en-US" sz="3200">
                <a:latin typeface="Calibri" pitchFamily="34" charset="0"/>
              </a:rPr>
              <a:t>PH 2</a:t>
            </a:r>
          </a:p>
        </p:txBody>
      </p:sp>
      <p:sp>
        <p:nvSpPr>
          <p:cNvPr id="31749" name="TextBox 9"/>
          <p:cNvSpPr txBox="1">
            <a:spLocks noChangeArrowheads="1"/>
          </p:cNvSpPr>
          <p:nvPr/>
        </p:nvSpPr>
        <p:spPr bwMode="auto">
          <a:xfrm>
            <a:off x="6684963" y="5864225"/>
            <a:ext cx="1722437" cy="584200"/>
          </a:xfrm>
          <a:prstGeom prst="rect">
            <a:avLst/>
          </a:prstGeom>
          <a:noFill/>
          <a:ln w="9525">
            <a:noFill/>
            <a:miter lim="800000"/>
            <a:headEnd/>
            <a:tailEnd/>
          </a:ln>
        </p:spPr>
        <p:txBody>
          <a:bodyPr>
            <a:spAutoFit/>
          </a:bodyPr>
          <a:lstStyle/>
          <a:p>
            <a:r>
              <a:rPr lang="en-US" sz="3200">
                <a:latin typeface="Calibri" pitchFamily="34" charset="0"/>
              </a:rPr>
              <a:t>PH 7</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3"/>
          <p:cNvPicPr>
            <a:picLocks noChangeAspect="1"/>
          </p:cNvPicPr>
          <p:nvPr/>
        </p:nvPicPr>
        <p:blipFill>
          <a:blip r:embed="rId2"/>
          <a:srcRect/>
          <a:stretch>
            <a:fillRect/>
          </a:stretch>
        </p:blipFill>
        <p:spPr bwMode="auto">
          <a:xfrm>
            <a:off x="5130800" y="104775"/>
            <a:ext cx="3465513" cy="3467100"/>
          </a:xfrm>
          <a:prstGeom prst="rect">
            <a:avLst/>
          </a:prstGeom>
          <a:noFill/>
          <a:ln w="9525">
            <a:noFill/>
            <a:miter lim="800000"/>
            <a:headEnd/>
            <a:tailEnd/>
          </a:ln>
        </p:spPr>
      </p:pic>
      <p:pic>
        <p:nvPicPr>
          <p:cNvPr id="32770" name="Picture 4"/>
          <p:cNvPicPr>
            <a:picLocks noChangeAspect="1"/>
          </p:cNvPicPr>
          <p:nvPr/>
        </p:nvPicPr>
        <p:blipFill>
          <a:blip r:embed="rId3"/>
          <a:srcRect l="32753" r="710"/>
          <a:stretch>
            <a:fillRect/>
          </a:stretch>
        </p:blipFill>
        <p:spPr bwMode="auto">
          <a:xfrm>
            <a:off x="579438" y="3571875"/>
            <a:ext cx="4187825" cy="2751138"/>
          </a:xfrm>
          <a:prstGeom prst="rect">
            <a:avLst/>
          </a:prstGeom>
          <a:noFill/>
          <a:ln w="9525">
            <a:noFill/>
            <a:miter lim="800000"/>
            <a:headEnd/>
            <a:tailEnd/>
          </a:ln>
        </p:spPr>
      </p:pic>
      <p:grpSp>
        <p:nvGrpSpPr>
          <p:cNvPr id="32771" name="Group 5"/>
          <p:cNvGrpSpPr>
            <a:grpSpLocks/>
          </p:cNvGrpSpPr>
          <p:nvPr/>
        </p:nvGrpSpPr>
        <p:grpSpPr bwMode="auto">
          <a:xfrm>
            <a:off x="4956175" y="3478213"/>
            <a:ext cx="4187825" cy="2751137"/>
            <a:chOff x="2157984" y="3276013"/>
            <a:chExt cx="4187952" cy="2752160"/>
          </a:xfrm>
        </p:grpSpPr>
        <p:pic>
          <p:nvPicPr>
            <p:cNvPr id="32775" name="Picture 6"/>
            <p:cNvPicPr>
              <a:picLocks noChangeAspect="1"/>
            </p:cNvPicPr>
            <p:nvPr/>
          </p:nvPicPr>
          <p:blipFill>
            <a:blip r:embed="rId3"/>
            <a:srcRect l="32697" r="764"/>
            <a:stretch>
              <a:fillRect/>
            </a:stretch>
          </p:blipFill>
          <p:spPr bwMode="auto">
            <a:xfrm>
              <a:off x="2157984" y="3276013"/>
              <a:ext cx="4187952" cy="2752160"/>
            </a:xfrm>
            <a:prstGeom prst="rect">
              <a:avLst/>
            </a:prstGeom>
            <a:noFill/>
            <a:ln w="9525">
              <a:noFill/>
              <a:miter lim="800000"/>
              <a:headEnd/>
              <a:tailEnd/>
            </a:ln>
          </p:spPr>
        </p:pic>
        <p:sp>
          <p:nvSpPr>
            <p:cNvPr id="8" name="Rectangle 7"/>
            <p:cNvSpPr/>
            <p:nvPr/>
          </p:nvSpPr>
          <p:spPr>
            <a:xfrm>
              <a:off x="5761718" y="5226188"/>
              <a:ext cx="420701" cy="62570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9" name="Straight Connector 8"/>
            <p:cNvCxnSpPr/>
            <p:nvPr/>
          </p:nvCxnSpPr>
          <p:spPr>
            <a:xfrm>
              <a:off x="5798232" y="5337354"/>
              <a:ext cx="331797" cy="0"/>
            </a:xfrm>
            <a:prstGeom prst="line">
              <a:avLst/>
            </a:prstGeom>
            <a:ln w="38100" cmpd="sng">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32772" name="TextBox 9"/>
          <p:cNvSpPr txBox="1">
            <a:spLocks noChangeArrowheads="1"/>
          </p:cNvSpPr>
          <p:nvPr/>
        </p:nvSpPr>
        <p:spPr bwMode="auto">
          <a:xfrm>
            <a:off x="2155825" y="5884863"/>
            <a:ext cx="1720850" cy="584200"/>
          </a:xfrm>
          <a:prstGeom prst="rect">
            <a:avLst/>
          </a:prstGeom>
          <a:noFill/>
          <a:ln w="9525">
            <a:noFill/>
            <a:miter lim="800000"/>
            <a:headEnd/>
            <a:tailEnd/>
          </a:ln>
        </p:spPr>
        <p:txBody>
          <a:bodyPr>
            <a:spAutoFit/>
          </a:bodyPr>
          <a:lstStyle/>
          <a:p>
            <a:r>
              <a:rPr lang="en-US" sz="3200">
                <a:latin typeface="Calibri" pitchFamily="34" charset="0"/>
              </a:rPr>
              <a:t>PH 2</a:t>
            </a:r>
          </a:p>
        </p:txBody>
      </p:sp>
      <p:sp>
        <p:nvSpPr>
          <p:cNvPr id="32773" name="TextBox 10"/>
          <p:cNvSpPr txBox="1">
            <a:spLocks noChangeArrowheads="1"/>
          </p:cNvSpPr>
          <p:nvPr/>
        </p:nvSpPr>
        <p:spPr bwMode="auto">
          <a:xfrm>
            <a:off x="6351588" y="5889625"/>
            <a:ext cx="1720850" cy="584200"/>
          </a:xfrm>
          <a:prstGeom prst="rect">
            <a:avLst/>
          </a:prstGeom>
          <a:noFill/>
          <a:ln w="9525">
            <a:noFill/>
            <a:miter lim="800000"/>
            <a:headEnd/>
            <a:tailEnd/>
          </a:ln>
        </p:spPr>
        <p:txBody>
          <a:bodyPr>
            <a:spAutoFit/>
          </a:bodyPr>
          <a:lstStyle/>
          <a:p>
            <a:r>
              <a:rPr lang="en-US" sz="3200">
                <a:latin typeface="Calibri" pitchFamily="34" charset="0"/>
              </a:rPr>
              <a:t>PH 7</a:t>
            </a:r>
          </a:p>
        </p:txBody>
      </p:sp>
      <p:sp>
        <p:nvSpPr>
          <p:cNvPr id="32774" name="Title 1"/>
          <p:cNvSpPr>
            <a:spLocks noGrp="1"/>
          </p:cNvSpPr>
          <p:nvPr>
            <p:ph type="title"/>
          </p:nvPr>
        </p:nvSpPr>
        <p:spPr>
          <a:xfrm>
            <a:off x="0" y="539750"/>
            <a:ext cx="5713413" cy="1143000"/>
          </a:xfrm>
        </p:spPr>
        <p:txBody>
          <a:bodyPr/>
          <a:lstStyle/>
          <a:p>
            <a:r>
              <a:rPr lang="en-US" sz="3200" smtClean="0"/>
              <a:t>An answer- digestion and chemical changes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723900" y="2130425"/>
            <a:ext cx="7772400" cy="1470025"/>
          </a:xfrm>
        </p:spPr>
        <p:txBody>
          <a:bodyPr/>
          <a:lstStyle/>
          <a:p>
            <a:endParaRPr lang="en-US" smtClean="0"/>
          </a:p>
        </p:txBody>
      </p:sp>
      <p:graphicFrame>
        <p:nvGraphicFramePr>
          <p:cNvPr id="4" name="Table 3"/>
          <p:cNvGraphicFramePr>
            <a:graphicFrameLocks noGrp="1"/>
          </p:cNvGraphicFramePr>
          <p:nvPr/>
        </p:nvGraphicFramePr>
        <p:xfrm>
          <a:off x="328613" y="112713"/>
          <a:ext cx="8616950" cy="4957762"/>
        </p:xfrm>
        <a:graphic>
          <a:graphicData uri="http://schemas.openxmlformats.org/drawingml/2006/table">
            <a:tbl>
              <a:tblPr/>
              <a:tblGrid>
                <a:gridCol w="2529115"/>
                <a:gridCol w="1739900"/>
                <a:gridCol w="2466309"/>
                <a:gridCol w="1882614"/>
              </a:tblGrid>
              <a:tr h="59484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MS PGothic" charset="0"/>
                          <a:cs typeface="Arial" charset="0"/>
                        </a:rPr>
                        <a:t>Learning Objective</a:t>
                      </a:r>
                      <a:endParaRPr kumimoji="0" lang="en-US" sz="1800" b="1" i="0" u="none" strike="noStrike" cap="none" normalizeH="0" baseline="0" dirty="0">
                        <a:ln>
                          <a:noFill/>
                        </a:ln>
                        <a:solidFill>
                          <a:srgbClr val="FFFFFF"/>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MS PGothic" charset="0"/>
                          <a:cs typeface="Arial" charset="0"/>
                        </a:rPr>
                        <a:t>Assessment</a:t>
                      </a:r>
                      <a:endParaRPr kumimoji="0" lang="en-US" sz="1800" b="1" i="0" u="none" strike="noStrike" cap="none" normalizeH="0" baseline="0" dirty="0">
                        <a:ln>
                          <a:noFill/>
                        </a:ln>
                        <a:solidFill>
                          <a:srgbClr val="FFFFFF"/>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MS PGothic" charset="0"/>
                          <a:cs typeface="Arial" charset="0"/>
                        </a:rPr>
                        <a:t>Active learning</a:t>
                      </a:r>
                      <a:endParaRPr kumimoji="0" lang="en-US" sz="1800" b="1" i="0" u="none" strike="noStrike" cap="none" normalizeH="0" baseline="0" dirty="0">
                        <a:ln>
                          <a:noFill/>
                        </a:ln>
                        <a:solidFill>
                          <a:srgbClr val="FFFFFF"/>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MS PGothic" charset="0"/>
                          <a:cs typeface="Arial" charset="0"/>
                        </a:rPr>
                        <a:t>Low Order/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MS PGothic" charset="0"/>
                          <a:cs typeface="Arial" charset="0"/>
                        </a:rPr>
                        <a:t>High Order</a:t>
                      </a:r>
                      <a:endParaRPr kumimoji="0" lang="en-US" sz="1800" b="1" i="0" u="none" strike="noStrike" cap="none" normalizeH="0" baseline="0" dirty="0">
                        <a:ln>
                          <a:noFill/>
                        </a:ln>
                        <a:solidFill>
                          <a:srgbClr val="FFFFFF"/>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106153">
                <a:tc>
                  <a:txBody>
                    <a:bodyPr/>
                    <a:lstStyle/>
                    <a:p>
                      <a:pPr marL="0" lvl="0" indent="0">
                        <a:buFont typeface="Wingdings" pitchFamily="2" charset="2"/>
                        <a:buNone/>
                      </a:pPr>
                      <a:r>
                        <a:rPr lang="en-US" dirty="0" smtClean="0"/>
                        <a:t>Explain the concept of selective permeability.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c>
                  <a:txBody>
                    <a:bodyPr/>
                    <a:lstStyle/>
                    <a:p>
                      <a:r>
                        <a:rPr lang="en-US" dirty="0" smtClean="0"/>
                        <a:t>Clicker Questions</a:t>
                      </a:r>
                    </a:p>
                    <a:p>
                      <a:endParaRPr lang="en-US" dirty="0" smtClean="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c>
                  <a:txBody>
                    <a:bodyPr/>
                    <a:lstStyle/>
                    <a:p>
                      <a:pPr marL="0" indent="0">
                        <a:buNone/>
                      </a:pPr>
                      <a:r>
                        <a:rPr lang="en-US" dirty="0" smtClean="0"/>
                        <a:t>Homework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c>
                  <a:txBody>
                    <a:bodyPr/>
                    <a:lstStyle/>
                    <a:p>
                      <a:r>
                        <a:rPr lang="en-US" dirty="0" smtClean="0"/>
                        <a:t>Low Order</a:t>
                      </a:r>
                      <a:endParaRPr lang="en-US"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r>
              <a:tr h="120015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smtClean="0"/>
                        <a:t>Predict the movement of molecules across the phospholipid membrane based on their structure.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Group Activity</a:t>
                      </a:r>
                      <a:endParaRPr kumimoji="0" lang="en-US" sz="1800" b="0" i="0" u="none" strike="noStrike" cap="none" normalizeH="0" baseline="0" dirty="0">
                        <a:ln>
                          <a:noFill/>
                        </a:ln>
                        <a:solidFill>
                          <a:srgbClr val="000000"/>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Group Chart Activity</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Documented Problem Solving</a:t>
                      </a:r>
                      <a:endParaRPr kumimoji="0" lang="en-US" sz="1800" b="0" i="0" u="none" strike="noStrike" cap="none" normalizeH="0" baseline="0" dirty="0">
                        <a:ln>
                          <a:noFill/>
                        </a:ln>
                        <a:solidFill>
                          <a:srgbClr val="000000"/>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EA"/>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High Order</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High Order</a:t>
                      </a:r>
                      <a:endParaRPr kumimoji="0" lang="en-US" sz="1800" b="0" i="0" u="none" strike="noStrike" cap="none" normalizeH="0" baseline="0" dirty="0">
                        <a:ln>
                          <a:noFill/>
                        </a:ln>
                        <a:solidFill>
                          <a:srgbClr val="000000"/>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EA"/>
                    </a:solidFill>
                  </a:tcPr>
                </a:tc>
              </a:tr>
              <a:tr h="19581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smtClean="0"/>
                        <a:t>Interpret and graph kinetics of molecule transport across a phospholipid membrane.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Group Activities</a:t>
                      </a: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endParaRPr kumimoji="0" lang="en-US" sz="1800" b="0" i="0" u="none" strike="noStrike" cap="none" normalizeH="0" baseline="0" dirty="0" smtClean="0">
                        <a:ln>
                          <a:noFill/>
                        </a:ln>
                        <a:solidFill>
                          <a:srgbClr val="000000"/>
                        </a:solidFill>
                        <a:effectLst/>
                        <a:latin typeface="Arial" charset="0"/>
                        <a:ea typeface="MS PGothic" charset="0"/>
                        <a:cs typeface="Arial" charset="0"/>
                      </a:endParaRP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endParaRPr kumimoji="0" lang="en-US" sz="1800" b="0" i="0" u="none" strike="noStrike" cap="none" normalizeH="0" baseline="0" dirty="0" smtClean="0">
                        <a:ln>
                          <a:noFill/>
                        </a:ln>
                        <a:solidFill>
                          <a:srgbClr val="000000"/>
                        </a:solidFill>
                        <a:effectLst/>
                        <a:latin typeface="Arial" charset="0"/>
                        <a:ea typeface="MS PGothic" charset="0"/>
                        <a:cs typeface="Arial" charset="0"/>
                      </a:endParaRPr>
                    </a:p>
                    <a:p>
                      <a:pPr marL="342900" marR="0" lvl="0" indent="-342900" algn="l" defTabSz="914400" rtl="0" eaLnBrk="1" fontAlgn="base" latinLnBrk="0" hangingPunct="1">
                        <a:lnSpc>
                          <a:spcPct val="100000"/>
                        </a:lnSpc>
                        <a:spcBef>
                          <a:spcPct val="0"/>
                        </a:spcBef>
                        <a:spcAft>
                          <a:spcPct val="0"/>
                        </a:spcAft>
                        <a:buClrTx/>
                        <a:buSzTx/>
                        <a:buFontTx/>
                        <a:buAutoNum type="arabicPeriod"/>
                        <a:tabLst/>
                      </a:pPr>
                      <a:endParaRPr kumimoji="0" lang="en-US" sz="1800" b="0" i="0" u="none" strike="noStrike" cap="none" normalizeH="0" baseline="0" dirty="0" smtClean="0">
                        <a:ln>
                          <a:noFill/>
                        </a:ln>
                        <a:solidFill>
                          <a:srgbClr val="000000"/>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Group</a:t>
                      </a:r>
                    </a:p>
                    <a:p>
                      <a:pPr marL="342900" marR="0" lvl="0" indent="-342900" algn="l" defTabSz="914400" rtl="0" eaLnBrk="1" fontAlgn="base" latinLnBrk="0" hangingPunct="1">
                        <a:lnSpc>
                          <a:spcPct val="100000"/>
                        </a:lnSpc>
                        <a:spcBef>
                          <a:spcPct val="0"/>
                        </a:spcBef>
                        <a:spcAft>
                          <a:spcPct val="0"/>
                        </a:spcAft>
                        <a:buClrTx/>
                        <a:buSzTx/>
                        <a:buFontTx/>
                        <a:buAutoNum type="alphaUcPeriod"/>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Interpret Transport Data Table</a:t>
                      </a:r>
                    </a:p>
                    <a:p>
                      <a:pPr marL="342900" marR="0" lvl="0" indent="-342900" algn="l" defTabSz="914400" rtl="0" eaLnBrk="1" fontAlgn="base" latinLnBrk="0" hangingPunct="1">
                        <a:lnSpc>
                          <a:spcPct val="100000"/>
                        </a:lnSpc>
                        <a:spcBef>
                          <a:spcPct val="0"/>
                        </a:spcBef>
                        <a:spcAft>
                          <a:spcPct val="0"/>
                        </a:spcAft>
                        <a:buClrTx/>
                        <a:buSzTx/>
                        <a:buFontTx/>
                        <a:buAutoNum type="alphaUcPeriod"/>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Graph Transport Kinetics</a:t>
                      </a:r>
                    </a:p>
                    <a:p>
                      <a:pPr marL="342900" marR="0" lvl="0" indent="-342900" algn="l" defTabSz="914400" rtl="0" eaLnBrk="1" fontAlgn="base" latinLnBrk="0" hangingPunct="1">
                        <a:lnSpc>
                          <a:spcPct val="100000"/>
                        </a:lnSpc>
                        <a:spcBef>
                          <a:spcPct val="0"/>
                        </a:spcBef>
                        <a:spcAft>
                          <a:spcPct val="0"/>
                        </a:spcAft>
                        <a:buClrTx/>
                        <a:buSzTx/>
                        <a:buFontTx/>
                        <a:buAutoNum type="alphaUcPeriod"/>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Group Problem solving</a:t>
                      </a:r>
                      <a:endParaRPr kumimoji="0" lang="en-US" sz="1800" b="0" i="0" u="none" strike="noStrike" cap="none" normalizeH="0" baseline="0" dirty="0">
                        <a:ln>
                          <a:noFill/>
                        </a:ln>
                        <a:solidFill>
                          <a:srgbClr val="000000"/>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MS PGothic" charset="0"/>
                          <a:cs typeface="Arial" charset="0"/>
                        </a:rPr>
                        <a:t>All High Order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MS PGothic"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MS PGothic"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MS PGothic"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charset="0"/>
                        <a:ea typeface="MS PGothic"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r>
            </a:tbl>
          </a:graphicData>
        </a:graphic>
      </p:graphicFrame>
      <p:graphicFrame>
        <p:nvGraphicFramePr>
          <p:cNvPr id="7" name="Table 6"/>
          <p:cNvGraphicFramePr>
            <a:graphicFrameLocks noGrp="1"/>
          </p:cNvGraphicFramePr>
          <p:nvPr/>
        </p:nvGraphicFramePr>
        <p:xfrm>
          <a:off x="328613" y="5068888"/>
          <a:ext cx="8616950" cy="1528762"/>
        </p:xfrm>
        <a:graphic>
          <a:graphicData uri="http://schemas.openxmlformats.org/drawingml/2006/table">
            <a:tbl>
              <a:tblPr/>
              <a:tblGrid>
                <a:gridCol w="8617937"/>
              </a:tblGrid>
              <a:tr h="24814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MS PGothic" charset="0"/>
                          <a:cs typeface="Arial" charset="0"/>
                        </a:rPr>
                        <a:t>Diversity</a:t>
                      </a:r>
                      <a:endParaRPr kumimoji="0" lang="en-US" sz="1800" b="1" i="0" u="none" strike="noStrike" cap="none" normalizeH="0" baseline="0" dirty="0">
                        <a:ln>
                          <a:noFill/>
                        </a:ln>
                        <a:solidFill>
                          <a:srgbClr val="FFFFFF"/>
                        </a:solidFill>
                        <a:effectLst/>
                        <a:latin typeface="Arial" charset="0"/>
                        <a:ea typeface="MS PGothic"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1635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MS PGothic" charset="0"/>
                          <a:cs typeface="Arial" charset="0"/>
                        </a:rPr>
                        <a:t>A mix of individual and group active learning assignments in a large lecture classroom setting.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MS PGothic" charset="0"/>
                          <a:cs typeface="Arial" charset="0"/>
                        </a:rPr>
                        <a:t>Presentation of problems and data in different formats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FE4D2"/>
                    </a:solidFill>
                  </a:tcPr>
                </a:tc>
              </a:tr>
            </a:tbl>
          </a:graphicData>
        </a:graphic>
      </p:graphicFrame>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457200" y="274638"/>
            <a:ext cx="8229600" cy="944562"/>
          </a:xfrm>
        </p:spPr>
        <p:txBody>
          <a:bodyPr/>
          <a:lstStyle/>
          <a:p>
            <a:r>
              <a:rPr lang="en-US" smtClean="0"/>
              <a:t>Summative Assessment</a:t>
            </a:r>
          </a:p>
        </p:txBody>
      </p:sp>
      <p:graphicFrame>
        <p:nvGraphicFramePr>
          <p:cNvPr id="3" name="Table 2"/>
          <p:cNvGraphicFramePr>
            <a:graphicFrameLocks noGrp="1"/>
          </p:cNvGraphicFramePr>
          <p:nvPr/>
        </p:nvGraphicFramePr>
        <p:xfrm>
          <a:off x="457200" y="3305175"/>
          <a:ext cx="7280275" cy="3014663"/>
        </p:xfrm>
        <a:graphic>
          <a:graphicData uri="http://schemas.openxmlformats.org/drawingml/2006/table">
            <a:tbl>
              <a:tblPr firstRow="1" bandRow="1">
                <a:tableStyleId>{5C22544A-7EE6-4342-B048-85BDC9FD1C3A}</a:tableStyleId>
              </a:tblPr>
              <a:tblGrid>
                <a:gridCol w="2014843"/>
                <a:gridCol w="1602716"/>
                <a:gridCol w="1602716"/>
                <a:gridCol w="2060635"/>
              </a:tblGrid>
              <a:tr h="370840">
                <a:tc>
                  <a:txBody>
                    <a:bodyPr/>
                    <a:lstStyle/>
                    <a:p>
                      <a:pPr marL="0" marR="0" algn="ctr">
                        <a:lnSpc>
                          <a:spcPct val="115000"/>
                        </a:lnSpc>
                        <a:spcBef>
                          <a:spcPts val="0"/>
                        </a:spcBef>
                        <a:spcAft>
                          <a:spcPts val="0"/>
                        </a:spcAft>
                      </a:pPr>
                      <a:r>
                        <a:rPr lang="en-US" sz="1800" dirty="0">
                          <a:effectLst/>
                        </a:rPr>
                        <a:t>Cellular Conditions</a:t>
                      </a:r>
                      <a:endParaRPr lang="en-US" sz="1400" dirty="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N</a:t>
                      </a:r>
                      <a:r>
                        <a:rPr lang="en-US" sz="1800" baseline="-25000">
                          <a:effectLst/>
                        </a:rPr>
                        <a:t>2</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Lactose</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Sulfanilic Acid</a:t>
                      </a:r>
                      <a:endParaRPr lang="en-US" sz="140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Plus ATP</a:t>
                      </a:r>
                      <a:endParaRPr lang="en-US" sz="1400">
                        <a:effectLst/>
                      </a:endParaRPr>
                    </a:p>
                    <a:p>
                      <a:pPr marL="0" marR="0" algn="ctr">
                        <a:lnSpc>
                          <a:spcPct val="115000"/>
                        </a:lnSpc>
                        <a:spcBef>
                          <a:spcPts val="0"/>
                        </a:spcBef>
                        <a:spcAft>
                          <a:spcPts val="0"/>
                        </a:spcAft>
                      </a:pPr>
                      <a:r>
                        <a:rPr lang="en-US" sz="1600">
                          <a:effectLst/>
                        </a:rPr>
                        <a:t>pH 7.0</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No ATP</a:t>
                      </a:r>
                      <a:endParaRPr lang="en-US" sz="1400">
                        <a:effectLst/>
                      </a:endParaRPr>
                    </a:p>
                    <a:p>
                      <a:pPr marL="0" marR="0" algn="ctr">
                        <a:lnSpc>
                          <a:spcPct val="115000"/>
                        </a:lnSpc>
                        <a:spcBef>
                          <a:spcPts val="0"/>
                        </a:spcBef>
                        <a:spcAft>
                          <a:spcPts val="0"/>
                        </a:spcAft>
                      </a:pPr>
                      <a:r>
                        <a:rPr lang="en-US" sz="1600">
                          <a:effectLst/>
                        </a:rPr>
                        <a:t>pH 1.5</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No ATP</a:t>
                      </a:r>
                      <a:endParaRPr lang="en-US" sz="1400">
                        <a:effectLst/>
                      </a:endParaRPr>
                    </a:p>
                    <a:p>
                      <a:pPr marL="0" marR="0" algn="ctr">
                        <a:lnSpc>
                          <a:spcPct val="115000"/>
                        </a:lnSpc>
                        <a:spcBef>
                          <a:spcPts val="0"/>
                        </a:spcBef>
                        <a:spcAft>
                          <a:spcPts val="0"/>
                        </a:spcAft>
                      </a:pPr>
                      <a:r>
                        <a:rPr lang="en-US" sz="1600">
                          <a:effectLst/>
                        </a:rPr>
                        <a:t>pH 7.0</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Protein Synthesis Inhibitor</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bl>
          </a:graphicData>
        </a:graphic>
      </p:graphicFrame>
      <p:sp>
        <p:nvSpPr>
          <p:cNvPr id="34850" name="TextBox 4"/>
          <p:cNvSpPr txBox="1">
            <a:spLocks noChangeArrowheads="1"/>
          </p:cNvSpPr>
          <p:nvPr/>
        </p:nvSpPr>
        <p:spPr bwMode="auto">
          <a:xfrm>
            <a:off x="247650" y="995363"/>
            <a:ext cx="8439150" cy="2247900"/>
          </a:xfrm>
          <a:prstGeom prst="rect">
            <a:avLst/>
          </a:prstGeom>
          <a:noFill/>
          <a:ln w="9525">
            <a:noFill/>
            <a:miter lim="800000"/>
            <a:headEnd/>
            <a:tailEnd/>
          </a:ln>
        </p:spPr>
        <p:txBody>
          <a:bodyPr>
            <a:spAutoFit/>
          </a:bodyPr>
          <a:lstStyle/>
          <a:p>
            <a:r>
              <a:rPr lang="en-US" sz="2000">
                <a:latin typeface="Calibri" pitchFamily="34" charset="0"/>
              </a:rPr>
              <a:t>2012 Southeast National Academies Summer Institute</a:t>
            </a:r>
          </a:p>
          <a:p>
            <a:r>
              <a:rPr lang="en-US" sz="2000">
                <a:latin typeface="Calibri" pitchFamily="34" charset="0"/>
              </a:rPr>
              <a:t>May 17, 2012</a:t>
            </a:r>
          </a:p>
          <a:p>
            <a:r>
              <a:rPr lang="en-US" sz="2000">
                <a:latin typeface="Calibri" pitchFamily="34" charset="0"/>
              </a:rPr>
              <a:t>Group 2: Cell &amp; Development</a:t>
            </a:r>
          </a:p>
          <a:p>
            <a:r>
              <a:rPr lang="en-US" sz="2000">
                <a:latin typeface="Calibri" pitchFamily="34" charset="0"/>
              </a:rPr>
              <a:t>Teachable Unit: Membrane Permeability (Introductory Biology for Majors)</a:t>
            </a:r>
          </a:p>
          <a:p>
            <a:r>
              <a:rPr lang="en-US" sz="2000">
                <a:latin typeface="Calibri" pitchFamily="34" charset="0"/>
              </a:rPr>
              <a:t>Summative Assessment: Exam 1 after formative assessment through homework, group exercises, etc. (see DropBox).</a:t>
            </a:r>
          </a:p>
          <a:p>
            <a:endParaRPr lang="en-US" sz="2000">
              <a:latin typeface="Calibri" pitchFamily="34" charset="0"/>
            </a:endParaRPr>
          </a:p>
        </p:txBody>
      </p:sp>
      <p:sp>
        <p:nvSpPr>
          <p:cNvPr id="34851" name="TextBox 5"/>
          <p:cNvSpPr txBox="1">
            <a:spLocks noChangeArrowheads="1"/>
          </p:cNvSpPr>
          <p:nvPr/>
        </p:nvSpPr>
        <p:spPr bwMode="auto">
          <a:xfrm>
            <a:off x="361950" y="2900363"/>
            <a:ext cx="7534275" cy="646112"/>
          </a:xfrm>
          <a:prstGeom prst="rect">
            <a:avLst/>
          </a:prstGeom>
          <a:noFill/>
          <a:ln w="9525">
            <a:noFill/>
            <a:miter lim="800000"/>
            <a:headEnd/>
            <a:tailEnd/>
          </a:ln>
        </p:spPr>
        <p:txBody>
          <a:bodyPr wrap="none">
            <a:spAutoFit/>
          </a:bodyPr>
          <a:lstStyle/>
          <a:p>
            <a:r>
              <a:rPr lang="en-US" b="1">
                <a:latin typeface="Calibri" pitchFamily="34" charset="0"/>
              </a:rPr>
              <a:t>Table 1.</a:t>
            </a:r>
            <a:r>
              <a:rPr lang="en-US">
                <a:latin typeface="Calibri" pitchFamily="34" charset="0"/>
              </a:rPr>
              <a:t> Transport of molecules across a phospholipid membrane in alien cells.</a:t>
            </a:r>
          </a:p>
          <a:p>
            <a:endParaRPr lang="en-US">
              <a:latin typeface="Calibri" pitchFamily="34" charset="0"/>
            </a:endParaRPr>
          </a:p>
        </p:txBody>
      </p:sp>
      <p:sp>
        <p:nvSpPr>
          <p:cNvPr id="34852" name="TextBox 6"/>
          <p:cNvSpPr txBox="1">
            <a:spLocks noChangeArrowheads="1"/>
          </p:cNvSpPr>
          <p:nvPr/>
        </p:nvSpPr>
        <p:spPr bwMode="auto">
          <a:xfrm>
            <a:off x="742950" y="6269038"/>
            <a:ext cx="5219700" cy="646112"/>
          </a:xfrm>
          <a:prstGeom prst="rect">
            <a:avLst/>
          </a:prstGeom>
          <a:noFill/>
          <a:ln w="9525">
            <a:noFill/>
            <a:miter lim="800000"/>
            <a:headEnd/>
            <a:tailEnd/>
          </a:ln>
        </p:spPr>
        <p:txBody>
          <a:bodyPr wrap="none">
            <a:spAutoFit/>
          </a:bodyPr>
          <a:lstStyle/>
          <a:p>
            <a:r>
              <a:rPr lang="en-US">
                <a:latin typeface="Calibri" pitchFamily="34" charset="0"/>
              </a:rPr>
              <a:t>Use the above data to answer </a:t>
            </a:r>
            <a:r>
              <a:rPr lang="en-US" b="1">
                <a:latin typeface="Calibri" pitchFamily="34" charset="0"/>
              </a:rPr>
              <a:t>questions 11-13</a:t>
            </a:r>
            <a:r>
              <a:rPr lang="en-US">
                <a:latin typeface="Calibri" pitchFamily="34" charset="0"/>
              </a:rPr>
              <a:t> below.</a:t>
            </a:r>
          </a:p>
          <a:p>
            <a:endParaRPr lang="en-US">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138"/>
            <a:ext cx="8229600" cy="758825"/>
          </a:xfrm>
        </p:spPr>
        <p:txBody>
          <a:bodyPr rtlCol="0">
            <a:normAutofit fontScale="90000"/>
          </a:bodyPr>
          <a:lstStyle/>
          <a:p>
            <a:pPr fontAlgn="auto">
              <a:spcAft>
                <a:spcPts val="0"/>
              </a:spcAft>
              <a:defRPr/>
            </a:pPr>
            <a:r>
              <a:rPr lang="en-US" dirty="0" smtClean="0"/>
              <a:t>Summative Assessment</a:t>
            </a:r>
            <a:endParaRPr lang="en-US" dirty="0"/>
          </a:p>
        </p:txBody>
      </p:sp>
      <p:graphicFrame>
        <p:nvGraphicFramePr>
          <p:cNvPr id="3" name="Table 2"/>
          <p:cNvGraphicFramePr>
            <a:graphicFrameLocks noGrp="1"/>
          </p:cNvGraphicFramePr>
          <p:nvPr/>
        </p:nvGraphicFramePr>
        <p:xfrm>
          <a:off x="533400" y="1247775"/>
          <a:ext cx="7280275" cy="3014663"/>
        </p:xfrm>
        <a:graphic>
          <a:graphicData uri="http://schemas.openxmlformats.org/drawingml/2006/table">
            <a:tbl>
              <a:tblPr firstRow="1" bandRow="1">
                <a:tableStyleId>{5C22544A-7EE6-4342-B048-85BDC9FD1C3A}</a:tableStyleId>
              </a:tblPr>
              <a:tblGrid>
                <a:gridCol w="2014843"/>
                <a:gridCol w="1602716"/>
                <a:gridCol w="1602716"/>
                <a:gridCol w="2060635"/>
              </a:tblGrid>
              <a:tr h="370840">
                <a:tc>
                  <a:txBody>
                    <a:bodyPr/>
                    <a:lstStyle/>
                    <a:p>
                      <a:pPr marL="0" marR="0" algn="ctr">
                        <a:lnSpc>
                          <a:spcPct val="115000"/>
                        </a:lnSpc>
                        <a:spcBef>
                          <a:spcPts val="0"/>
                        </a:spcBef>
                        <a:spcAft>
                          <a:spcPts val="0"/>
                        </a:spcAft>
                      </a:pPr>
                      <a:r>
                        <a:rPr lang="en-US" sz="1800" dirty="0">
                          <a:effectLst/>
                        </a:rPr>
                        <a:t>Cellular Conditions</a:t>
                      </a:r>
                      <a:endParaRPr lang="en-US" sz="1400" dirty="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N</a:t>
                      </a:r>
                      <a:r>
                        <a:rPr lang="en-US" sz="1800" baseline="-25000">
                          <a:effectLst/>
                        </a:rPr>
                        <a:t>2</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Lactose</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Sulfanilic Acid</a:t>
                      </a:r>
                      <a:endParaRPr lang="en-US" sz="140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Plus ATP</a:t>
                      </a:r>
                      <a:endParaRPr lang="en-US" sz="1400">
                        <a:effectLst/>
                      </a:endParaRPr>
                    </a:p>
                    <a:p>
                      <a:pPr marL="0" marR="0" algn="ctr">
                        <a:lnSpc>
                          <a:spcPct val="115000"/>
                        </a:lnSpc>
                        <a:spcBef>
                          <a:spcPts val="0"/>
                        </a:spcBef>
                        <a:spcAft>
                          <a:spcPts val="0"/>
                        </a:spcAft>
                      </a:pPr>
                      <a:r>
                        <a:rPr lang="en-US" sz="1600">
                          <a:effectLst/>
                        </a:rPr>
                        <a:t>pH 7.0</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No ATP</a:t>
                      </a:r>
                      <a:endParaRPr lang="en-US" sz="1400">
                        <a:effectLst/>
                      </a:endParaRPr>
                    </a:p>
                    <a:p>
                      <a:pPr marL="0" marR="0" algn="ctr">
                        <a:lnSpc>
                          <a:spcPct val="115000"/>
                        </a:lnSpc>
                        <a:spcBef>
                          <a:spcPts val="0"/>
                        </a:spcBef>
                        <a:spcAft>
                          <a:spcPts val="0"/>
                        </a:spcAft>
                      </a:pPr>
                      <a:r>
                        <a:rPr lang="en-US" sz="1600">
                          <a:effectLst/>
                        </a:rPr>
                        <a:t>pH 1.5</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No ATP</a:t>
                      </a:r>
                      <a:endParaRPr lang="en-US" sz="1400">
                        <a:effectLst/>
                      </a:endParaRPr>
                    </a:p>
                    <a:p>
                      <a:pPr marL="0" marR="0" algn="ctr">
                        <a:lnSpc>
                          <a:spcPct val="115000"/>
                        </a:lnSpc>
                        <a:spcBef>
                          <a:spcPts val="0"/>
                        </a:spcBef>
                        <a:spcAft>
                          <a:spcPts val="0"/>
                        </a:spcAft>
                      </a:pPr>
                      <a:r>
                        <a:rPr lang="en-US" sz="1600">
                          <a:effectLst/>
                        </a:rPr>
                        <a:t>pH 7.0</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Protein Synthesis Inhibitor</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bl>
          </a:graphicData>
        </a:graphic>
      </p:graphicFrame>
      <p:sp>
        <p:nvSpPr>
          <p:cNvPr id="35874" name="TextBox 5"/>
          <p:cNvSpPr txBox="1">
            <a:spLocks noChangeArrowheads="1"/>
          </p:cNvSpPr>
          <p:nvPr/>
        </p:nvSpPr>
        <p:spPr bwMode="auto">
          <a:xfrm>
            <a:off x="438150" y="842963"/>
            <a:ext cx="7534275" cy="646112"/>
          </a:xfrm>
          <a:prstGeom prst="rect">
            <a:avLst/>
          </a:prstGeom>
          <a:noFill/>
          <a:ln w="9525">
            <a:noFill/>
            <a:miter lim="800000"/>
            <a:headEnd/>
            <a:tailEnd/>
          </a:ln>
        </p:spPr>
        <p:txBody>
          <a:bodyPr wrap="none">
            <a:spAutoFit/>
          </a:bodyPr>
          <a:lstStyle/>
          <a:p>
            <a:r>
              <a:rPr lang="en-US" b="1">
                <a:latin typeface="Calibri" pitchFamily="34" charset="0"/>
              </a:rPr>
              <a:t>Table 1.</a:t>
            </a:r>
            <a:r>
              <a:rPr lang="en-US">
                <a:latin typeface="Calibri" pitchFamily="34" charset="0"/>
              </a:rPr>
              <a:t> Transport of molecules across a phospholipid membrane in alien cells.</a:t>
            </a:r>
          </a:p>
          <a:p>
            <a:endParaRPr lang="en-US">
              <a:latin typeface="Calibri" pitchFamily="34" charset="0"/>
            </a:endParaRPr>
          </a:p>
        </p:txBody>
      </p:sp>
      <p:sp>
        <p:nvSpPr>
          <p:cNvPr id="35875" name="TextBox 6"/>
          <p:cNvSpPr txBox="1">
            <a:spLocks noChangeArrowheads="1"/>
          </p:cNvSpPr>
          <p:nvPr/>
        </p:nvSpPr>
        <p:spPr bwMode="auto">
          <a:xfrm>
            <a:off x="819150" y="4211638"/>
            <a:ext cx="5219700" cy="646112"/>
          </a:xfrm>
          <a:prstGeom prst="rect">
            <a:avLst/>
          </a:prstGeom>
          <a:noFill/>
          <a:ln w="9525">
            <a:noFill/>
            <a:miter lim="800000"/>
            <a:headEnd/>
            <a:tailEnd/>
          </a:ln>
        </p:spPr>
        <p:txBody>
          <a:bodyPr wrap="none">
            <a:spAutoFit/>
          </a:bodyPr>
          <a:lstStyle/>
          <a:p>
            <a:r>
              <a:rPr lang="en-US">
                <a:latin typeface="Calibri" pitchFamily="34" charset="0"/>
              </a:rPr>
              <a:t>Use the above data to answer </a:t>
            </a:r>
            <a:r>
              <a:rPr lang="en-US" b="1">
                <a:latin typeface="Calibri" pitchFamily="34" charset="0"/>
              </a:rPr>
              <a:t>questions 11-14</a:t>
            </a:r>
            <a:r>
              <a:rPr lang="en-US">
                <a:latin typeface="Calibri" pitchFamily="34" charset="0"/>
              </a:rPr>
              <a:t> below.</a:t>
            </a:r>
          </a:p>
          <a:p>
            <a:endParaRPr lang="en-US">
              <a:latin typeface="Calibri" pitchFamily="34" charset="0"/>
            </a:endParaRPr>
          </a:p>
        </p:txBody>
      </p:sp>
      <p:sp>
        <p:nvSpPr>
          <p:cNvPr id="35876" name="TextBox 3"/>
          <p:cNvSpPr txBox="1">
            <a:spLocks noChangeArrowheads="1"/>
          </p:cNvSpPr>
          <p:nvPr/>
        </p:nvSpPr>
        <p:spPr bwMode="auto">
          <a:xfrm>
            <a:off x="819150" y="4591050"/>
            <a:ext cx="7353300" cy="2308225"/>
          </a:xfrm>
          <a:prstGeom prst="rect">
            <a:avLst/>
          </a:prstGeom>
          <a:noFill/>
          <a:ln w="9525">
            <a:noFill/>
            <a:miter lim="800000"/>
            <a:headEnd/>
            <a:tailEnd/>
          </a:ln>
        </p:spPr>
        <p:txBody>
          <a:bodyPr>
            <a:spAutoFit/>
          </a:bodyPr>
          <a:lstStyle/>
          <a:p>
            <a:r>
              <a:rPr lang="en-US">
                <a:latin typeface="Calibri" pitchFamily="34" charset="0"/>
              </a:rPr>
              <a:t>11. What type of cellular transport is demonstrated by Nitrogen gas transport (</a:t>
            </a:r>
            <a:r>
              <a:rPr lang="en-US" b="1">
                <a:latin typeface="Calibri" pitchFamily="34" charset="0"/>
              </a:rPr>
              <a:t>Table 1</a:t>
            </a:r>
            <a:r>
              <a:rPr lang="en-US">
                <a:latin typeface="Calibri" pitchFamily="34" charset="0"/>
              </a:rPr>
              <a:t>)?</a:t>
            </a:r>
          </a:p>
          <a:p>
            <a:r>
              <a:rPr lang="en-US">
                <a:latin typeface="Calibri" pitchFamily="34" charset="0"/>
              </a:rPr>
              <a:t>A) Active Transport</a:t>
            </a:r>
          </a:p>
          <a:p>
            <a:r>
              <a:rPr lang="en-US">
                <a:latin typeface="Calibri" pitchFamily="34" charset="0"/>
              </a:rPr>
              <a:t>B) Facilitated Diffusion</a:t>
            </a:r>
          </a:p>
          <a:p>
            <a:r>
              <a:rPr lang="en-US">
                <a:latin typeface="Calibri" pitchFamily="34" charset="0"/>
              </a:rPr>
              <a:t>C) Passive Transport</a:t>
            </a:r>
          </a:p>
          <a:p>
            <a:r>
              <a:rPr lang="en-US">
                <a:latin typeface="Calibri" pitchFamily="34" charset="0"/>
              </a:rPr>
              <a:t>D) Either B or C</a:t>
            </a:r>
          </a:p>
          <a:p>
            <a:r>
              <a:rPr lang="en-US">
                <a:latin typeface="Calibri" pitchFamily="34" charset="0"/>
              </a:rPr>
              <a:t>E) None of the above.</a:t>
            </a:r>
          </a:p>
          <a:p>
            <a:endParaRPr lang="en-US">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2"/>
          <p:cNvSpPr>
            <a:spLocks noGrp="1"/>
          </p:cNvSpPr>
          <p:nvPr>
            <p:ph idx="1"/>
          </p:nvPr>
        </p:nvSpPr>
        <p:spPr>
          <a:xfrm>
            <a:off x="457200" y="381000"/>
            <a:ext cx="8229600" cy="5638800"/>
          </a:xfrm>
        </p:spPr>
        <p:txBody>
          <a:bodyPr/>
          <a:lstStyle/>
          <a:p>
            <a:pPr marL="0" indent="0" algn="ctr">
              <a:buFont typeface="Arial" charset="0"/>
              <a:buNone/>
            </a:pPr>
            <a:r>
              <a:rPr lang="en-US" sz="3600" b="1" smtClean="0"/>
              <a:t>Learning Goal</a:t>
            </a:r>
          </a:p>
          <a:p>
            <a:pPr marL="0" indent="0">
              <a:buFont typeface="Arial" charset="0"/>
              <a:buNone/>
            </a:pPr>
            <a:endParaRPr lang="en-US" smtClean="0"/>
          </a:p>
          <a:p>
            <a:pPr marL="0" indent="0">
              <a:buFont typeface="Arial" charset="0"/>
              <a:buNone/>
            </a:pPr>
            <a:r>
              <a:rPr lang="en-US" smtClean="0"/>
              <a:t>Role of Selective Permeability in Phospholipid Membrane Function</a:t>
            </a:r>
            <a:endParaRPr lang="en-US" b="1" smtClean="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138"/>
            <a:ext cx="8229600" cy="758825"/>
          </a:xfrm>
        </p:spPr>
        <p:txBody>
          <a:bodyPr rtlCol="0">
            <a:normAutofit fontScale="90000"/>
          </a:bodyPr>
          <a:lstStyle/>
          <a:p>
            <a:pPr fontAlgn="auto">
              <a:spcAft>
                <a:spcPts val="0"/>
              </a:spcAft>
              <a:defRPr/>
            </a:pPr>
            <a:r>
              <a:rPr lang="en-US" dirty="0" smtClean="0"/>
              <a:t>Summative Assessment</a:t>
            </a:r>
            <a:endParaRPr lang="en-US" dirty="0"/>
          </a:p>
        </p:txBody>
      </p:sp>
      <p:graphicFrame>
        <p:nvGraphicFramePr>
          <p:cNvPr id="3" name="Table 2"/>
          <p:cNvGraphicFramePr>
            <a:graphicFrameLocks noGrp="1"/>
          </p:cNvGraphicFramePr>
          <p:nvPr/>
        </p:nvGraphicFramePr>
        <p:xfrm>
          <a:off x="533400" y="1247775"/>
          <a:ext cx="7280275" cy="3014663"/>
        </p:xfrm>
        <a:graphic>
          <a:graphicData uri="http://schemas.openxmlformats.org/drawingml/2006/table">
            <a:tbl>
              <a:tblPr firstRow="1" bandRow="1">
                <a:tableStyleId>{5C22544A-7EE6-4342-B048-85BDC9FD1C3A}</a:tableStyleId>
              </a:tblPr>
              <a:tblGrid>
                <a:gridCol w="2014843"/>
                <a:gridCol w="1602716"/>
                <a:gridCol w="1602716"/>
                <a:gridCol w="2060635"/>
              </a:tblGrid>
              <a:tr h="370840">
                <a:tc>
                  <a:txBody>
                    <a:bodyPr/>
                    <a:lstStyle/>
                    <a:p>
                      <a:pPr marL="0" marR="0" algn="ctr">
                        <a:lnSpc>
                          <a:spcPct val="115000"/>
                        </a:lnSpc>
                        <a:spcBef>
                          <a:spcPts val="0"/>
                        </a:spcBef>
                        <a:spcAft>
                          <a:spcPts val="0"/>
                        </a:spcAft>
                      </a:pPr>
                      <a:r>
                        <a:rPr lang="en-US" sz="1800" dirty="0">
                          <a:effectLst/>
                        </a:rPr>
                        <a:t>Cellular Conditions</a:t>
                      </a:r>
                      <a:endParaRPr lang="en-US" sz="1400" dirty="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N</a:t>
                      </a:r>
                      <a:r>
                        <a:rPr lang="en-US" sz="1800" baseline="-25000">
                          <a:effectLst/>
                        </a:rPr>
                        <a:t>2</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Lactose</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Sulfanilic Acid</a:t>
                      </a:r>
                      <a:endParaRPr lang="en-US" sz="140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Plus ATP</a:t>
                      </a:r>
                      <a:endParaRPr lang="en-US" sz="1400">
                        <a:effectLst/>
                      </a:endParaRPr>
                    </a:p>
                    <a:p>
                      <a:pPr marL="0" marR="0" algn="ctr">
                        <a:lnSpc>
                          <a:spcPct val="115000"/>
                        </a:lnSpc>
                        <a:spcBef>
                          <a:spcPts val="0"/>
                        </a:spcBef>
                        <a:spcAft>
                          <a:spcPts val="0"/>
                        </a:spcAft>
                      </a:pPr>
                      <a:r>
                        <a:rPr lang="en-US" sz="1600">
                          <a:effectLst/>
                        </a:rPr>
                        <a:t>pH 7.0</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No ATP</a:t>
                      </a:r>
                      <a:endParaRPr lang="en-US" sz="1400">
                        <a:effectLst/>
                      </a:endParaRPr>
                    </a:p>
                    <a:p>
                      <a:pPr marL="0" marR="0" algn="ctr">
                        <a:lnSpc>
                          <a:spcPct val="115000"/>
                        </a:lnSpc>
                        <a:spcBef>
                          <a:spcPts val="0"/>
                        </a:spcBef>
                        <a:spcAft>
                          <a:spcPts val="0"/>
                        </a:spcAft>
                      </a:pPr>
                      <a:r>
                        <a:rPr lang="en-US" sz="1600">
                          <a:effectLst/>
                        </a:rPr>
                        <a:t>pH 1.5</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No ATP</a:t>
                      </a:r>
                      <a:endParaRPr lang="en-US" sz="1400">
                        <a:effectLst/>
                      </a:endParaRPr>
                    </a:p>
                    <a:p>
                      <a:pPr marL="0" marR="0" algn="ctr">
                        <a:lnSpc>
                          <a:spcPct val="115000"/>
                        </a:lnSpc>
                        <a:spcBef>
                          <a:spcPts val="0"/>
                        </a:spcBef>
                        <a:spcAft>
                          <a:spcPts val="0"/>
                        </a:spcAft>
                      </a:pPr>
                      <a:r>
                        <a:rPr lang="en-US" sz="1600">
                          <a:effectLst/>
                        </a:rPr>
                        <a:t>pH 7.0</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Protein Synthesis Inhibitor</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bl>
          </a:graphicData>
        </a:graphic>
      </p:graphicFrame>
      <p:sp>
        <p:nvSpPr>
          <p:cNvPr id="36898" name="TextBox 5"/>
          <p:cNvSpPr txBox="1">
            <a:spLocks noChangeArrowheads="1"/>
          </p:cNvSpPr>
          <p:nvPr/>
        </p:nvSpPr>
        <p:spPr bwMode="auto">
          <a:xfrm>
            <a:off x="438150" y="842963"/>
            <a:ext cx="7534275" cy="646112"/>
          </a:xfrm>
          <a:prstGeom prst="rect">
            <a:avLst/>
          </a:prstGeom>
          <a:noFill/>
          <a:ln w="9525">
            <a:noFill/>
            <a:miter lim="800000"/>
            <a:headEnd/>
            <a:tailEnd/>
          </a:ln>
        </p:spPr>
        <p:txBody>
          <a:bodyPr wrap="none">
            <a:spAutoFit/>
          </a:bodyPr>
          <a:lstStyle/>
          <a:p>
            <a:r>
              <a:rPr lang="en-US" b="1">
                <a:latin typeface="Calibri" pitchFamily="34" charset="0"/>
              </a:rPr>
              <a:t>Table 1.</a:t>
            </a:r>
            <a:r>
              <a:rPr lang="en-US">
                <a:latin typeface="Calibri" pitchFamily="34" charset="0"/>
              </a:rPr>
              <a:t> Transport of molecules across a phospholipid membrane in alien cells.</a:t>
            </a:r>
          </a:p>
          <a:p>
            <a:endParaRPr lang="en-US">
              <a:latin typeface="Calibri" pitchFamily="34" charset="0"/>
            </a:endParaRPr>
          </a:p>
        </p:txBody>
      </p:sp>
      <p:sp>
        <p:nvSpPr>
          <p:cNvPr id="36899" name="TextBox 6"/>
          <p:cNvSpPr txBox="1">
            <a:spLocks noChangeArrowheads="1"/>
          </p:cNvSpPr>
          <p:nvPr/>
        </p:nvSpPr>
        <p:spPr bwMode="auto">
          <a:xfrm>
            <a:off x="819150" y="4211638"/>
            <a:ext cx="5219700" cy="646112"/>
          </a:xfrm>
          <a:prstGeom prst="rect">
            <a:avLst/>
          </a:prstGeom>
          <a:noFill/>
          <a:ln w="9525">
            <a:noFill/>
            <a:miter lim="800000"/>
            <a:headEnd/>
            <a:tailEnd/>
          </a:ln>
        </p:spPr>
        <p:txBody>
          <a:bodyPr wrap="none">
            <a:spAutoFit/>
          </a:bodyPr>
          <a:lstStyle/>
          <a:p>
            <a:r>
              <a:rPr lang="en-US">
                <a:latin typeface="Calibri" pitchFamily="34" charset="0"/>
              </a:rPr>
              <a:t>Use the above data to answer </a:t>
            </a:r>
            <a:r>
              <a:rPr lang="en-US" b="1">
                <a:latin typeface="Calibri" pitchFamily="34" charset="0"/>
              </a:rPr>
              <a:t>questions 11-14</a:t>
            </a:r>
            <a:r>
              <a:rPr lang="en-US">
                <a:latin typeface="Calibri" pitchFamily="34" charset="0"/>
              </a:rPr>
              <a:t> below.</a:t>
            </a:r>
          </a:p>
          <a:p>
            <a:endParaRPr lang="en-US">
              <a:latin typeface="Calibri" pitchFamily="34" charset="0"/>
            </a:endParaRPr>
          </a:p>
        </p:txBody>
      </p:sp>
      <p:sp>
        <p:nvSpPr>
          <p:cNvPr id="36900" name="TextBox 3"/>
          <p:cNvSpPr txBox="1">
            <a:spLocks noChangeArrowheads="1"/>
          </p:cNvSpPr>
          <p:nvPr/>
        </p:nvSpPr>
        <p:spPr bwMode="auto">
          <a:xfrm>
            <a:off x="819150" y="4591050"/>
            <a:ext cx="7353300" cy="2032000"/>
          </a:xfrm>
          <a:prstGeom prst="rect">
            <a:avLst/>
          </a:prstGeom>
          <a:noFill/>
          <a:ln w="9525">
            <a:noFill/>
            <a:miter lim="800000"/>
            <a:headEnd/>
            <a:tailEnd/>
          </a:ln>
        </p:spPr>
        <p:txBody>
          <a:bodyPr>
            <a:spAutoFit/>
          </a:bodyPr>
          <a:lstStyle/>
          <a:p>
            <a:r>
              <a:rPr lang="en-US">
                <a:latin typeface="Calibri" pitchFamily="34" charset="0"/>
              </a:rPr>
              <a:t>12. What type of cellular transport is demonstrated by Lactose transport (</a:t>
            </a:r>
            <a:r>
              <a:rPr lang="en-US" b="1">
                <a:latin typeface="Calibri" pitchFamily="34" charset="0"/>
              </a:rPr>
              <a:t>Table 1</a:t>
            </a:r>
            <a:r>
              <a:rPr lang="en-US">
                <a:latin typeface="Calibri" pitchFamily="34" charset="0"/>
              </a:rPr>
              <a:t>)?</a:t>
            </a:r>
          </a:p>
          <a:p>
            <a:r>
              <a:rPr lang="en-US">
                <a:latin typeface="Calibri" pitchFamily="34" charset="0"/>
              </a:rPr>
              <a:t>A) Active Transport</a:t>
            </a:r>
          </a:p>
          <a:p>
            <a:r>
              <a:rPr lang="en-US">
                <a:latin typeface="Calibri" pitchFamily="34" charset="0"/>
              </a:rPr>
              <a:t>B) Facilitated Diffusion</a:t>
            </a:r>
          </a:p>
          <a:p>
            <a:r>
              <a:rPr lang="en-US">
                <a:latin typeface="Calibri" pitchFamily="34" charset="0"/>
              </a:rPr>
              <a:t>C) Passive Transport</a:t>
            </a:r>
          </a:p>
          <a:p>
            <a:r>
              <a:rPr lang="en-US">
                <a:latin typeface="Calibri" pitchFamily="34" charset="0"/>
              </a:rPr>
              <a:t>D) Either B or C</a:t>
            </a:r>
          </a:p>
          <a:p>
            <a:r>
              <a:rPr lang="en-US">
                <a:latin typeface="Calibri" pitchFamily="34" charset="0"/>
              </a:rPr>
              <a:t>E) None of the above.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138"/>
            <a:ext cx="8229600" cy="758825"/>
          </a:xfrm>
        </p:spPr>
        <p:txBody>
          <a:bodyPr rtlCol="0">
            <a:normAutofit fontScale="90000"/>
          </a:bodyPr>
          <a:lstStyle/>
          <a:p>
            <a:pPr fontAlgn="auto">
              <a:spcAft>
                <a:spcPts val="0"/>
              </a:spcAft>
              <a:defRPr/>
            </a:pPr>
            <a:r>
              <a:rPr lang="en-US" dirty="0" smtClean="0"/>
              <a:t>Summative Assessment</a:t>
            </a:r>
            <a:endParaRPr lang="en-US" dirty="0"/>
          </a:p>
        </p:txBody>
      </p:sp>
      <p:graphicFrame>
        <p:nvGraphicFramePr>
          <p:cNvPr id="3" name="Table 2"/>
          <p:cNvGraphicFramePr>
            <a:graphicFrameLocks noGrp="1"/>
          </p:cNvGraphicFramePr>
          <p:nvPr/>
        </p:nvGraphicFramePr>
        <p:xfrm>
          <a:off x="533400" y="1247775"/>
          <a:ext cx="7280275" cy="3014663"/>
        </p:xfrm>
        <a:graphic>
          <a:graphicData uri="http://schemas.openxmlformats.org/drawingml/2006/table">
            <a:tbl>
              <a:tblPr firstRow="1" bandRow="1">
                <a:tableStyleId>{5C22544A-7EE6-4342-B048-85BDC9FD1C3A}</a:tableStyleId>
              </a:tblPr>
              <a:tblGrid>
                <a:gridCol w="2014843"/>
                <a:gridCol w="1602716"/>
                <a:gridCol w="1602716"/>
                <a:gridCol w="2060635"/>
              </a:tblGrid>
              <a:tr h="370840">
                <a:tc>
                  <a:txBody>
                    <a:bodyPr/>
                    <a:lstStyle/>
                    <a:p>
                      <a:pPr marL="0" marR="0" algn="ctr">
                        <a:lnSpc>
                          <a:spcPct val="115000"/>
                        </a:lnSpc>
                        <a:spcBef>
                          <a:spcPts val="0"/>
                        </a:spcBef>
                        <a:spcAft>
                          <a:spcPts val="0"/>
                        </a:spcAft>
                      </a:pPr>
                      <a:r>
                        <a:rPr lang="en-US" sz="1800" dirty="0">
                          <a:effectLst/>
                        </a:rPr>
                        <a:t>Cellular Conditions</a:t>
                      </a:r>
                      <a:endParaRPr lang="en-US" sz="1400" dirty="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N</a:t>
                      </a:r>
                      <a:r>
                        <a:rPr lang="en-US" sz="1800" baseline="-25000">
                          <a:effectLst/>
                        </a:rPr>
                        <a:t>2</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Lactose</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1800">
                          <a:effectLst/>
                        </a:rPr>
                        <a:t>Sulfanilic Acid</a:t>
                      </a:r>
                      <a:endParaRPr lang="en-US" sz="140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Plus ATP</a:t>
                      </a:r>
                      <a:endParaRPr lang="en-US" sz="1400">
                        <a:effectLst/>
                      </a:endParaRPr>
                    </a:p>
                    <a:p>
                      <a:pPr marL="0" marR="0" algn="ctr">
                        <a:lnSpc>
                          <a:spcPct val="115000"/>
                        </a:lnSpc>
                        <a:spcBef>
                          <a:spcPts val="0"/>
                        </a:spcBef>
                        <a:spcAft>
                          <a:spcPts val="0"/>
                        </a:spcAft>
                      </a:pPr>
                      <a:r>
                        <a:rPr lang="en-US" sz="1600">
                          <a:effectLst/>
                        </a:rPr>
                        <a:t>pH 7.0</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No ATP</a:t>
                      </a:r>
                      <a:endParaRPr lang="en-US" sz="1400">
                        <a:effectLst/>
                      </a:endParaRPr>
                    </a:p>
                    <a:p>
                      <a:pPr marL="0" marR="0" algn="ctr">
                        <a:lnSpc>
                          <a:spcPct val="115000"/>
                        </a:lnSpc>
                        <a:spcBef>
                          <a:spcPts val="0"/>
                        </a:spcBef>
                        <a:spcAft>
                          <a:spcPts val="0"/>
                        </a:spcAft>
                      </a:pPr>
                      <a:r>
                        <a:rPr lang="en-US" sz="1600">
                          <a:effectLst/>
                        </a:rPr>
                        <a:t>pH 1.5</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No ATP</a:t>
                      </a:r>
                      <a:endParaRPr lang="en-US" sz="1400">
                        <a:effectLst/>
                      </a:endParaRPr>
                    </a:p>
                    <a:p>
                      <a:pPr marL="0" marR="0" algn="ctr">
                        <a:lnSpc>
                          <a:spcPct val="115000"/>
                        </a:lnSpc>
                        <a:spcBef>
                          <a:spcPts val="0"/>
                        </a:spcBef>
                        <a:spcAft>
                          <a:spcPts val="0"/>
                        </a:spcAft>
                      </a:pPr>
                      <a:r>
                        <a:rPr lang="en-US" sz="1600">
                          <a:effectLst/>
                        </a:rPr>
                        <a:t>pH 7.0</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r>
              <a:tr h="370840">
                <a:tc>
                  <a:txBody>
                    <a:bodyPr/>
                    <a:lstStyle/>
                    <a:p>
                      <a:pPr marL="0" marR="0" algn="ctr">
                        <a:lnSpc>
                          <a:spcPct val="115000"/>
                        </a:lnSpc>
                        <a:spcBef>
                          <a:spcPts val="0"/>
                        </a:spcBef>
                        <a:spcAft>
                          <a:spcPts val="0"/>
                        </a:spcAft>
                      </a:pPr>
                      <a:r>
                        <a:rPr lang="en-US" sz="1600">
                          <a:effectLst/>
                        </a:rPr>
                        <a:t>Protein Synthesis Inhibitor</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a:effectLst/>
                        </a:rPr>
                        <a:t>-</a:t>
                      </a:r>
                      <a:endParaRPr lang="en-US" sz="1400">
                        <a:effectLst/>
                        <a:latin typeface="Calibri"/>
                        <a:ea typeface="Calibri"/>
                        <a:cs typeface="Times New Roman"/>
                      </a:endParaRPr>
                    </a:p>
                  </a:txBody>
                  <a:tcPr anchor="ctr"/>
                </a:tc>
                <a:tc>
                  <a:txBody>
                    <a:bodyPr/>
                    <a:lstStyle/>
                    <a:p>
                      <a:pPr marL="0" marR="0" algn="ctr">
                        <a:lnSpc>
                          <a:spcPct val="115000"/>
                        </a:lnSpc>
                        <a:spcBef>
                          <a:spcPts val="0"/>
                        </a:spcBef>
                        <a:spcAft>
                          <a:spcPts val="0"/>
                        </a:spcAft>
                      </a:pPr>
                      <a:r>
                        <a:rPr lang="en-US" sz="2000" dirty="0">
                          <a:effectLst/>
                        </a:rPr>
                        <a:t>-</a:t>
                      </a:r>
                      <a:endParaRPr lang="en-US" sz="1400" dirty="0">
                        <a:effectLst/>
                        <a:latin typeface="Calibri"/>
                        <a:ea typeface="Calibri"/>
                        <a:cs typeface="Times New Roman"/>
                      </a:endParaRPr>
                    </a:p>
                  </a:txBody>
                  <a:tcPr anchor="ctr"/>
                </a:tc>
              </a:tr>
            </a:tbl>
          </a:graphicData>
        </a:graphic>
      </p:graphicFrame>
      <p:sp>
        <p:nvSpPr>
          <p:cNvPr id="37922" name="TextBox 5"/>
          <p:cNvSpPr txBox="1">
            <a:spLocks noChangeArrowheads="1"/>
          </p:cNvSpPr>
          <p:nvPr/>
        </p:nvSpPr>
        <p:spPr bwMode="auto">
          <a:xfrm>
            <a:off x="438150" y="842963"/>
            <a:ext cx="7534275" cy="646112"/>
          </a:xfrm>
          <a:prstGeom prst="rect">
            <a:avLst/>
          </a:prstGeom>
          <a:noFill/>
          <a:ln w="9525">
            <a:noFill/>
            <a:miter lim="800000"/>
            <a:headEnd/>
            <a:tailEnd/>
          </a:ln>
        </p:spPr>
        <p:txBody>
          <a:bodyPr wrap="none">
            <a:spAutoFit/>
          </a:bodyPr>
          <a:lstStyle/>
          <a:p>
            <a:r>
              <a:rPr lang="en-US" b="1">
                <a:latin typeface="Calibri" pitchFamily="34" charset="0"/>
              </a:rPr>
              <a:t>Table 1.</a:t>
            </a:r>
            <a:r>
              <a:rPr lang="en-US">
                <a:latin typeface="Calibri" pitchFamily="34" charset="0"/>
              </a:rPr>
              <a:t> Transport of molecules across a phospholipid membrane in alien cells.</a:t>
            </a:r>
          </a:p>
          <a:p>
            <a:endParaRPr lang="en-US">
              <a:latin typeface="Calibri" pitchFamily="34" charset="0"/>
            </a:endParaRPr>
          </a:p>
        </p:txBody>
      </p:sp>
      <p:sp>
        <p:nvSpPr>
          <p:cNvPr id="37923" name="TextBox 6"/>
          <p:cNvSpPr txBox="1">
            <a:spLocks noChangeArrowheads="1"/>
          </p:cNvSpPr>
          <p:nvPr/>
        </p:nvSpPr>
        <p:spPr bwMode="auto">
          <a:xfrm>
            <a:off x="819150" y="4211638"/>
            <a:ext cx="5219700" cy="646112"/>
          </a:xfrm>
          <a:prstGeom prst="rect">
            <a:avLst/>
          </a:prstGeom>
          <a:noFill/>
          <a:ln w="9525">
            <a:noFill/>
            <a:miter lim="800000"/>
            <a:headEnd/>
            <a:tailEnd/>
          </a:ln>
        </p:spPr>
        <p:txBody>
          <a:bodyPr wrap="none">
            <a:spAutoFit/>
          </a:bodyPr>
          <a:lstStyle/>
          <a:p>
            <a:r>
              <a:rPr lang="en-US">
                <a:latin typeface="Calibri" pitchFamily="34" charset="0"/>
              </a:rPr>
              <a:t>Use the above data to answer </a:t>
            </a:r>
            <a:r>
              <a:rPr lang="en-US" b="1">
                <a:latin typeface="Calibri" pitchFamily="34" charset="0"/>
              </a:rPr>
              <a:t>questions 11-14</a:t>
            </a:r>
            <a:r>
              <a:rPr lang="en-US">
                <a:latin typeface="Calibri" pitchFamily="34" charset="0"/>
              </a:rPr>
              <a:t> below.</a:t>
            </a:r>
          </a:p>
          <a:p>
            <a:endParaRPr lang="en-US">
              <a:latin typeface="Calibri" pitchFamily="34" charset="0"/>
            </a:endParaRPr>
          </a:p>
        </p:txBody>
      </p:sp>
      <p:sp>
        <p:nvSpPr>
          <p:cNvPr id="37924" name="TextBox 3"/>
          <p:cNvSpPr txBox="1">
            <a:spLocks noChangeArrowheads="1"/>
          </p:cNvSpPr>
          <p:nvPr/>
        </p:nvSpPr>
        <p:spPr bwMode="auto">
          <a:xfrm>
            <a:off x="819150" y="4591050"/>
            <a:ext cx="7353300" cy="2032000"/>
          </a:xfrm>
          <a:prstGeom prst="rect">
            <a:avLst/>
          </a:prstGeom>
          <a:noFill/>
          <a:ln w="9525">
            <a:noFill/>
            <a:miter lim="800000"/>
            <a:headEnd/>
            <a:tailEnd/>
          </a:ln>
        </p:spPr>
        <p:txBody>
          <a:bodyPr>
            <a:spAutoFit/>
          </a:bodyPr>
          <a:lstStyle/>
          <a:p>
            <a:r>
              <a:rPr lang="en-US">
                <a:latin typeface="Calibri" pitchFamily="34" charset="0"/>
              </a:rPr>
              <a:t>13. Why does the Sulfanilic acid move across the cell membrane (+) at pH 1.5 (</a:t>
            </a:r>
            <a:r>
              <a:rPr lang="en-US" b="1">
                <a:latin typeface="Calibri" pitchFamily="34" charset="0"/>
              </a:rPr>
              <a:t>Table 1</a:t>
            </a:r>
            <a:r>
              <a:rPr lang="en-US">
                <a:latin typeface="Calibri" pitchFamily="34" charset="0"/>
              </a:rPr>
              <a:t>)?</a:t>
            </a:r>
          </a:p>
          <a:p>
            <a:r>
              <a:rPr lang="en-US">
                <a:latin typeface="Calibri" pitchFamily="34" charset="0"/>
              </a:rPr>
              <a:t>A) It’s a gas at pH 1.5.</a:t>
            </a:r>
          </a:p>
          <a:p>
            <a:r>
              <a:rPr lang="en-US">
                <a:latin typeface="Calibri" pitchFamily="34" charset="0"/>
              </a:rPr>
              <a:t>B) It’s a lipid at pH 1.5.</a:t>
            </a:r>
          </a:p>
          <a:p>
            <a:r>
              <a:rPr lang="en-US">
                <a:latin typeface="Calibri" pitchFamily="34" charset="0"/>
              </a:rPr>
              <a:t>C) Membrane is disordered at pH 1.5.</a:t>
            </a:r>
          </a:p>
          <a:p>
            <a:r>
              <a:rPr lang="en-US">
                <a:latin typeface="Calibri" pitchFamily="34" charset="0"/>
              </a:rPr>
              <a:t>D) It’s charged at pH 1.5.</a:t>
            </a:r>
          </a:p>
          <a:p>
            <a:r>
              <a:rPr lang="en-US">
                <a:latin typeface="Calibri" pitchFamily="34" charset="0"/>
              </a:rPr>
              <a:t>E) It’s uncharged at pH 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638800"/>
          </a:xfrm>
        </p:spPr>
        <p:txBody>
          <a:bodyPr rtlCol="0">
            <a:normAutofit/>
          </a:bodyPr>
          <a:lstStyle/>
          <a:p>
            <a:pPr marL="0" indent="0" algn="ctr" fontAlgn="auto">
              <a:spcAft>
                <a:spcPts val="0"/>
              </a:spcAft>
              <a:buFont typeface="Arial"/>
              <a:buNone/>
              <a:defRPr/>
            </a:pPr>
            <a:r>
              <a:rPr lang="en-US" sz="3600" b="1" dirty="0" smtClean="0"/>
              <a:t>Learning Objectives</a:t>
            </a:r>
          </a:p>
          <a:p>
            <a:pPr marL="0" indent="0" algn="ctr" fontAlgn="auto">
              <a:spcAft>
                <a:spcPts val="0"/>
              </a:spcAft>
              <a:buFont typeface="Arial"/>
              <a:buNone/>
              <a:defRPr/>
            </a:pPr>
            <a:endParaRPr lang="en-US" sz="3600" b="1" dirty="0" smtClean="0"/>
          </a:p>
          <a:p>
            <a:pPr marL="514350" indent="-514350" fontAlgn="auto">
              <a:spcAft>
                <a:spcPts val="0"/>
              </a:spcAft>
              <a:buFont typeface="Wingdings" pitchFamily="2" charset="2"/>
              <a:buChar char="v"/>
              <a:defRPr/>
            </a:pPr>
            <a:r>
              <a:rPr lang="en-US" dirty="0" smtClean="0"/>
              <a:t>Explain the </a:t>
            </a:r>
            <a:r>
              <a:rPr lang="en-US" dirty="0"/>
              <a:t>concept of selective permeability</a:t>
            </a:r>
            <a:r>
              <a:rPr lang="en-US" dirty="0" smtClean="0"/>
              <a:t>.</a:t>
            </a:r>
            <a:endParaRPr lang="en-US" dirty="0"/>
          </a:p>
          <a:p>
            <a:pPr marL="514350" indent="-514350" fontAlgn="auto">
              <a:spcAft>
                <a:spcPts val="0"/>
              </a:spcAft>
              <a:buFont typeface="Wingdings" pitchFamily="2" charset="2"/>
              <a:buChar char="v"/>
              <a:defRPr/>
            </a:pPr>
            <a:r>
              <a:rPr lang="en-US" dirty="0" smtClean="0"/>
              <a:t>Predict the movement of molecules across the phospholipid membrane based on their structure.</a:t>
            </a:r>
          </a:p>
          <a:p>
            <a:pPr marL="514350" indent="-514350" fontAlgn="auto">
              <a:spcAft>
                <a:spcPts val="0"/>
              </a:spcAft>
              <a:buFont typeface="Wingdings" pitchFamily="2" charset="2"/>
              <a:buChar char="v"/>
              <a:defRPr/>
            </a:pPr>
            <a:r>
              <a:rPr lang="en-US" dirty="0" smtClean="0"/>
              <a:t>Interpret and graph kinetics of molecule transport across a phospholipid membrane.</a:t>
            </a:r>
            <a:endParaRPr lang="en-US" dirty="0"/>
          </a:p>
          <a:p>
            <a:pPr marL="0" indent="0" fontAlgn="auto">
              <a:spcAft>
                <a:spcPts val="0"/>
              </a:spcAft>
              <a:buFont typeface="Arial"/>
              <a:buNone/>
              <a:defRPr/>
            </a:pP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Selective Permeability</a:t>
            </a:r>
          </a:p>
        </p:txBody>
      </p:sp>
      <p:sp>
        <p:nvSpPr>
          <p:cNvPr id="17410" name="TextBox 2"/>
          <p:cNvSpPr txBox="1">
            <a:spLocks noChangeArrowheads="1"/>
          </p:cNvSpPr>
          <p:nvPr/>
        </p:nvSpPr>
        <p:spPr bwMode="auto">
          <a:xfrm>
            <a:off x="990600" y="2276475"/>
            <a:ext cx="7372350" cy="1384300"/>
          </a:xfrm>
          <a:prstGeom prst="rect">
            <a:avLst/>
          </a:prstGeom>
          <a:noFill/>
          <a:ln w="9525">
            <a:noFill/>
            <a:miter lim="800000"/>
            <a:headEnd/>
            <a:tailEnd/>
          </a:ln>
        </p:spPr>
        <p:txBody>
          <a:bodyPr>
            <a:spAutoFit/>
          </a:bodyPr>
          <a:lstStyle/>
          <a:p>
            <a:r>
              <a:rPr lang="en-US" sz="2800">
                <a:latin typeface="Calibri" pitchFamily="34" charset="0"/>
              </a:rPr>
              <a:t>A play…</a:t>
            </a:r>
          </a:p>
          <a:p>
            <a:endParaRPr lang="en-US" sz="2800">
              <a:latin typeface="Calibri" pitchFamily="34" charset="0"/>
            </a:endParaRPr>
          </a:p>
          <a:p>
            <a:endParaRPr lang="en-US" sz="280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2" name="TPQuestion"/>
          <p:cNvSpPr>
            <a:spLocks noGrp="1"/>
          </p:cNvSpPr>
          <p:nvPr>
            <p:ph type="title"/>
          </p:nvPr>
        </p:nvSpPr>
        <p:spPr>
          <a:xfrm>
            <a:off x="393700" y="115888"/>
            <a:ext cx="8229600" cy="736600"/>
          </a:xfrm>
        </p:spPr>
        <p:txBody>
          <a:bodyPr/>
          <a:lstStyle/>
          <a:p>
            <a:r>
              <a:rPr lang="en-US" sz="4000" smtClean="0"/>
              <a:t>A semipermeable membrane allows...</a:t>
            </a:r>
          </a:p>
        </p:txBody>
      </p:sp>
      <p:graphicFrame>
        <p:nvGraphicFramePr>
          <p:cNvPr id="5" name="Object 47"/>
          <p:cNvGraphicFramePr>
            <a:graphicFrameLocks noChangeAspect="1"/>
          </p:cNvGraphicFramePr>
          <p:nvPr>
            <p:custDataLst>
              <p:tags r:id="rId3"/>
            </p:custDataLst>
          </p:nvPr>
        </p:nvGraphicFramePr>
        <p:xfrm>
          <a:off x="4508500" y="1651000"/>
          <a:ext cx="4572000" cy="5143500"/>
        </p:xfrm>
        <a:graphic>
          <a:graphicData uri="http://schemas.openxmlformats.org/presentationml/2006/ole">
            <p:oleObj spid="_x0000_s1071" name="Chart" r:id="rId8" imgW="4572000" imgH="5143500" progId="MSGraph.Chart.8">
              <p:embed followColorScheme="full"/>
            </p:oleObj>
          </a:graphicData>
        </a:graphic>
      </p:graphicFrame>
      <p:grpSp>
        <p:nvGrpSpPr>
          <p:cNvPr id="10" name="CountdownNew"/>
          <p:cNvGrpSpPr>
            <a:grpSpLocks/>
          </p:cNvGrpSpPr>
          <p:nvPr>
            <p:custDataLst>
              <p:tags r:id="rId4"/>
            </p:custDataLst>
          </p:nvPr>
        </p:nvGrpSpPr>
        <p:grpSpPr bwMode="auto">
          <a:xfrm>
            <a:off x="7874000" y="5842000"/>
            <a:ext cx="1270000" cy="1016000"/>
            <a:chOff x="8318500" y="6032500"/>
            <a:chExt cx="1270000" cy="1016000"/>
          </a:xfrm>
        </p:grpSpPr>
        <p:pic>
          <p:nvPicPr>
            <p:cNvPr id="1076" name="CDShape" descr="countdown.png"/>
            <p:cNvPicPr>
              <a:picLocks/>
            </p:cNvPicPr>
            <p:nvPr/>
          </p:nvPicPr>
          <p:blipFill>
            <a:blip r:embed="rId9"/>
            <a:srcRect/>
            <a:stretch>
              <a:fillRect/>
            </a:stretch>
          </p:blipFill>
          <p:spPr bwMode="auto">
            <a:xfrm>
              <a:off x="8318500" y="6032500"/>
              <a:ext cx="1270000" cy="1016000"/>
            </a:xfrm>
            <a:prstGeom prst="rect">
              <a:avLst/>
            </a:prstGeom>
            <a:noFill/>
            <a:ln w="9525">
              <a:noFill/>
              <a:miter lim="800000"/>
              <a:headEnd/>
              <a:tailEnd/>
            </a:ln>
          </p:spPr>
        </p:pic>
        <p:sp>
          <p:nvSpPr>
            <p:cNvPr id="8" name="CDTransText"/>
            <p:cNvSpPr txBox="1"/>
            <p:nvPr/>
          </p:nvSpPr>
          <p:spPr>
            <a:xfrm>
              <a:off x="8318500" y="6604000"/>
              <a:ext cx="1270000" cy="444500"/>
            </a:xfrm>
            <a:prstGeom prst="rect">
              <a:avLst/>
            </a:prstGeom>
            <a:noFill/>
          </p:spPr>
          <p:txBody>
            <a:bodyPr/>
            <a:lstStyle/>
            <a:p>
              <a:pPr algn="ctr" fontAlgn="auto">
                <a:spcBef>
                  <a:spcPts val="0"/>
                </a:spcBef>
                <a:spcAft>
                  <a:spcPts val="0"/>
                </a:spcAft>
                <a:defRPr/>
              </a:pPr>
              <a:r>
                <a:rPr lang="en-US" sz="900" b="1">
                  <a:solidFill>
                    <a:srgbClr val="FFFFFF"/>
                  </a:solidFill>
                  <a:effectLst>
                    <a:prstShdw prst="shdw14" dist="35921" dir="2700000">
                      <a:scrgbClr r="0" g="0" b="0">
                        <a:alpha val="43000"/>
                      </a:scrgbClr>
                    </a:prstShdw>
                  </a:effectLst>
                  <a:latin typeface="Tahoma"/>
                </a:rPr>
                <a:t>Countdown</a:t>
              </a:r>
              <a:endParaRPr lang="en-US" sz="900" b="1">
                <a:solidFill>
                  <a:srgbClr val="FFFFFF"/>
                </a:solidFill>
                <a:effectLst>
                  <a:prstShdw prst="shdw14" dist="35921" dir="2700000">
                    <a:scrgbClr r="0" g="0" b="0">
                      <a:alpha val="43000"/>
                    </a:scrgbClr>
                  </a:prstShdw>
                </a:effectLst>
                <a:latin typeface="Tahoma"/>
              </a:endParaRPr>
            </a:p>
          </p:txBody>
        </p:sp>
        <p:sp>
          <p:nvSpPr>
            <p:cNvPr id="1078" name="CDText"/>
            <p:cNvSpPr txBox="1">
              <a:spLocks noChangeArrowheads="1"/>
            </p:cNvSpPr>
            <p:nvPr/>
          </p:nvSpPr>
          <p:spPr bwMode="auto">
            <a:xfrm>
              <a:off x="8356600" y="6032500"/>
              <a:ext cx="1206500" cy="508000"/>
            </a:xfrm>
            <a:prstGeom prst="rect">
              <a:avLst/>
            </a:prstGeom>
            <a:noFill/>
            <a:ln w="9525">
              <a:noFill/>
              <a:miter lim="800000"/>
              <a:headEnd/>
              <a:tailEnd/>
            </a:ln>
          </p:spPr>
          <p:txBody>
            <a:bodyPr anchor="ctr" anchorCtr="1"/>
            <a:lstStyle/>
            <a:p>
              <a:pPr algn="ctr"/>
              <a:r>
                <a:rPr lang="en-US" sz="2400" b="1">
                  <a:solidFill>
                    <a:srgbClr val="000000"/>
                  </a:solidFill>
                  <a:latin typeface="Tahoma" pitchFamily="34" charset="0"/>
                </a:rPr>
                <a:t>30</a:t>
              </a:r>
            </a:p>
          </p:txBody>
        </p:sp>
      </p:grpSp>
      <p:sp>
        <p:nvSpPr>
          <p:cNvPr id="12" name="CorShape1"/>
          <p:cNvSpPr/>
          <p:nvPr>
            <p:custDataLst>
              <p:tags r:id="rId5"/>
            </p:custDataLst>
          </p:nvPr>
        </p:nvSpPr>
        <p:spPr>
          <a:xfrm>
            <a:off x="-101600" y="5408613"/>
            <a:ext cx="698500" cy="698500"/>
          </a:xfrm>
          <a:prstGeom prst="rightArrow">
            <a:avLst>
              <a:gd name="adj1" fmla="val 49190"/>
              <a:gd name="adj2" fmla="val 28010"/>
            </a:avLst>
          </a:prstGeom>
          <a:gradFill flip="none" rotWithShape="1">
            <a:gsLst>
              <a:gs pos="0">
                <a:srgbClr val="008000"/>
              </a:gs>
              <a:gs pos="100000">
                <a:srgbClr val="00FF00"/>
              </a:gs>
            </a:gsLst>
            <a:lin ang="10800000" scaled="1"/>
            <a:tileRect/>
          </a:gradFill>
          <a:ln>
            <a:noFill/>
          </a:ln>
          <a:effectLst>
            <a:prstShdw prst="shdw14" dist="35921" dir="2700000">
              <a:scrgbClr r="0" g="0" b="0">
                <a:alpha val="50000"/>
              </a:scrgbClr>
            </a:prst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75" name="TPAnswers"/>
          <p:cNvSpPr>
            <a:spLocks noGrp="1"/>
          </p:cNvSpPr>
          <p:nvPr>
            <p:ph type="body" idx="1"/>
            <p:custDataLst>
              <p:tags r:id="rId6"/>
            </p:custDataLst>
          </p:nvPr>
        </p:nvSpPr>
        <p:spPr>
          <a:xfrm>
            <a:off x="457200" y="887413"/>
            <a:ext cx="4114800" cy="5405437"/>
          </a:xfrm>
        </p:spPr>
        <p:txBody>
          <a:bodyPr/>
          <a:lstStyle/>
          <a:p>
            <a:pPr marL="514350" indent="-514350">
              <a:buFont typeface="Arial" charset="0"/>
              <a:buAutoNum type="arabicPeriod"/>
            </a:pPr>
            <a:r>
              <a:rPr lang="en-US" sz="2400" smtClean="0"/>
              <a:t>Only small molecules to cross.</a:t>
            </a:r>
          </a:p>
          <a:p>
            <a:pPr marL="514350" indent="-514350">
              <a:buFont typeface="Arial" charset="0"/>
              <a:buAutoNum type="arabicPeriod"/>
            </a:pPr>
            <a:r>
              <a:rPr lang="en-US" sz="2400" smtClean="0"/>
              <a:t>Only charged molecules to cross.</a:t>
            </a:r>
          </a:p>
          <a:p>
            <a:pPr marL="514350" indent="-514350">
              <a:buFont typeface="Arial" charset="0"/>
              <a:buAutoNum type="arabicPeriod"/>
            </a:pPr>
            <a:r>
              <a:rPr lang="en-US" sz="2400" smtClean="0"/>
              <a:t>Certain molecules to enter the membrane but not cross to the other side.</a:t>
            </a:r>
          </a:p>
          <a:p>
            <a:pPr marL="514350" indent="-514350">
              <a:buFont typeface="Arial" charset="0"/>
              <a:buAutoNum type="arabicPeriod"/>
            </a:pPr>
            <a:r>
              <a:rPr lang="en-US" sz="2400" smtClean="0"/>
              <a:t>Molecules to cross the membrane until they reach equal concentration on both sides.</a:t>
            </a:r>
          </a:p>
          <a:p>
            <a:pPr marL="514350" indent="-514350">
              <a:buFont typeface="Arial" charset="0"/>
              <a:buAutoNum type="arabicPeriod"/>
            </a:pPr>
            <a:r>
              <a:rPr lang="en-US" sz="2400" smtClean="0"/>
              <a:t>Molecules to cross dependent upon their chemical characteristics.</a:t>
            </a: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 grpId="0"/>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1092200"/>
            <a:ext cx="8229600" cy="4470400"/>
          </a:xfrm>
        </p:spPr>
        <p:txBody>
          <a:bodyPr rtlCol="0">
            <a:normAutofit fontScale="90000"/>
          </a:bodyPr>
          <a:lstStyle/>
          <a:p>
            <a:pPr algn="l" fontAlgn="auto">
              <a:spcAft>
                <a:spcPts val="0"/>
              </a:spcAft>
              <a:defRPr/>
            </a:pPr>
            <a:r>
              <a:rPr lang="en-US" sz="3200" dirty="0" smtClean="0"/>
              <a:t>Sally went to the doctor for a fever and she was prescribed a sulfa-drug antibiotic. The doctor and her pharmacist insisted that she took her medication with food.</a:t>
            </a:r>
            <a:br>
              <a:rPr lang="en-US" sz="3200" dirty="0" smtClean="0"/>
            </a:br>
            <a:r>
              <a:rPr lang="en-US" sz="3200" dirty="0" smtClean="0"/>
              <a:t>Sally wonders why.</a:t>
            </a:r>
            <a:br>
              <a:rPr lang="en-US" sz="3200" dirty="0" smtClean="0"/>
            </a:br>
            <a:r>
              <a:rPr lang="en-US" sz="3200" dirty="0" smtClean="0"/>
              <a:t/>
            </a:r>
            <a:br>
              <a:rPr lang="en-US" sz="3200" dirty="0" smtClean="0"/>
            </a:br>
            <a:r>
              <a:rPr lang="en-US" sz="3200" dirty="0"/>
              <a:t/>
            </a:r>
            <a:br>
              <a:rPr lang="en-US" sz="3200" dirty="0"/>
            </a:br>
            <a:r>
              <a:rPr lang="en-US" sz="3200" dirty="0" smtClean="0"/>
              <a:t>Why does she have to take the drug with meals? </a:t>
            </a:r>
            <a:br>
              <a:rPr lang="en-US" sz="3200" dirty="0" smtClean="0"/>
            </a:br>
            <a:r>
              <a:rPr lang="en-US" sz="3200" dirty="0"/>
              <a:t/>
            </a:r>
            <a:br>
              <a:rPr lang="en-US" sz="3200" dirty="0"/>
            </a:br>
            <a:r>
              <a:rPr lang="en-US" sz="3200" dirty="0" smtClean="0"/>
              <a:t>Let’s find out…</a:t>
            </a:r>
            <a:endParaRPr lang="en-U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23"/>
          <p:cNvSpPr txBox="1">
            <a:spLocks noChangeArrowheads="1"/>
          </p:cNvSpPr>
          <p:nvPr/>
        </p:nvSpPr>
        <p:spPr bwMode="auto">
          <a:xfrm>
            <a:off x="309563" y="457200"/>
            <a:ext cx="8648700" cy="830263"/>
          </a:xfrm>
          <a:prstGeom prst="rect">
            <a:avLst/>
          </a:prstGeom>
          <a:noFill/>
          <a:ln w="9525">
            <a:noFill/>
            <a:miter lim="800000"/>
            <a:headEnd/>
            <a:tailEnd/>
          </a:ln>
        </p:spPr>
        <p:txBody>
          <a:bodyPr>
            <a:spAutoFit/>
          </a:bodyPr>
          <a:lstStyle/>
          <a:p>
            <a:r>
              <a:rPr lang="en-US" sz="2400">
                <a:latin typeface="Calibri" pitchFamily="34" charset="0"/>
              </a:rPr>
              <a:t>GROUP PROJECT: Discuss and place the compounds under the appropriate category.  Write down your reasoning (3 minutes)</a:t>
            </a:r>
          </a:p>
        </p:txBody>
      </p:sp>
      <p:grpSp>
        <p:nvGrpSpPr>
          <p:cNvPr id="21506" name="Group 2"/>
          <p:cNvGrpSpPr>
            <a:grpSpLocks/>
          </p:cNvGrpSpPr>
          <p:nvPr/>
        </p:nvGrpSpPr>
        <p:grpSpPr bwMode="auto">
          <a:xfrm>
            <a:off x="788988" y="3576638"/>
            <a:ext cx="6738937" cy="3165475"/>
            <a:chOff x="522263" y="3543300"/>
            <a:chExt cx="6737948" cy="3166134"/>
          </a:xfrm>
        </p:grpSpPr>
        <p:pic>
          <p:nvPicPr>
            <p:cNvPr id="21512" name="Picture 2" descr="http://4.bp.blogspot.com/-wbEhsKutYmM/TzVQjy64PUI/AAAAAAAABKU/T6lNNOFEpZQ/s1600/estrogen.gif"/>
            <p:cNvPicPr>
              <a:picLocks noChangeAspect="1" noChangeArrowheads="1"/>
            </p:cNvPicPr>
            <p:nvPr/>
          </p:nvPicPr>
          <p:blipFill>
            <a:blip r:embed="rId3"/>
            <a:srcRect/>
            <a:stretch>
              <a:fillRect/>
            </a:stretch>
          </p:blipFill>
          <p:spPr bwMode="auto">
            <a:xfrm>
              <a:off x="3361515" y="3543300"/>
              <a:ext cx="1658711" cy="1314450"/>
            </a:xfrm>
            <a:prstGeom prst="rect">
              <a:avLst/>
            </a:prstGeom>
            <a:noFill/>
            <a:ln w="9525">
              <a:noFill/>
              <a:miter lim="800000"/>
              <a:headEnd/>
              <a:tailEnd/>
            </a:ln>
          </p:spPr>
        </p:pic>
        <p:grpSp>
          <p:nvGrpSpPr>
            <p:cNvPr id="21513" name="Group 26669"/>
            <p:cNvGrpSpPr>
              <a:grpSpLocks/>
            </p:cNvGrpSpPr>
            <p:nvPr/>
          </p:nvGrpSpPr>
          <p:grpSpPr bwMode="auto">
            <a:xfrm>
              <a:off x="1171574" y="3545029"/>
              <a:ext cx="1829707" cy="1140841"/>
              <a:chOff x="1171574" y="3545029"/>
              <a:chExt cx="1829707" cy="1140841"/>
            </a:xfrm>
          </p:grpSpPr>
          <p:pic>
            <p:nvPicPr>
              <p:cNvPr id="21525" name="Picture 3"/>
              <p:cNvPicPr>
                <a:picLocks noChangeAspect="1"/>
              </p:cNvPicPr>
              <p:nvPr/>
            </p:nvPicPr>
            <p:blipFill>
              <a:blip r:embed="rId4"/>
              <a:srcRect/>
              <a:stretch>
                <a:fillRect/>
              </a:stretch>
            </p:blipFill>
            <p:spPr bwMode="auto">
              <a:xfrm>
                <a:off x="1171574" y="3895311"/>
                <a:ext cx="1829707" cy="790559"/>
              </a:xfrm>
              <a:prstGeom prst="rect">
                <a:avLst/>
              </a:prstGeom>
              <a:noFill/>
              <a:ln w="9525">
                <a:noFill/>
                <a:miter lim="800000"/>
                <a:headEnd/>
                <a:tailEnd/>
              </a:ln>
            </p:spPr>
          </p:pic>
          <p:sp>
            <p:nvSpPr>
              <p:cNvPr id="21526" name="TextBox 13"/>
              <p:cNvSpPr txBox="1">
                <a:spLocks noChangeArrowheads="1"/>
              </p:cNvSpPr>
              <p:nvPr/>
            </p:nvSpPr>
            <p:spPr bwMode="auto">
              <a:xfrm>
                <a:off x="1574229" y="3545029"/>
                <a:ext cx="1060885" cy="369332"/>
              </a:xfrm>
              <a:prstGeom prst="rect">
                <a:avLst/>
              </a:prstGeom>
              <a:noFill/>
              <a:ln w="9525">
                <a:noFill/>
                <a:miter lim="800000"/>
                <a:headEnd/>
                <a:tailEnd/>
              </a:ln>
            </p:spPr>
            <p:txBody>
              <a:bodyPr>
                <a:spAutoFit/>
              </a:bodyPr>
              <a:lstStyle/>
              <a:p>
                <a:r>
                  <a:rPr lang="en-US">
                    <a:latin typeface="Calibri" pitchFamily="34" charset="0"/>
                  </a:rPr>
                  <a:t>Glycerol</a:t>
                </a:r>
              </a:p>
            </p:txBody>
          </p:sp>
        </p:grpSp>
        <p:grpSp>
          <p:nvGrpSpPr>
            <p:cNvPr id="21514" name="Group 26658"/>
            <p:cNvGrpSpPr>
              <a:grpSpLocks/>
            </p:cNvGrpSpPr>
            <p:nvPr/>
          </p:nvGrpSpPr>
          <p:grpSpPr bwMode="auto">
            <a:xfrm>
              <a:off x="3001280" y="5149619"/>
              <a:ext cx="1874747" cy="1559815"/>
              <a:chOff x="3001280" y="5149619"/>
              <a:chExt cx="1874747" cy="1559815"/>
            </a:xfrm>
          </p:grpSpPr>
          <p:pic>
            <p:nvPicPr>
              <p:cNvPr id="21523" name="Picture 4" descr="http://upload.wikimedia.org/wikipedia/commons/f/fd/Acetic-acid-2D-flat.png"/>
              <p:cNvPicPr>
                <a:picLocks noChangeAspect="1" noChangeArrowheads="1"/>
              </p:cNvPicPr>
              <p:nvPr/>
            </p:nvPicPr>
            <p:blipFill>
              <a:blip r:embed="rId5"/>
              <a:srcRect/>
              <a:stretch>
                <a:fillRect/>
              </a:stretch>
            </p:blipFill>
            <p:spPr bwMode="auto">
              <a:xfrm>
                <a:off x="3001280" y="5483989"/>
                <a:ext cx="1831404" cy="1225445"/>
              </a:xfrm>
              <a:prstGeom prst="rect">
                <a:avLst/>
              </a:prstGeom>
              <a:noFill/>
              <a:ln w="9525">
                <a:noFill/>
                <a:miter lim="800000"/>
                <a:headEnd/>
                <a:tailEnd/>
              </a:ln>
            </p:spPr>
          </p:pic>
          <p:sp>
            <p:nvSpPr>
              <p:cNvPr id="21524" name="TextBox 17"/>
              <p:cNvSpPr txBox="1">
                <a:spLocks noChangeArrowheads="1"/>
              </p:cNvSpPr>
              <p:nvPr/>
            </p:nvSpPr>
            <p:spPr bwMode="auto">
              <a:xfrm>
                <a:off x="3019044" y="5149619"/>
                <a:ext cx="1856983" cy="369332"/>
              </a:xfrm>
              <a:prstGeom prst="rect">
                <a:avLst/>
              </a:prstGeom>
              <a:noFill/>
              <a:ln w="9525">
                <a:noFill/>
                <a:miter lim="800000"/>
                <a:headEnd/>
                <a:tailEnd/>
              </a:ln>
            </p:spPr>
            <p:txBody>
              <a:bodyPr wrap="none">
                <a:spAutoFit/>
              </a:bodyPr>
              <a:lstStyle/>
              <a:p>
                <a:r>
                  <a:rPr lang="en-US">
                    <a:latin typeface="Calibri" pitchFamily="34" charset="0"/>
                  </a:rPr>
                  <a:t>Acetic acid pH 1.5</a:t>
                </a:r>
              </a:p>
            </p:txBody>
          </p:sp>
        </p:grpSp>
        <p:grpSp>
          <p:nvGrpSpPr>
            <p:cNvPr id="21515" name="Group 26656"/>
            <p:cNvGrpSpPr>
              <a:grpSpLocks/>
            </p:cNvGrpSpPr>
            <p:nvPr/>
          </p:nvGrpSpPr>
          <p:grpSpPr bwMode="auto">
            <a:xfrm>
              <a:off x="5390841" y="5149619"/>
              <a:ext cx="1869370" cy="1559815"/>
              <a:chOff x="5390841" y="5149619"/>
              <a:chExt cx="1869370" cy="1559815"/>
            </a:xfrm>
          </p:grpSpPr>
          <p:pic>
            <p:nvPicPr>
              <p:cNvPr id="21521" name="Picture 2" descr="F:\acetic acid.jpg"/>
              <p:cNvPicPr>
                <a:picLocks noChangeAspect="1" noChangeArrowheads="1"/>
              </p:cNvPicPr>
              <p:nvPr/>
            </p:nvPicPr>
            <p:blipFill>
              <a:blip r:embed="rId6"/>
              <a:srcRect/>
              <a:stretch>
                <a:fillRect/>
              </a:stretch>
            </p:blipFill>
            <p:spPr bwMode="auto">
              <a:xfrm>
                <a:off x="5428703" y="5483989"/>
                <a:ext cx="1831508" cy="1225445"/>
              </a:xfrm>
              <a:prstGeom prst="rect">
                <a:avLst/>
              </a:prstGeom>
              <a:noFill/>
              <a:ln w="9525">
                <a:noFill/>
                <a:miter lim="800000"/>
                <a:headEnd/>
                <a:tailEnd/>
              </a:ln>
            </p:spPr>
          </p:pic>
          <p:sp>
            <p:nvSpPr>
              <p:cNvPr id="21522" name="TextBox 18"/>
              <p:cNvSpPr txBox="1">
                <a:spLocks noChangeArrowheads="1"/>
              </p:cNvSpPr>
              <p:nvPr/>
            </p:nvSpPr>
            <p:spPr bwMode="auto">
              <a:xfrm>
                <a:off x="5390841" y="5149619"/>
                <a:ext cx="1856983" cy="369332"/>
              </a:xfrm>
              <a:prstGeom prst="rect">
                <a:avLst/>
              </a:prstGeom>
              <a:noFill/>
              <a:ln w="9525">
                <a:noFill/>
                <a:miter lim="800000"/>
                <a:headEnd/>
                <a:tailEnd/>
              </a:ln>
            </p:spPr>
            <p:txBody>
              <a:bodyPr wrap="none">
                <a:spAutoFit/>
              </a:bodyPr>
              <a:lstStyle/>
              <a:p>
                <a:r>
                  <a:rPr lang="en-US">
                    <a:latin typeface="Calibri" pitchFamily="34" charset="0"/>
                  </a:rPr>
                  <a:t>Acetic acid pH 7.0</a:t>
                </a:r>
              </a:p>
            </p:txBody>
          </p:sp>
        </p:grpSp>
        <p:grpSp>
          <p:nvGrpSpPr>
            <p:cNvPr id="21516" name="Group 26665"/>
            <p:cNvGrpSpPr>
              <a:grpSpLocks/>
            </p:cNvGrpSpPr>
            <p:nvPr/>
          </p:nvGrpSpPr>
          <p:grpSpPr bwMode="auto">
            <a:xfrm>
              <a:off x="5942453" y="3895311"/>
              <a:ext cx="880562" cy="834011"/>
              <a:chOff x="5249706" y="3521475"/>
              <a:chExt cx="880562" cy="834011"/>
            </a:xfrm>
          </p:grpSpPr>
          <p:sp>
            <p:nvSpPr>
              <p:cNvPr id="21519" name="TextBox 19"/>
              <p:cNvSpPr txBox="1">
                <a:spLocks noChangeArrowheads="1"/>
              </p:cNvSpPr>
              <p:nvPr/>
            </p:nvSpPr>
            <p:spPr bwMode="auto">
              <a:xfrm>
                <a:off x="5428703" y="3709155"/>
                <a:ext cx="646331" cy="646331"/>
              </a:xfrm>
              <a:prstGeom prst="rect">
                <a:avLst/>
              </a:prstGeom>
              <a:noFill/>
              <a:ln w="9525">
                <a:noFill/>
                <a:miter lim="800000"/>
                <a:headEnd/>
                <a:tailEnd/>
              </a:ln>
            </p:spPr>
            <p:txBody>
              <a:bodyPr wrap="none">
                <a:spAutoFit/>
              </a:bodyPr>
              <a:lstStyle/>
              <a:p>
                <a:r>
                  <a:rPr lang="en-US" sz="3600">
                    <a:latin typeface="Calibri" pitchFamily="34" charset="0"/>
                  </a:rPr>
                  <a:t>O</a:t>
                </a:r>
                <a:r>
                  <a:rPr lang="en-US" sz="3600" baseline="-25000">
                    <a:latin typeface="Calibri" pitchFamily="34" charset="0"/>
                  </a:rPr>
                  <a:t>2</a:t>
                </a:r>
              </a:p>
            </p:txBody>
          </p:sp>
          <p:sp>
            <p:nvSpPr>
              <p:cNvPr id="21520" name="TextBox 20"/>
              <p:cNvSpPr txBox="1">
                <a:spLocks noChangeArrowheads="1"/>
              </p:cNvSpPr>
              <p:nvPr/>
            </p:nvSpPr>
            <p:spPr bwMode="auto">
              <a:xfrm>
                <a:off x="5249706" y="3521475"/>
                <a:ext cx="880562" cy="369332"/>
              </a:xfrm>
              <a:prstGeom prst="rect">
                <a:avLst/>
              </a:prstGeom>
              <a:noFill/>
              <a:ln w="9525">
                <a:noFill/>
                <a:miter lim="800000"/>
                <a:headEnd/>
                <a:tailEnd/>
              </a:ln>
            </p:spPr>
            <p:txBody>
              <a:bodyPr wrap="none">
                <a:spAutoFit/>
              </a:bodyPr>
              <a:lstStyle/>
              <a:p>
                <a:r>
                  <a:rPr lang="en-US">
                    <a:latin typeface="Calibri" pitchFamily="34" charset="0"/>
                  </a:rPr>
                  <a:t>Oxygen</a:t>
                </a:r>
              </a:p>
            </p:txBody>
          </p:sp>
        </p:grpSp>
        <p:pic>
          <p:nvPicPr>
            <p:cNvPr id="21517" name="Picture 137" descr="http://t1.gstatic.com/images?q=tbn:ANd9GcSre8NJT60ZzBvaxQMpR-7jsA4ffTSYOXcivQgF25SuR81paQmA"/>
            <p:cNvPicPr>
              <a:picLocks noChangeAspect="1" noChangeArrowheads="1"/>
            </p:cNvPicPr>
            <p:nvPr/>
          </p:nvPicPr>
          <p:blipFill>
            <a:blip r:embed="rId7"/>
            <a:srcRect/>
            <a:stretch>
              <a:fillRect/>
            </a:stretch>
          </p:blipFill>
          <p:spPr bwMode="auto">
            <a:xfrm>
              <a:off x="522263" y="5202162"/>
              <a:ext cx="2408733" cy="1450407"/>
            </a:xfrm>
            <a:prstGeom prst="rect">
              <a:avLst/>
            </a:prstGeom>
            <a:noFill/>
            <a:ln w="9525">
              <a:noFill/>
              <a:miter lim="800000"/>
              <a:headEnd/>
              <a:tailEnd/>
            </a:ln>
          </p:spPr>
        </p:pic>
        <p:sp>
          <p:nvSpPr>
            <p:cNvPr id="21518" name="TextBox 100"/>
            <p:cNvSpPr txBox="1">
              <a:spLocks noChangeArrowheads="1"/>
            </p:cNvSpPr>
            <p:nvPr/>
          </p:nvSpPr>
          <p:spPr bwMode="auto">
            <a:xfrm>
              <a:off x="1155569" y="4952464"/>
              <a:ext cx="913520" cy="277485"/>
            </a:xfrm>
            <a:prstGeom prst="rect">
              <a:avLst/>
            </a:prstGeom>
            <a:noFill/>
            <a:ln w="9525">
              <a:noFill/>
              <a:miter lim="800000"/>
              <a:headEnd/>
              <a:tailEnd/>
            </a:ln>
          </p:spPr>
          <p:txBody>
            <a:bodyPr wrap="none">
              <a:spAutoFit/>
            </a:bodyPr>
            <a:lstStyle/>
            <a:p>
              <a:r>
                <a:rPr lang="en-US">
                  <a:latin typeface="Calibri" pitchFamily="34" charset="0"/>
                </a:rPr>
                <a:t>Sucrose</a:t>
              </a:r>
            </a:p>
          </p:txBody>
        </p:sp>
      </p:grpSp>
      <p:grpSp>
        <p:nvGrpSpPr>
          <p:cNvPr id="21507" name="Group 1"/>
          <p:cNvGrpSpPr>
            <a:grpSpLocks/>
          </p:cNvGrpSpPr>
          <p:nvPr/>
        </p:nvGrpSpPr>
        <p:grpSpPr bwMode="auto">
          <a:xfrm>
            <a:off x="342900" y="1497013"/>
            <a:ext cx="8293100" cy="1971675"/>
            <a:chOff x="342901" y="1480052"/>
            <a:chExt cx="8293100" cy="1972198"/>
          </a:xfrm>
        </p:grpSpPr>
        <p:pic>
          <p:nvPicPr>
            <p:cNvPr id="21508" name="Picture 21" descr="Cartoon.jpg"/>
            <p:cNvPicPr>
              <a:picLocks noChangeAspect="1"/>
            </p:cNvPicPr>
            <p:nvPr/>
          </p:nvPicPr>
          <p:blipFill>
            <a:blip r:embed="rId8"/>
            <a:srcRect l="957" t="35440" r="26010" b="18265"/>
            <a:stretch>
              <a:fillRect/>
            </a:stretch>
          </p:blipFill>
          <p:spPr bwMode="auto">
            <a:xfrm>
              <a:off x="342901" y="1480052"/>
              <a:ext cx="8293100" cy="1972198"/>
            </a:xfrm>
            <a:prstGeom prst="rect">
              <a:avLst/>
            </a:prstGeom>
            <a:noFill/>
            <a:ln w="9525">
              <a:noFill/>
              <a:miter lim="800000"/>
              <a:headEnd/>
              <a:tailEnd/>
            </a:ln>
          </p:spPr>
        </p:pic>
        <p:sp>
          <p:nvSpPr>
            <p:cNvPr id="21509" name="TextBox 26670"/>
            <p:cNvSpPr txBox="1">
              <a:spLocks noChangeArrowheads="1"/>
            </p:cNvSpPr>
            <p:nvPr/>
          </p:nvSpPr>
          <p:spPr bwMode="auto">
            <a:xfrm>
              <a:off x="1529580" y="2755562"/>
              <a:ext cx="768928" cy="523220"/>
            </a:xfrm>
            <a:prstGeom prst="rect">
              <a:avLst/>
            </a:prstGeom>
            <a:noFill/>
            <a:ln w="9525">
              <a:noFill/>
              <a:miter lim="800000"/>
              <a:headEnd/>
              <a:tailEnd/>
            </a:ln>
          </p:spPr>
          <p:txBody>
            <a:bodyPr wrap="none">
              <a:spAutoFit/>
            </a:bodyPr>
            <a:lstStyle/>
            <a:p>
              <a:r>
                <a:rPr lang="en-US" sz="2800">
                  <a:latin typeface="Calibri" pitchFamily="34" charset="0"/>
                </a:rPr>
                <a:t>Fast</a:t>
              </a:r>
            </a:p>
          </p:txBody>
        </p:sp>
        <p:sp>
          <p:nvSpPr>
            <p:cNvPr id="21510" name="TextBox 106"/>
            <p:cNvSpPr txBox="1">
              <a:spLocks noChangeArrowheads="1"/>
            </p:cNvSpPr>
            <p:nvPr/>
          </p:nvSpPr>
          <p:spPr bwMode="auto">
            <a:xfrm>
              <a:off x="4374398" y="2755562"/>
              <a:ext cx="875753" cy="523220"/>
            </a:xfrm>
            <a:prstGeom prst="rect">
              <a:avLst/>
            </a:prstGeom>
            <a:noFill/>
            <a:ln w="9525">
              <a:noFill/>
              <a:miter lim="800000"/>
              <a:headEnd/>
              <a:tailEnd/>
            </a:ln>
          </p:spPr>
          <p:txBody>
            <a:bodyPr wrap="none">
              <a:spAutoFit/>
            </a:bodyPr>
            <a:lstStyle/>
            <a:p>
              <a:r>
                <a:rPr lang="en-US" sz="2800">
                  <a:latin typeface="Calibri" pitchFamily="34" charset="0"/>
                </a:rPr>
                <a:t>Slow</a:t>
              </a:r>
            </a:p>
          </p:txBody>
        </p:sp>
        <p:sp>
          <p:nvSpPr>
            <p:cNvPr id="21511" name="TextBox 107"/>
            <p:cNvSpPr txBox="1">
              <a:spLocks noChangeArrowheads="1"/>
            </p:cNvSpPr>
            <p:nvPr/>
          </p:nvSpPr>
          <p:spPr bwMode="auto">
            <a:xfrm>
              <a:off x="7292916" y="2755562"/>
              <a:ext cx="654346" cy="523220"/>
            </a:xfrm>
            <a:prstGeom prst="rect">
              <a:avLst/>
            </a:prstGeom>
            <a:noFill/>
            <a:ln w="9525">
              <a:noFill/>
              <a:miter lim="800000"/>
              <a:headEnd/>
              <a:tailEnd/>
            </a:ln>
          </p:spPr>
          <p:txBody>
            <a:bodyPr wrap="none">
              <a:spAutoFit/>
            </a:bodyPr>
            <a:lstStyle/>
            <a:p>
              <a:r>
                <a:rPr lang="en-US" sz="2800">
                  <a:latin typeface="Calibri" pitchFamily="34" charset="0"/>
                </a:rPr>
                <a:t>NO</a:t>
              </a:r>
            </a:p>
          </p:txBody>
        </p:sp>
      </p:gr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23"/>
          <p:cNvSpPr txBox="1">
            <a:spLocks noChangeArrowheads="1"/>
          </p:cNvSpPr>
          <p:nvPr/>
        </p:nvSpPr>
        <p:spPr bwMode="auto">
          <a:xfrm>
            <a:off x="436563" y="268288"/>
            <a:ext cx="8485187" cy="461962"/>
          </a:xfrm>
          <a:prstGeom prst="rect">
            <a:avLst/>
          </a:prstGeom>
          <a:noFill/>
          <a:ln w="9525">
            <a:noFill/>
            <a:miter lim="800000"/>
            <a:headEnd/>
            <a:tailEnd/>
          </a:ln>
        </p:spPr>
        <p:txBody>
          <a:bodyPr>
            <a:spAutoFit/>
          </a:bodyPr>
          <a:lstStyle/>
          <a:p>
            <a:r>
              <a:rPr lang="en-US" sz="2400">
                <a:latin typeface="Calibri" pitchFamily="34" charset="0"/>
              </a:rPr>
              <a:t>GROUP PROJECT:  Correct order of compounds.</a:t>
            </a:r>
          </a:p>
        </p:txBody>
      </p:sp>
      <p:grpSp>
        <p:nvGrpSpPr>
          <p:cNvPr id="5" name="Group 4"/>
          <p:cNvGrpSpPr>
            <a:grpSpLocks/>
          </p:cNvGrpSpPr>
          <p:nvPr/>
        </p:nvGrpSpPr>
        <p:grpSpPr bwMode="auto">
          <a:xfrm>
            <a:off x="887413" y="3475038"/>
            <a:ext cx="7742237" cy="3151187"/>
            <a:chOff x="472258" y="3347421"/>
            <a:chExt cx="7741568" cy="3150364"/>
          </a:xfrm>
        </p:grpSpPr>
        <p:pic>
          <p:nvPicPr>
            <p:cNvPr id="27659" name="Picture 2" descr="http://4.bp.blogspot.com/-wbEhsKutYmM/TzVQjy64PUI/AAAAAAAABKU/T6lNNOFEpZQ/s1600/estrogen.gif"/>
            <p:cNvPicPr>
              <a:picLocks noChangeAspect="1" noChangeArrowheads="1"/>
            </p:cNvPicPr>
            <p:nvPr/>
          </p:nvPicPr>
          <p:blipFill>
            <a:blip r:embed="rId3"/>
            <a:srcRect/>
            <a:stretch>
              <a:fillRect/>
            </a:stretch>
          </p:blipFill>
          <p:spPr bwMode="auto">
            <a:xfrm>
              <a:off x="472258" y="3524501"/>
              <a:ext cx="1658711" cy="1314450"/>
            </a:xfrm>
            <a:prstGeom prst="rect">
              <a:avLst/>
            </a:prstGeom>
            <a:noFill/>
            <a:ln w="9525">
              <a:noFill/>
              <a:miter lim="800000"/>
              <a:headEnd/>
              <a:tailEnd/>
            </a:ln>
          </p:spPr>
        </p:pic>
        <p:grpSp>
          <p:nvGrpSpPr>
            <p:cNvPr id="27660" name="Group 26669"/>
            <p:cNvGrpSpPr>
              <a:grpSpLocks/>
            </p:cNvGrpSpPr>
            <p:nvPr/>
          </p:nvGrpSpPr>
          <p:grpSpPr bwMode="auto">
            <a:xfrm>
              <a:off x="3137608" y="5356944"/>
              <a:ext cx="1829707" cy="1140841"/>
              <a:chOff x="1171574" y="3545029"/>
              <a:chExt cx="1829707" cy="1140841"/>
            </a:xfrm>
          </p:grpSpPr>
          <p:pic>
            <p:nvPicPr>
              <p:cNvPr id="27673" name="Picture 3"/>
              <p:cNvPicPr>
                <a:picLocks noChangeAspect="1"/>
              </p:cNvPicPr>
              <p:nvPr/>
            </p:nvPicPr>
            <p:blipFill>
              <a:blip r:embed="rId4"/>
              <a:srcRect/>
              <a:stretch>
                <a:fillRect/>
              </a:stretch>
            </p:blipFill>
            <p:spPr bwMode="auto">
              <a:xfrm>
                <a:off x="1171574" y="3895311"/>
                <a:ext cx="1829707" cy="790559"/>
              </a:xfrm>
              <a:prstGeom prst="rect">
                <a:avLst/>
              </a:prstGeom>
              <a:noFill/>
              <a:ln w="9525">
                <a:noFill/>
                <a:miter lim="800000"/>
                <a:headEnd/>
                <a:tailEnd/>
              </a:ln>
            </p:spPr>
          </p:pic>
          <p:sp>
            <p:nvSpPr>
              <p:cNvPr id="27674" name="TextBox 13"/>
              <p:cNvSpPr txBox="1">
                <a:spLocks noChangeArrowheads="1"/>
              </p:cNvSpPr>
              <p:nvPr/>
            </p:nvSpPr>
            <p:spPr bwMode="auto">
              <a:xfrm>
                <a:off x="1574229" y="3545029"/>
                <a:ext cx="1060885" cy="369332"/>
              </a:xfrm>
              <a:prstGeom prst="rect">
                <a:avLst/>
              </a:prstGeom>
              <a:noFill/>
              <a:ln w="9525">
                <a:noFill/>
                <a:miter lim="800000"/>
                <a:headEnd/>
                <a:tailEnd/>
              </a:ln>
            </p:spPr>
            <p:txBody>
              <a:bodyPr>
                <a:spAutoFit/>
              </a:bodyPr>
              <a:lstStyle/>
              <a:p>
                <a:r>
                  <a:rPr lang="en-US">
                    <a:latin typeface="Calibri" pitchFamily="34" charset="0"/>
                  </a:rPr>
                  <a:t>Glycerol</a:t>
                </a:r>
              </a:p>
            </p:txBody>
          </p:sp>
        </p:grpSp>
        <p:grpSp>
          <p:nvGrpSpPr>
            <p:cNvPr id="27661" name="Group 26658"/>
            <p:cNvGrpSpPr>
              <a:grpSpLocks/>
            </p:cNvGrpSpPr>
            <p:nvPr/>
          </p:nvGrpSpPr>
          <p:grpSpPr bwMode="auto">
            <a:xfrm>
              <a:off x="3119844" y="3603516"/>
              <a:ext cx="1874747" cy="1559815"/>
              <a:chOff x="3001280" y="5149619"/>
              <a:chExt cx="1874747" cy="1559815"/>
            </a:xfrm>
          </p:grpSpPr>
          <p:pic>
            <p:nvPicPr>
              <p:cNvPr id="27671" name="Picture 4" descr="http://upload.wikimedia.org/wikipedia/commons/f/fd/Acetic-acid-2D-flat.png"/>
              <p:cNvPicPr>
                <a:picLocks noChangeAspect="1" noChangeArrowheads="1"/>
              </p:cNvPicPr>
              <p:nvPr/>
            </p:nvPicPr>
            <p:blipFill>
              <a:blip r:embed="rId5"/>
              <a:srcRect/>
              <a:stretch>
                <a:fillRect/>
              </a:stretch>
            </p:blipFill>
            <p:spPr bwMode="auto">
              <a:xfrm>
                <a:off x="3001280" y="5483989"/>
                <a:ext cx="1831404" cy="1225445"/>
              </a:xfrm>
              <a:prstGeom prst="rect">
                <a:avLst/>
              </a:prstGeom>
              <a:noFill/>
              <a:ln w="9525">
                <a:noFill/>
                <a:miter lim="800000"/>
                <a:headEnd/>
                <a:tailEnd/>
              </a:ln>
            </p:spPr>
          </p:pic>
          <p:sp>
            <p:nvSpPr>
              <p:cNvPr id="27672" name="TextBox 17"/>
              <p:cNvSpPr txBox="1">
                <a:spLocks noChangeArrowheads="1"/>
              </p:cNvSpPr>
              <p:nvPr/>
            </p:nvSpPr>
            <p:spPr bwMode="auto">
              <a:xfrm>
                <a:off x="3019044" y="5149619"/>
                <a:ext cx="1856983" cy="369332"/>
              </a:xfrm>
              <a:prstGeom prst="rect">
                <a:avLst/>
              </a:prstGeom>
              <a:noFill/>
              <a:ln w="9525">
                <a:noFill/>
                <a:miter lim="800000"/>
                <a:headEnd/>
                <a:tailEnd/>
              </a:ln>
            </p:spPr>
            <p:txBody>
              <a:bodyPr wrap="none">
                <a:spAutoFit/>
              </a:bodyPr>
              <a:lstStyle/>
              <a:p>
                <a:r>
                  <a:rPr lang="en-US">
                    <a:latin typeface="Calibri" pitchFamily="34" charset="0"/>
                  </a:rPr>
                  <a:t>Acetic acid pH 1.5</a:t>
                </a:r>
              </a:p>
            </p:txBody>
          </p:sp>
        </p:grpSp>
        <p:grpSp>
          <p:nvGrpSpPr>
            <p:cNvPr id="27662" name="Group 26656"/>
            <p:cNvGrpSpPr>
              <a:grpSpLocks/>
            </p:cNvGrpSpPr>
            <p:nvPr/>
          </p:nvGrpSpPr>
          <p:grpSpPr bwMode="auto">
            <a:xfrm>
              <a:off x="6055844" y="4937970"/>
              <a:ext cx="1869370" cy="1559815"/>
              <a:chOff x="5390841" y="5149619"/>
              <a:chExt cx="1869370" cy="1559815"/>
            </a:xfrm>
          </p:grpSpPr>
          <p:pic>
            <p:nvPicPr>
              <p:cNvPr id="27669" name="Picture 2" descr="F:\acetic acid.jpg"/>
              <p:cNvPicPr>
                <a:picLocks noChangeAspect="1" noChangeArrowheads="1"/>
              </p:cNvPicPr>
              <p:nvPr/>
            </p:nvPicPr>
            <p:blipFill>
              <a:blip r:embed="rId6"/>
              <a:srcRect/>
              <a:stretch>
                <a:fillRect/>
              </a:stretch>
            </p:blipFill>
            <p:spPr bwMode="auto">
              <a:xfrm>
                <a:off x="5428703" y="5483989"/>
                <a:ext cx="1831508" cy="1225445"/>
              </a:xfrm>
              <a:prstGeom prst="rect">
                <a:avLst/>
              </a:prstGeom>
              <a:noFill/>
              <a:ln w="9525">
                <a:noFill/>
                <a:miter lim="800000"/>
                <a:headEnd/>
                <a:tailEnd/>
              </a:ln>
            </p:spPr>
          </p:pic>
          <p:sp>
            <p:nvSpPr>
              <p:cNvPr id="27670" name="TextBox 18"/>
              <p:cNvSpPr txBox="1">
                <a:spLocks noChangeArrowheads="1"/>
              </p:cNvSpPr>
              <p:nvPr/>
            </p:nvSpPr>
            <p:spPr bwMode="auto">
              <a:xfrm>
                <a:off x="5390841" y="5149619"/>
                <a:ext cx="1856983" cy="369332"/>
              </a:xfrm>
              <a:prstGeom prst="rect">
                <a:avLst/>
              </a:prstGeom>
              <a:noFill/>
              <a:ln w="9525">
                <a:noFill/>
                <a:miter lim="800000"/>
                <a:headEnd/>
                <a:tailEnd/>
              </a:ln>
            </p:spPr>
            <p:txBody>
              <a:bodyPr wrap="none">
                <a:spAutoFit/>
              </a:bodyPr>
              <a:lstStyle/>
              <a:p>
                <a:r>
                  <a:rPr lang="en-US">
                    <a:latin typeface="Calibri" pitchFamily="34" charset="0"/>
                  </a:rPr>
                  <a:t>Acetic acid pH 7.0</a:t>
                </a:r>
              </a:p>
            </p:txBody>
          </p:sp>
        </p:grpSp>
        <p:grpSp>
          <p:nvGrpSpPr>
            <p:cNvPr id="27663" name="Group 26665"/>
            <p:cNvGrpSpPr>
              <a:grpSpLocks/>
            </p:cNvGrpSpPr>
            <p:nvPr/>
          </p:nvGrpSpPr>
          <p:grpSpPr bwMode="auto">
            <a:xfrm>
              <a:off x="799452" y="5290220"/>
              <a:ext cx="880562" cy="834011"/>
              <a:chOff x="5249706" y="3521475"/>
              <a:chExt cx="880562" cy="834011"/>
            </a:xfrm>
          </p:grpSpPr>
          <p:sp>
            <p:nvSpPr>
              <p:cNvPr id="27667" name="TextBox 19"/>
              <p:cNvSpPr txBox="1">
                <a:spLocks noChangeArrowheads="1"/>
              </p:cNvSpPr>
              <p:nvPr/>
            </p:nvSpPr>
            <p:spPr bwMode="auto">
              <a:xfrm>
                <a:off x="5428703" y="3709155"/>
                <a:ext cx="646331" cy="646331"/>
              </a:xfrm>
              <a:prstGeom prst="rect">
                <a:avLst/>
              </a:prstGeom>
              <a:noFill/>
              <a:ln w="9525">
                <a:noFill/>
                <a:miter lim="800000"/>
                <a:headEnd/>
                <a:tailEnd/>
              </a:ln>
            </p:spPr>
            <p:txBody>
              <a:bodyPr wrap="none">
                <a:spAutoFit/>
              </a:bodyPr>
              <a:lstStyle/>
              <a:p>
                <a:r>
                  <a:rPr lang="en-US" sz="3600">
                    <a:latin typeface="Calibri" pitchFamily="34" charset="0"/>
                  </a:rPr>
                  <a:t>O</a:t>
                </a:r>
                <a:r>
                  <a:rPr lang="en-US" sz="3600" baseline="-25000">
                    <a:latin typeface="Calibri" pitchFamily="34" charset="0"/>
                  </a:rPr>
                  <a:t>2</a:t>
                </a:r>
              </a:p>
            </p:txBody>
          </p:sp>
          <p:sp>
            <p:nvSpPr>
              <p:cNvPr id="27668" name="TextBox 20"/>
              <p:cNvSpPr txBox="1">
                <a:spLocks noChangeArrowheads="1"/>
              </p:cNvSpPr>
              <p:nvPr/>
            </p:nvSpPr>
            <p:spPr bwMode="auto">
              <a:xfrm>
                <a:off x="5249706" y="3521475"/>
                <a:ext cx="880562" cy="369332"/>
              </a:xfrm>
              <a:prstGeom prst="rect">
                <a:avLst/>
              </a:prstGeom>
              <a:noFill/>
              <a:ln w="9525">
                <a:noFill/>
                <a:miter lim="800000"/>
                <a:headEnd/>
                <a:tailEnd/>
              </a:ln>
            </p:spPr>
            <p:txBody>
              <a:bodyPr wrap="none">
                <a:spAutoFit/>
              </a:bodyPr>
              <a:lstStyle/>
              <a:p>
                <a:r>
                  <a:rPr lang="en-US">
                    <a:latin typeface="Calibri" pitchFamily="34" charset="0"/>
                  </a:rPr>
                  <a:t>Oxygen</a:t>
                </a:r>
              </a:p>
            </p:txBody>
          </p:sp>
        </p:grpSp>
        <p:grpSp>
          <p:nvGrpSpPr>
            <p:cNvPr id="27664" name="Group 1"/>
            <p:cNvGrpSpPr>
              <a:grpSpLocks/>
            </p:cNvGrpSpPr>
            <p:nvPr/>
          </p:nvGrpSpPr>
          <p:grpSpPr bwMode="auto">
            <a:xfrm>
              <a:off x="5805093" y="3347421"/>
              <a:ext cx="2408733" cy="1668609"/>
              <a:chOff x="580822" y="4952464"/>
              <a:chExt cx="2408733" cy="1668609"/>
            </a:xfrm>
          </p:grpSpPr>
          <p:pic>
            <p:nvPicPr>
              <p:cNvPr id="27665" name="Picture 137" descr="http://t1.gstatic.com/images?q=tbn:ANd9GcSre8NJT60ZzBvaxQMpR-7jsA4ffTSYOXcivQgF25SuR81paQmA"/>
              <p:cNvPicPr>
                <a:picLocks noChangeAspect="1" noChangeArrowheads="1"/>
              </p:cNvPicPr>
              <p:nvPr/>
            </p:nvPicPr>
            <p:blipFill>
              <a:blip r:embed="rId7"/>
              <a:srcRect/>
              <a:stretch>
                <a:fillRect/>
              </a:stretch>
            </p:blipFill>
            <p:spPr bwMode="auto">
              <a:xfrm>
                <a:off x="580822" y="5170666"/>
                <a:ext cx="2408733" cy="1450407"/>
              </a:xfrm>
              <a:prstGeom prst="rect">
                <a:avLst/>
              </a:prstGeom>
              <a:noFill/>
              <a:ln w="9525">
                <a:noFill/>
                <a:miter lim="800000"/>
                <a:headEnd/>
                <a:tailEnd/>
              </a:ln>
            </p:spPr>
          </p:pic>
          <p:sp>
            <p:nvSpPr>
              <p:cNvPr id="27666" name="TextBox 100"/>
              <p:cNvSpPr txBox="1">
                <a:spLocks noChangeArrowheads="1"/>
              </p:cNvSpPr>
              <p:nvPr/>
            </p:nvSpPr>
            <p:spPr bwMode="auto">
              <a:xfrm>
                <a:off x="1155569" y="4952464"/>
                <a:ext cx="913520" cy="277485"/>
              </a:xfrm>
              <a:prstGeom prst="rect">
                <a:avLst/>
              </a:prstGeom>
              <a:noFill/>
              <a:ln w="9525">
                <a:noFill/>
                <a:miter lim="800000"/>
                <a:headEnd/>
                <a:tailEnd/>
              </a:ln>
            </p:spPr>
            <p:txBody>
              <a:bodyPr wrap="none">
                <a:spAutoFit/>
              </a:bodyPr>
              <a:lstStyle/>
              <a:p>
                <a:r>
                  <a:rPr lang="en-US">
                    <a:latin typeface="Calibri" pitchFamily="34" charset="0"/>
                  </a:rPr>
                  <a:t>Sucrose</a:t>
                </a:r>
              </a:p>
            </p:txBody>
          </p:sp>
        </p:grpSp>
      </p:grpSp>
      <p:pic>
        <p:nvPicPr>
          <p:cNvPr id="27651" name="Picture 22" descr="Cartoon.jpg"/>
          <p:cNvPicPr>
            <a:picLocks noChangeAspect="1"/>
          </p:cNvPicPr>
          <p:nvPr/>
        </p:nvPicPr>
        <p:blipFill>
          <a:blip r:embed="rId8"/>
          <a:srcRect l="957" t="35440" r="26010" b="18265"/>
          <a:stretch>
            <a:fillRect/>
          </a:stretch>
        </p:blipFill>
        <p:spPr bwMode="auto">
          <a:xfrm>
            <a:off x="342900" y="1262063"/>
            <a:ext cx="8293100" cy="1973262"/>
          </a:xfrm>
          <a:prstGeom prst="rect">
            <a:avLst/>
          </a:prstGeom>
          <a:noFill/>
          <a:ln w="9525">
            <a:noFill/>
            <a:miter lim="800000"/>
            <a:headEnd/>
            <a:tailEnd/>
          </a:ln>
        </p:spPr>
      </p:pic>
      <p:sp>
        <p:nvSpPr>
          <p:cNvPr id="27652" name="TextBox 24"/>
          <p:cNvSpPr txBox="1">
            <a:spLocks noChangeArrowheads="1"/>
          </p:cNvSpPr>
          <p:nvPr/>
        </p:nvSpPr>
        <p:spPr bwMode="auto">
          <a:xfrm>
            <a:off x="1530350" y="2538413"/>
            <a:ext cx="768350" cy="523875"/>
          </a:xfrm>
          <a:prstGeom prst="rect">
            <a:avLst/>
          </a:prstGeom>
          <a:noFill/>
          <a:ln w="9525">
            <a:noFill/>
            <a:miter lim="800000"/>
            <a:headEnd/>
            <a:tailEnd/>
          </a:ln>
        </p:spPr>
        <p:txBody>
          <a:bodyPr wrap="none">
            <a:spAutoFit/>
          </a:bodyPr>
          <a:lstStyle/>
          <a:p>
            <a:r>
              <a:rPr lang="en-US" sz="2800">
                <a:latin typeface="Calibri" pitchFamily="34" charset="0"/>
              </a:rPr>
              <a:t>Fast</a:t>
            </a:r>
          </a:p>
        </p:txBody>
      </p:sp>
      <p:sp>
        <p:nvSpPr>
          <p:cNvPr id="27653" name="TextBox 25"/>
          <p:cNvSpPr txBox="1">
            <a:spLocks noChangeArrowheads="1"/>
          </p:cNvSpPr>
          <p:nvPr/>
        </p:nvSpPr>
        <p:spPr bwMode="auto">
          <a:xfrm>
            <a:off x="4375150" y="2538413"/>
            <a:ext cx="874713" cy="523875"/>
          </a:xfrm>
          <a:prstGeom prst="rect">
            <a:avLst/>
          </a:prstGeom>
          <a:noFill/>
          <a:ln w="9525">
            <a:noFill/>
            <a:miter lim="800000"/>
            <a:headEnd/>
            <a:tailEnd/>
          </a:ln>
        </p:spPr>
        <p:txBody>
          <a:bodyPr wrap="none">
            <a:spAutoFit/>
          </a:bodyPr>
          <a:lstStyle/>
          <a:p>
            <a:r>
              <a:rPr lang="en-US" sz="2800">
                <a:latin typeface="Calibri" pitchFamily="34" charset="0"/>
              </a:rPr>
              <a:t>Slow</a:t>
            </a:r>
          </a:p>
        </p:txBody>
      </p:sp>
      <p:sp>
        <p:nvSpPr>
          <p:cNvPr id="27654" name="TextBox 26"/>
          <p:cNvSpPr txBox="1">
            <a:spLocks noChangeArrowheads="1"/>
          </p:cNvSpPr>
          <p:nvPr/>
        </p:nvSpPr>
        <p:spPr bwMode="auto">
          <a:xfrm>
            <a:off x="7292975" y="2538413"/>
            <a:ext cx="654050" cy="523875"/>
          </a:xfrm>
          <a:prstGeom prst="rect">
            <a:avLst/>
          </a:prstGeom>
          <a:noFill/>
          <a:ln w="9525">
            <a:noFill/>
            <a:miter lim="800000"/>
            <a:headEnd/>
            <a:tailEnd/>
          </a:ln>
        </p:spPr>
        <p:txBody>
          <a:bodyPr wrap="none">
            <a:spAutoFit/>
          </a:bodyPr>
          <a:lstStyle/>
          <a:p>
            <a:r>
              <a:rPr lang="en-US" sz="2800">
                <a:latin typeface="Calibri" pitchFamily="34" charset="0"/>
              </a:rPr>
              <a:t>NO</a:t>
            </a:r>
          </a:p>
        </p:txBody>
      </p:sp>
      <p:grpSp>
        <p:nvGrpSpPr>
          <p:cNvPr id="6" name="Group 5"/>
          <p:cNvGrpSpPr>
            <a:grpSpLocks/>
          </p:cNvGrpSpPr>
          <p:nvPr/>
        </p:nvGrpSpPr>
        <p:grpSpPr bwMode="auto">
          <a:xfrm>
            <a:off x="496888" y="682625"/>
            <a:ext cx="8094662" cy="508000"/>
            <a:chOff x="496466" y="683398"/>
            <a:chExt cx="8095099" cy="508001"/>
          </a:xfrm>
        </p:grpSpPr>
        <p:sp>
          <p:nvSpPr>
            <p:cNvPr id="27656" name="TextBox 2"/>
            <p:cNvSpPr txBox="1">
              <a:spLocks noChangeArrowheads="1"/>
            </p:cNvSpPr>
            <p:nvPr/>
          </p:nvSpPr>
          <p:spPr bwMode="auto">
            <a:xfrm>
              <a:off x="496466" y="729734"/>
              <a:ext cx="1426292" cy="461665"/>
            </a:xfrm>
            <a:prstGeom prst="rect">
              <a:avLst/>
            </a:prstGeom>
            <a:noFill/>
            <a:ln w="9525">
              <a:noFill/>
              <a:miter lim="800000"/>
              <a:headEnd/>
              <a:tailEnd/>
            </a:ln>
          </p:spPr>
          <p:txBody>
            <a:bodyPr wrap="none">
              <a:spAutoFit/>
            </a:bodyPr>
            <a:lstStyle/>
            <a:p>
              <a:r>
                <a:rPr lang="en-US" sz="2400">
                  <a:latin typeface="Calibri" pitchFamily="34" charset="0"/>
                </a:rPr>
                <a:t>Non polar</a:t>
              </a:r>
            </a:p>
          </p:txBody>
        </p:sp>
        <p:sp>
          <p:nvSpPr>
            <p:cNvPr id="27657" name="TextBox 27"/>
            <p:cNvSpPr txBox="1">
              <a:spLocks noChangeArrowheads="1"/>
            </p:cNvSpPr>
            <p:nvPr/>
          </p:nvSpPr>
          <p:spPr bwMode="auto">
            <a:xfrm>
              <a:off x="5579755" y="683398"/>
              <a:ext cx="3011810" cy="461665"/>
            </a:xfrm>
            <a:prstGeom prst="rect">
              <a:avLst/>
            </a:prstGeom>
            <a:noFill/>
            <a:ln w="9525">
              <a:noFill/>
              <a:miter lim="800000"/>
              <a:headEnd/>
              <a:tailEnd/>
            </a:ln>
          </p:spPr>
          <p:txBody>
            <a:bodyPr>
              <a:spAutoFit/>
            </a:bodyPr>
            <a:lstStyle/>
            <a:p>
              <a:pPr algn="ctr"/>
              <a:r>
                <a:rPr lang="en-US" sz="2400">
                  <a:latin typeface="Calibri" pitchFamily="34" charset="0"/>
                </a:rPr>
                <a:t>Large polar or charged</a:t>
              </a:r>
            </a:p>
          </p:txBody>
        </p:sp>
        <p:sp>
          <p:nvSpPr>
            <p:cNvPr id="27658" name="TextBox 28"/>
            <p:cNvSpPr txBox="1">
              <a:spLocks noChangeArrowheads="1"/>
            </p:cNvSpPr>
            <p:nvPr/>
          </p:nvSpPr>
          <p:spPr bwMode="auto">
            <a:xfrm>
              <a:off x="3524417" y="729734"/>
              <a:ext cx="1568314" cy="461665"/>
            </a:xfrm>
            <a:prstGeom prst="rect">
              <a:avLst/>
            </a:prstGeom>
            <a:noFill/>
            <a:ln w="9525">
              <a:noFill/>
              <a:miter lim="800000"/>
              <a:headEnd/>
              <a:tailEnd/>
            </a:ln>
          </p:spPr>
          <p:txBody>
            <a:bodyPr wrap="none">
              <a:spAutoFit/>
            </a:bodyPr>
            <a:lstStyle/>
            <a:p>
              <a:r>
                <a:rPr lang="en-US" sz="2400">
                  <a:latin typeface="Calibri" pitchFamily="34" charset="0"/>
                </a:rPr>
                <a:t>Small Polar</a:t>
              </a: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rtlCol="0">
            <a:normAutofit fontScale="90000"/>
          </a:bodyPr>
          <a:lstStyle/>
          <a:p>
            <a:pPr fontAlgn="auto">
              <a:spcAft>
                <a:spcPts val="0"/>
              </a:spcAft>
              <a:defRPr/>
            </a:pPr>
            <a:r>
              <a:rPr lang="en-US" dirty="0" smtClean="0"/>
              <a:t>Cell membranes are not just made of phospholipids….</a:t>
            </a:r>
            <a:endParaRPr lang="en-US" dirty="0"/>
          </a:p>
        </p:txBody>
      </p:sp>
      <p:sp>
        <p:nvSpPr>
          <p:cNvPr id="3" name="Content Placeholder 2"/>
          <p:cNvSpPr>
            <a:spLocks noGrp="1"/>
          </p:cNvSpPr>
          <p:nvPr>
            <p:ph idx="1"/>
          </p:nvPr>
        </p:nvSpPr>
        <p:spPr>
          <a:xfrm>
            <a:off x="457200" y="1600200"/>
            <a:ext cx="8229600" cy="4978400"/>
          </a:xfrm>
        </p:spPr>
        <p:txBody>
          <a:bodyPr rtlCol="0">
            <a:normAutofit fontScale="92500" lnSpcReduction="10000"/>
          </a:bodyPr>
          <a:lstStyle/>
          <a:p>
            <a:pPr marL="0" indent="0" fontAlgn="auto">
              <a:spcAft>
                <a:spcPts val="0"/>
              </a:spcAft>
              <a:buFont typeface="Arial"/>
              <a:buNone/>
              <a:defRPr/>
            </a:pPr>
            <a:endParaRPr lang="en-US" dirty="0" smtClean="0"/>
          </a:p>
          <a:p>
            <a:pPr marL="0" indent="0" fontAlgn="auto">
              <a:spcAft>
                <a:spcPts val="0"/>
              </a:spcAft>
              <a:buFont typeface="Arial"/>
              <a:buNone/>
              <a:defRPr/>
            </a:pPr>
            <a:endParaRPr lang="en-US" dirty="0"/>
          </a:p>
          <a:p>
            <a:pPr marL="0" indent="0" fontAlgn="auto">
              <a:spcAft>
                <a:spcPts val="0"/>
              </a:spcAft>
              <a:buFont typeface="Arial"/>
              <a:buNone/>
              <a:defRPr/>
            </a:pPr>
            <a:endParaRPr lang="en-US" dirty="0" smtClean="0"/>
          </a:p>
          <a:p>
            <a:pPr marL="0" indent="0" fontAlgn="auto">
              <a:spcAft>
                <a:spcPts val="0"/>
              </a:spcAft>
              <a:buFont typeface="Arial"/>
              <a:buNone/>
              <a:defRPr/>
            </a:pPr>
            <a:endParaRPr lang="en-US" dirty="0"/>
          </a:p>
          <a:p>
            <a:pPr marL="0" indent="0" fontAlgn="auto">
              <a:spcAft>
                <a:spcPts val="0"/>
              </a:spcAft>
              <a:buFont typeface="Arial"/>
              <a:buNone/>
              <a:defRPr/>
            </a:pPr>
            <a:endParaRPr lang="en-US" dirty="0" smtClean="0"/>
          </a:p>
          <a:p>
            <a:pPr marL="0" indent="0" fontAlgn="auto">
              <a:spcAft>
                <a:spcPts val="0"/>
              </a:spcAft>
              <a:buFont typeface="Arial"/>
              <a:buNone/>
              <a:defRPr/>
            </a:pPr>
            <a:endParaRPr lang="en-US" dirty="0" smtClean="0"/>
          </a:p>
          <a:p>
            <a:pPr marL="0" indent="0" fontAlgn="auto">
              <a:spcAft>
                <a:spcPts val="0"/>
              </a:spcAft>
              <a:buFont typeface="Arial"/>
              <a:buNone/>
              <a:defRPr/>
            </a:pPr>
            <a:endParaRPr lang="en-US" dirty="0"/>
          </a:p>
          <a:p>
            <a:pPr marL="0" indent="0" fontAlgn="auto">
              <a:spcAft>
                <a:spcPts val="0"/>
              </a:spcAft>
              <a:buFont typeface="Arial"/>
              <a:buNone/>
              <a:defRPr/>
            </a:pPr>
            <a:endParaRPr lang="en-US" dirty="0" smtClean="0"/>
          </a:p>
          <a:p>
            <a:pPr marL="0" indent="0" fontAlgn="auto">
              <a:spcAft>
                <a:spcPts val="0"/>
              </a:spcAft>
              <a:buFont typeface="Arial"/>
              <a:buNone/>
              <a:defRPr/>
            </a:pPr>
            <a:r>
              <a:rPr lang="en-US" dirty="0" smtClean="0"/>
              <a:t>Do some molecules need proteins to cross the membrane?</a:t>
            </a:r>
            <a:endParaRPr lang="en-US" dirty="0"/>
          </a:p>
        </p:txBody>
      </p:sp>
      <p:pic>
        <p:nvPicPr>
          <p:cNvPr id="23555" name="Picture 5" descr="CellMembraneDrawing">
            <a:hlinkClick r:id="rId2"/>
          </p:cNvPr>
          <p:cNvPicPr>
            <a:picLocks noChangeAspect="1" noChangeArrowheads="1"/>
          </p:cNvPicPr>
          <p:nvPr/>
        </p:nvPicPr>
        <p:blipFill>
          <a:blip r:embed="rId3"/>
          <a:srcRect/>
          <a:stretch>
            <a:fillRect/>
          </a:stretch>
        </p:blipFill>
        <p:spPr bwMode="auto">
          <a:xfrm>
            <a:off x="1154113" y="1854200"/>
            <a:ext cx="6788150" cy="358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722948"/>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TASKPANEKEY" val="6be06120-bba1-4492-bbd9-6c7fb6b4efc3"/>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Tru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EXPANDSHOWBAR" val="True"/>
  <p:tag name="POWERPOINTVERSION" val="12.0"/>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SLIDEGUID" val="DD37EA1B46EA4284895AA65A07BBE5F3"/>
  <p:tag name="SLIDEID" val="DD37EA1B46EA4284895AA65A07BBE5F3"/>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TOTALRESPONSES" val="0"/>
  <p:tag name="QUESTIONALIAS" val="Which of the following compounds enters the cell by active transport"/>
  <p:tag name="ANSWERSALIAS" val="A|smicln|B|smicln|C"/>
  <p:tag name="RESPONSESGATHERED" val="False"/>
  <p:tag name="ANONYMOUSTEMP" val="False"/>
  <p:tag name="RESTORECOUNTDOWNTIMER" val="False"/>
  <p:tag name="COUNTDOWNSECONDS" val="30"/>
  <p:tag name="VALUES" val="Incorrect|smicln|Correct|smicln|Incorrect"/>
</p:tagLst>
</file>

<file path=ppt/tags/tag13.xml><?xml version="1.0" encoding="utf-8"?>
<p:tagLst xmlns:a="http://schemas.openxmlformats.org/drawingml/2006/main" xmlns:r="http://schemas.openxmlformats.org/officeDocument/2006/relationships" xmlns:p="http://schemas.openxmlformats.org/presentationml/2006/main">
  <p:tag name="CHARTTYPE" val="0"/>
</p:tagLst>
</file>

<file path=ppt/tags/tag14.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5"/>
  <p:tag name="FONTSIZE" val="32"/>
  <p:tag name="BULLETTYPE" val="ppBulletArabicPeriod"/>
  <p:tag name="ANSWERTEXT" val="A&#10;B&#10;C"/>
</p:tagLst>
</file>

<file path=ppt/tags/tag15.xml><?xml version="1.0" encoding="utf-8"?>
<p:tagLst xmlns:a="http://schemas.openxmlformats.org/drawingml/2006/main" xmlns:r="http://schemas.openxmlformats.org/officeDocument/2006/relationships" xmlns:p="http://schemas.openxmlformats.org/presentationml/2006/main">
  <p:tag name="CORSHAPE" val="True"/>
  <p:tag name="SHAPETYPE" val="5"/>
</p:tagLst>
</file>

<file path=ppt/tags/tag16.xml><?xml version="1.0" encoding="utf-8"?>
<p:tagLst xmlns:a="http://schemas.openxmlformats.org/drawingml/2006/main" xmlns:r="http://schemas.openxmlformats.org/officeDocument/2006/relationships" xmlns:p="http://schemas.openxmlformats.org/presentationml/2006/main">
  <p:tag name="CDTYPE" val="Style_Gemstone"/>
</p:tagLst>
</file>

<file path=ppt/tags/tag17.xml><?xml version="1.0" encoding="utf-8"?>
<p:tagLst xmlns:a="http://schemas.openxmlformats.org/drawingml/2006/main" xmlns:r="http://schemas.openxmlformats.org/officeDocument/2006/relationships" xmlns:p="http://schemas.openxmlformats.org/presentationml/2006/main">
  <p:tag name="SLIDEID" val="DD37EA1B46EA4284895AA65A07BBE5F3"/>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TOTALRESPONSES" val="0"/>
  <p:tag name="ANSWERSALIAS" val="A|smicln|B|smicln|C"/>
  <p:tag name="RESPONSESGATHERED" val="False"/>
  <p:tag name="ANONYMOUSTEMP" val="False"/>
  <p:tag name="SLIDEORDER" val="2"/>
  <p:tag name="SLIDEGUID" val="886658B0F3C346ED9CE0EAEBDF44CAA4"/>
  <p:tag name="QUESTIONALIAS" val="Which of the following compounds enters the cell by diffusion?"/>
  <p:tag name="RESTORECOUNTDOWNTIMER" val="False"/>
  <p:tag name="COUNTDOWNSECONDS" val="30"/>
  <p:tag name="VALUES" val="Correct|smicln|Incorrect|smicln|Incorrect"/>
</p:tagLst>
</file>

<file path=ppt/tags/tag18.xml><?xml version="1.0" encoding="utf-8"?>
<p:tagLst xmlns:a="http://schemas.openxmlformats.org/drawingml/2006/main" xmlns:r="http://schemas.openxmlformats.org/officeDocument/2006/relationships" xmlns:p="http://schemas.openxmlformats.org/presentationml/2006/main">
  <p:tag name="CHARTTYPE" val="0"/>
</p:tagLst>
</file>

<file path=ppt/tags/tag19.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5"/>
  <p:tag name="FONTSIZE" val="32"/>
  <p:tag name="BULLETTYPE" val="ppBulletArabicPeriod"/>
  <p:tag name="ANSWERTEXT" val="A&#10;B&#10;C"/>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CDTYPE" val="Style_Gemstone"/>
</p:tagLst>
</file>

<file path=ppt/tags/tag21.xml><?xml version="1.0" encoding="utf-8"?>
<p:tagLst xmlns:a="http://schemas.openxmlformats.org/drawingml/2006/main" xmlns:r="http://schemas.openxmlformats.org/officeDocument/2006/relationships" xmlns:p="http://schemas.openxmlformats.org/presentationml/2006/main">
  <p:tag name="CORSHAPE" val="True"/>
  <p:tag name="SHAPETYPE" val="5"/>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SLIDEGUID" val="F2D3F2C0DADF4CE4983361BAB87BD780"/>
  <p:tag name="SLIDEID" val="F2D3F2C0DADF4CE4983361BAB87BD780"/>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QUESTIONALIAS" val="A semipermeable membrane allows..."/>
  <p:tag name="TOTALRESPONSES" val="0"/>
  <p:tag name="RESTORECOUNTDOWNTIMER" val="False"/>
  <p:tag name="COUNTDOWNSECONDS" val="30"/>
  <p:tag name="RESPONSESGATHERED" val="False"/>
  <p:tag name="ANONYMOUSTEMP" val="False"/>
  <p:tag name="ANSWERSALIAS" val="Only small molecules to cross.|smicln|Only charged molecules to cross.|smicln|Certain molecules to enter the membrane but not cross to the other side.|smicln|Molecules to cross the membrane until they reach equal concentration on both sides.|smicln|Molecules to cross dependent upon their chemical characteristics."/>
  <p:tag name="VALUES" val="Incorrect|smicln|Incorrect|smicln|Incorrect|smicln|Incorrect|smicln|Correct"/>
</p:tagLst>
</file>

<file path=ppt/tags/tag6.xml><?xml version="1.0" encoding="utf-8"?>
<p:tagLst xmlns:a="http://schemas.openxmlformats.org/drawingml/2006/main" xmlns:r="http://schemas.openxmlformats.org/officeDocument/2006/relationships" xmlns:p="http://schemas.openxmlformats.org/presentationml/2006/main">
  <p:tag name="CHARTTYPE" val="0"/>
</p:tagLst>
</file>

<file path=ppt/tags/tag7.xml><?xml version="1.0" encoding="utf-8"?>
<p:tagLst xmlns:a="http://schemas.openxmlformats.org/drawingml/2006/main" xmlns:r="http://schemas.openxmlformats.org/officeDocument/2006/relationships" xmlns:p="http://schemas.openxmlformats.org/presentationml/2006/main">
  <p:tag name="CDTYPE" val="Style_Gemstone"/>
  <p:tag name="CDTIMELEFT" val="30"/>
</p:tagLst>
</file>

<file path=ppt/tags/tag8.xml><?xml version="1.0" encoding="utf-8"?>
<p:tagLst xmlns:a="http://schemas.openxmlformats.org/drawingml/2006/main" xmlns:r="http://schemas.openxmlformats.org/officeDocument/2006/relationships" xmlns:p="http://schemas.openxmlformats.org/presentationml/2006/main">
  <p:tag name="CORSHAPE" val="True"/>
  <p:tag name="SHAPETYPE" val="5"/>
</p:tagLst>
</file>

<file path=ppt/tags/tag9.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286"/>
  <p:tag name="FONTSIZE" val="24"/>
  <p:tag name="BULLETTYPE" val="ppBulletArabicPeriod"/>
  <p:tag name="ANSWERTEXT" val="Only small molecules to cross.&#10;Only charged molecules to cross.&#10;Certain molecules to enter the membrane but not cross to the other side.&#10;Molecules to cross the membrane until they reach equal concentration on both sides.&#10;Molecules to cross dependent upon their chemical characteristics."/>
</p:tagLst>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491</TotalTime>
  <Words>929</Words>
  <Application>Microsoft Office PowerPoint</Application>
  <PresentationFormat>On-screen Show (4:3)</PresentationFormat>
  <Paragraphs>282</Paragraphs>
  <Slides>21</Slides>
  <Notes>0</Notes>
  <HiddenSlides>0</HiddenSlides>
  <MMClips>0</MMClips>
  <ScaleCrop>false</ScaleCrop>
  <HeadingPairs>
    <vt:vector size="8" baseType="variant">
      <vt:variant>
        <vt:lpstr>Fonts Used</vt:lpstr>
      </vt:variant>
      <vt:variant>
        <vt:i4>7</vt:i4>
      </vt:variant>
      <vt:variant>
        <vt:lpstr>Design Template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Calibri</vt:lpstr>
      <vt:lpstr>Arial</vt:lpstr>
      <vt:lpstr>Wingdings</vt:lpstr>
      <vt:lpstr>Tahoma</vt:lpstr>
      <vt:lpstr>Symbol</vt:lpstr>
      <vt:lpstr>MS PGothic</vt:lpstr>
      <vt:lpstr>Times New Roman</vt:lpstr>
      <vt:lpstr>Default Theme</vt:lpstr>
      <vt:lpstr>Chart</vt:lpstr>
      <vt:lpstr>Cell Membrane Permeability Group 2- Cell Development Gladys Alexandre, Cristina Calestani, John Koontz, Silvia Moreno, Brian Ring, William Said</vt:lpstr>
      <vt:lpstr>Slide 2</vt:lpstr>
      <vt:lpstr>Slide 3</vt:lpstr>
      <vt:lpstr>Selective Permeability</vt:lpstr>
      <vt:lpstr>A semipermeable membrane allows...</vt:lpstr>
      <vt:lpstr>Sally went to the doctor for a fever and she was prescribed a sulfa-drug antibiotic. The doctor and her pharmacist insisted that she took her medication with food. Sally wonders why.   Why does she have to take the drug with meals?   Let’s find out…</vt:lpstr>
      <vt:lpstr>Slide 7</vt:lpstr>
      <vt:lpstr>Slide 8</vt:lpstr>
      <vt:lpstr>Cell membranes are not just made of phospholipids….</vt:lpstr>
      <vt:lpstr>Imagine you are testing the hypothesis of a drug being transported across the cell membrane.  Think-Pair-Share: Which of the following compounds enters the cell exclusively by active transport?</vt:lpstr>
      <vt:lpstr>Think-pair-share: Which of the following compounds enters the cell by diffusion?</vt:lpstr>
      <vt:lpstr>Slide 12</vt:lpstr>
      <vt:lpstr>GROUP PROJECT- 1 minute drill</vt:lpstr>
      <vt:lpstr>GROUP PROJECT- 1 minute drill</vt:lpstr>
      <vt:lpstr>So how about Sally’s question and her need to take the sulfa-drug with meals? What is it about the sulfa-drug that could explain why it needs to be taken with meals?  GROUP PROJECT- Write down your answer on a paper (1 minute)</vt:lpstr>
      <vt:lpstr>An answer- digestion and chemical changes</vt:lpstr>
      <vt:lpstr>Slide 17</vt:lpstr>
      <vt:lpstr>Summative Assessment</vt:lpstr>
      <vt:lpstr>Summative Assessment</vt:lpstr>
      <vt:lpstr>Summative Assessment</vt:lpstr>
      <vt:lpstr>Summative Assessment</vt:lpstr>
    </vt:vector>
  </TitlesOfParts>
  <Company>MCDB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Knight</dc:creator>
  <cp:lastModifiedBy>jdy</cp:lastModifiedBy>
  <cp:revision>61</cp:revision>
  <dcterms:created xsi:type="dcterms:W3CDTF">2012-05-15T19:37:50Z</dcterms:created>
  <dcterms:modified xsi:type="dcterms:W3CDTF">2012-09-13T20:13:45Z</dcterms:modified>
</cp:coreProperties>
</file>