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62" r:id="rId5"/>
    <p:sldId id="264" r:id="rId6"/>
    <p:sldId id="274" r:id="rId7"/>
    <p:sldId id="275" r:id="rId8"/>
    <p:sldId id="268" r:id="rId9"/>
    <p:sldId id="276" r:id="rId10"/>
    <p:sldId id="261" r:id="rId11"/>
    <p:sldId id="267" r:id="rId12"/>
    <p:sldId id="277" r:id="rId13"/>
    <p:sldId id="280" r:id="rId14"/>
    <p:sldId id="278" r:id="rId15"/>
    <p:sldId id="281" r:id="rId16"/>
    <p:sldId id="283" r:id="rId17"/>
    <p:sldId id="282" r:id="rId18"/>
    <p:sldId id="284" r:id="rId19"/>
    <p:sldId id="271" r:id="rId2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6" autoAdjust="0"/>
    <p:restoredTop sz="94660"/>
  </p:normalViewPr>
  <p:slideViewPr>
    <p:cSldViewPr snapToGrid="0" snapToObjects="1">
      <p:cViewPr>
        <p:scale>
          <a:sx n="76" d="100"/>
          <a:sy n="76" d="100"/>
        </p:scale>
        <p:origin x="-1014" y="-7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EACB249-ACD1-4248-8183-613DA2B21DC8}" type="datetimeFigureOut">
              <a:rPr lang="en-US"/>
              <a:pPr>
                <a:defRPr/>
              </a:pPr>
              <a:t>8/29/2012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F2ADA89-8EB0-42B8-8F8E-FBCB0ACA947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Introduce Groups</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700994-4C3E-47D6-96B8-B75CB2EA40F4}" type="slidenum">
              <a:rPr lang="en-US">
                <a:ea typeface="ＭＳ Ｐゴシック" pitchFamily="84" charset="-128"/>
                <a:cs typeface="ＭＳ Ｐゴシック" pitchFamily="84" charset="-128"/>
              </a:rPr>
              <a:pPr fontAlgn="base">
                <a:spcBef>
                  <a:spcPct val="0"/>
                </a:spcBef>
                <a:spcAft>
                  <a:spcPct val="0"/>
                </a:spcAft>
                <a:defRPr/>
              </a:pPr>
              <a:t>1</a:t>
            </a:fld>
            <a:endParaRPr lang="en-US">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This fellow scientist has donated some of her cell samples to be analyzed. The results from the analysis are shown in the following table:</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77D70-124C-411B-9784-B025A8DB4958}" type="slidenum">
              <a:rPr lang="en-US">
                <a:ea typeface="ＭＳ Ｐゴシック" pitchFamily="84" charset="-128"/>
                <a:cs typeface="ＭＳ Ｐゴシック" pitchFamily="84" charset="-128"/>
              </a:rPr>
              <a:pPr fontAlgn="base">
                <a:spcBef>
                  <a:spcPct val="0"/>
                </a:spcBef>
                <a:spcAft>
                  <a:spcPct val="0"/>
                </a:spcAft>
                <a:defRPr/>
              </a:pPr>
              <a:t>10</a:t>
            </a:fld>
            <a:endParaRPr lang="en-US">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ceholder 2"/>
          <p:cNvSpPr>
            <a:spLocks noGrp="1" noRot="1" noChangeAspect="1"/>
          </p:cNvSpPr>
          <p:nvPr>
            <p:ph type="sldImg"/>
          </p:nvPr>
        </p:nvSpPr>
        <p:spPr bwMode="auto">
          <a:noFill/>
          <a:ln>
            <a:solidFill>
              <a:srgbClr val="000000"/>
            </a:solidFill>
            <a:miter lim="800000"/>
            <a:headEnd/>
            <a:tailEnd/>
          </a:ln>
        </p:spPr>
      </p:sp>
      <p:sp>
        <p:nvSpPr>
          <p:cNvPr id="3584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NOTE - suggested times vary depending on how much students already know and understand, how much time you have and whether or not you want to delve more deeply right away, ie looking at exceptions, talking more about  modulating levels of expression etc</a:t>
            </a:r>
          </a:p>
          <a:p>
            <a:pPr eaLnBrk="1" hangingPunct="1">
              <a:spcBef>
                <a:spcPct val="0"/>
              </a:spcBef>
            </a:pPr>
            <a:r>
              <a:rPr lang="en-US" smtClean="0">
                <a:ea typeface="ＭＳ Ｐゴシック"/>
                <a:cs typeface="ＭＳ Ｐゴシック"/>
              </a:rPr>
              <a:t>For debrief, can collect answers from different people,ask those who haven’t said anything yet to contribute (in a voluntary capacity)</a:t>
            </a:r>
          </a:p>
          <a:p>
            <a:pPr eaLnBrk="1" hangingPunct="1">
              <a:spcBef>
                <a:spcPct val="0"/>
              </a:spcBef>
            </a:pPr>
            <a:endParaRPr lang="en-US" smtClean="0">
              <a:ea typeface="ＭＳ Ｐゴシック"/>
              <a:cs typeface="ＭＳ Ｐゴシック"/>
            </a:endParaRP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C75479-BC78-480D-B753-4E0BD9BD768C}" type="slidenum">
              <a:rPr lang="en-US">
                <a:ea typeface="ＭＳ Ｐゴシック" pitchFamily="84" charset="-128"/>
                <a:cs typeface="ＭＳ Ｐゴシック" pitchFamily="84" charset="-128"/>
              </a:rPr>
              <a:pPr fontAlgn="base">
                <a:spcBef>
                  <a:spcPct val="0"/>
                </a:spcBef>
                <a:spcAft>
                  <a:spcPct val="0"/>
                </a:spcAft>
                <a:defRPr/>
              </a:pPr>
              <a:t>12</a:t>
            </a:fld>
            <a:endParaRPr lang="en-US">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Placeholder 2"/>
          <p:cNvSpPr>
            <a:spLocks noGrp="1" noRot="1" noChangeAspec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cs typeface="ＭＳ Ｐゴシック"/>
              </a:rPr>
              <a:t>Use this follow up to really focus in more on the role of mRNA - can discuss points of control - could be transcriptional or translational ( plus lots of others, regulating activity of the protein, correct processing,localization, folding etc etc,) Can use in any way desired.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Names on it for participation but not to be read by class – collect and go over  - or use the sample weak and strong answers on the next slides</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A2491-3E4D-4DE5-A8DB-0014976B4D78}" type="slidenum">
              <a:rPr lang="en-US">
                <a:ea typeface="ＭＳ Ｐゴシック" pitchFamily="84" charset="-128"/>
                <a:cs typeface="ＭＳ Ｐゴシック" pitchFamily="84" charset="-128"/>
              </a:rPr>
              <a:pPr fontAlgn="base">
                <a:spcBef>
                  <a:spcPct val="0"/>
                </a:spcBef>
                <a:spcAft>
                  <a:spcPct val="0"/>
                </a:spcAft>
                <a:defRPr/>
              </a:pPr>
              <a:t>14</a:t>
            </a:fld>
            <a:endParaRPr lang="en-US">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Placeholder 2"/>
          <p:cNvSpPr>
            <a:spLocks noGrp="1" noRot="1" noChangeAspec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cs typeface="ＭＳ Ｐゴシック"/>
              </a:rPr>
              <a:t>Sample weak answer - not necessarily wrong, but doesn’t use DNA, RNA, in the answer, nor include terms transcription and translation. It needs those terms and those ideas added to it. See upcoming clicker question.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ceholder 2"/>
          <p:cNvSpPr>
            <a:spLocks noGrp="1" noRot="1" noChangeAspec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cs typeface="ＭＳ Ｐゴシック"/>
              </a:rPr>
              <a:t>Poll students - pull out response that though correct, it is missing some important information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Placeholder 2"/>
          <p:cNvSpPr>
            <a:spLocks noGrp="1" noRot="1" noChangeAspec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cs typeface="ＭＳ Ｐゴシック"/>
              </a:rPr>
              <a:t>This answer contains a response that includes the link between protein content and function and includes the terms transcription and translation.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Depending on where you want to go next, you may use this or not……</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221356-C5C4-408F-872E-470A75E88C47}" type="slidenum">
              <a:rPr lang="en-US">
                <a:ea typeface="ＭＳ Ｐゴシック" pitchFamily="84" charset="-128"/>
                <a:cs typeface="ＭＳ Ｐゴシック" pitchFamily="84" charset="-128"/>
              </a:rPr>
              <a:pPr fontAlgn="base">
                <a:spcBef>
                  <a:spcPct val="0"/>
                </a:spcBef>
                <a:spcAft>
                  <a:spcPct val="0"/>
                </a:spcAft>
                <a:defRPr/>
              </a:pPr>
              <a:t>19</a:t>
            </a:fld>
            <a:endParaRPr lang="en-US">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After going through the three statements, state that for the purpose of our teachable tidbit, we will focus on learning outcome 3, and click advance slide so red box appears around number 3.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06385B-BFA8-498F-AC20-9C79ECF71FBC}" type="slidenum">
              <a:rPr lang="en-US">
                <a:ea typeface="ＭＳ Ｐゴシック" pitchFamily="84" charset="-128"/>
                <a:cs typeface="ＭＳ Ｐゴシック" pitchFamily="84" charset="-128"/>
              </a:rPr>
              <a:pPr fontAlgn="base">
                <a:spcBef>
                  <a:spcPct val="0"/>
                </a:spcBef>
                <a:spcAft>
                  <a:spcPct val="0"/>
                </a:spcAft>
                <a:defRPr/>
              </a:pPr>
              <a:t>2</a:t>
            </a:fld>
            <a:endParaRPr lang="en-US">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To achieve the outcomes for 1 &amp; 2, our instructional approach would be to use both LOCs and HOCs. …</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71A646-FF13-4519-86F9-C2D6C5251E8F}" type="slidenum">
              <a:rPr lang="en-US">
                <a:ea typeface="ＭＳ Ｐゴシック" pitchFamily="84" charset="-128"/>
                <a:cs typeface="ＭＳ Ｐゴシック" pitchFamily="84" charset="-128"/>
              </a:rPr>
              <a:pPr fontAlgn="base">
                <a:spcBef>
                  <a:spcPct val="0"/>
                </a:spcBef>
                <a:spcAft>
                  <a:spcPct val="0"/>
                </a:spcAft>
                <a:defRPr/>
              </a:pPr>
              <a:t>3</a:t>
            </a:fld>
            <a:endParaRPr lang="en-US">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p:cNvSpPr>
          <p:nvPr>
            <p:ph type="sldImg"/>
          </p:nvPr>
        </p:nvSpPr>
        <p:spPr bwMode="auto">
          <a:noFill/>
          <a:ln>
            <a:solidFill>
              <a:srgbClr val="000000"/>
            </a:solidFill>
            <a:miter lim="800000"/>
            <a:headEnd/>
            <a:tailEnd/>
          </a:ln>
        </p:spPr>
      </p:sp>
      <p:sp>
        <p:nvSpPr>
          <p:cNvPr id="2150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854600-C232-4958-A345-36175B579B8E}" type="slidenum">
              <a:rPr lang="en-US">
                <a:ea typeface="ＭＳ Ｐゴシック" pitchFamily="84" charset="-128"/>
                <a:cs typeface="ＭＳ Ｐゴシック" pitchFamily="84" charset="-128"/>
              </a:rPr>
              <a:pPr fontAlgn="base">
                <a:spcBef>
                  <a:spcPct val="0"/>
                </a:spcBef>
                <a:spcAft>
                  <a:spcPct val="0"/>
                </a:spcAft>
                <a:defRPr/>
              </a:pPr>
              <a:t>5</a:t>
            </a:fld>
            <a:endParaRPr lang="en-US">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36E354-DF2B-4F26-8F07-22A397684242}" type="slidenum">
              <a:rPr lang="en-US">
                <a:ea typeface="ＭＳ Ｐゴシック" pitchFamily="84" charset="-128"/>
                <a:cs typeface="ＭＳ Ｐゴシック" pitchFamily="84" charset="-128"/>
              </a:rPr>
              <a:pPr fontAlgn="base">
                <a:spcBef>
                  <a:spcPct val="0"/>
                </a:spcBef>
                <a:spcAft>
                  <a:spcPct val="0"/>
                </a:spcAft>
                <a:defRPr/>
              </a:pPr>
              <a:t>6</a:t>
            </a:fld>
            <a:endParaRPr lang="en-US">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FBF09C-FE0A-4A00-9AF7-3787282EA894}" type="slidenum">
              <a:rPr lang="en-US">
                <a:ea typeface="ＭＳ Ｐゴシック" pitchFamily="84" charset="-128"/>
                <a:cs typeface="ＭＳ Ｐゴシック" pitchFamily="84" charset="-128"/>
              </a:rPr>
              <a:pPr fontAlgn="base">
                <a:spcBef>
                  <a:spcPct val="0"/>
                </a:spcBef>
                <a:spcAft>
                  <a:spcPct val="0"/>
                </a:spcAft>
                <a:defRPr/>
              </a:pPr>
              <a:t>7</a:t>
            </a:fld>
            <a:endParaRPr lang="en-US">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Correct answer is C</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THIS IS WHERE THE LESSON PART BEGINS - should have some introduction to the topic - connect back to previously covered material</a:t>
            </a:r>
          </a:p>
          <a:p>
            <a:pPr eaLnBrk="1" hangingPunct="1">
              <a:spcBef>
                <a:spcPct val="0"/>
              </a:spcBef>
            </a:pPr>
            <a:r>
              <a:rPr lang="en-US" smtClean="0">
                <a:ea typeface="ＭＳ Ｐゴシック"/>
                <a:cs typeface="ＭＳ Ｐゴシック"/>
              </a:rPr>
              <a:t>As long as 70% or more of the students answer correctly, move on, if not, may need to take a couple of minutes to review/think-pair-share etc</a:t>
            </a:r>
          </a:p>
          <a:p>
            <a:pPr eaLnBrk="1" hangingPunct="1">
              <a:spcBef>
                <a:spcPct val="0"/>
              </a:spcBef>
            </a:pPr>
            <a:r>
              <a:rPr lang="en-US" smtClean="0">
                <a:ea typeface="ＭＳ Ｐゴシック"/>
                <a:cs typeface="ＭＳ Ｐゴシック"/>
              </a:rPr>
              <a:t>This is readiness assuredness and so needs to be understood by the majority of the class before moving into the exercise</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C312B3-EBE4-4B0A-A080-7C5D85AAD909}" type="slidenum">
              <a:rPr lang="en-US">
                <a:ea typeface="ＭＳ Ｐゴシック" pitchFamily="84" charset="-128"/>
                <a:cs typeface="ＭＳ Ｐゴシック" pitchFamily="84" charset="-128"/>
              </a:rPr>
              <a:pPr fontAlgn="base">
                <a:spcBef>
                  <a:spcPct val="0"/>
                </a:spcBef>
                <a:spcAft>
                  <a:spcPct val="0"/>
                </a:spcAft>
                <a:defRPr/>
              </a:pPr>
              <a:t>8</a:t>
            </a:fld>
            <a:endParaRPr lang="en-US">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Correct answer is E</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Again,so long as 70% or more of the class gets it, move on.This is review and not readiness assuredness, since it isn’t covered or used in the lesson (therefore can be deleted if desired)</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EB852B-368F-42FE-BEEC-80FFE149CEED}" type="slidenum">
              <a:rPr lang="en-US">
                <a:ea typeface="ＭＳ Ｐゴシック" pitchFamily="84" charset="-128"/>
                <a:cs typeface="ＭＳ Ｐゴシック" pitchFamily="84" charset="-128"/>
              </a:rPr>
              <a:pPr fontAlgn="base">
                <a:spcBef>
                  <a:spcPct val="0"/>
                </a:spcBef>
                <a:spcAft>
                  <a:spcPct val="0"/>
                </a:spcAft>
                <a:defRPr/>
              </a:pPr>
              <a:t>9</a:t>
            </a:fld>
            <a:endParaRPr lang="en-US">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7EE7C-718D-47E7-B02F-CCEC90F03A9C}" type="datetimeFigureOut">
              <a:rPr lang="en-US"/>
              <a:pPr>
                <a:defRPr/>
              </a:pPr>
              <a:t>8/29/2012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59C453-937E-4D1A-B7A1-05EC4F9B5D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69C4CE-AE71-4B4B-89F1-A62F8AC4E259}" type="datetimeFigureOut">
              <a:rPr lang="en-US"/>
              <a:pPr>
                <a:defRPr/>
              </a:pPr>
              <a:t>8/29/2012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1DE113-0E98-4C79-8233-B55C8411BB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0FD760-49CA-4F89-8BB9-C0B6615F0AC2}" type="datetimeFigureOut">
              <a:rPr lang="en-US"/>
              <a:pPr>
                <a:defRPr/>
              </a:pPr>
              <a:t>8/29/2012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7756B8-D3E9-40A9-9269-DECC94384B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995509-BBD3-462F-A011-CDEC61633077}" type="datetimeFigureOut">
              <a:rPr lang="en-US"/>
              <a:pPr>
                <a:defRPr/>
              </a:pPr>
              <a:t>8/29/2012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17EA81-F709-4EFB-969D-9A367970079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7A11CC-3F3A-4ECA-A6C0-698650EE6F77}" type="datetimeFigureOut">
              <a:rPr lang="en-US"/>
              <a:pPr>
                <a:defRPr/>
              </a:pPr>
              <a:t>8/29/2012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2EAB67-BD66-44F7-93BB-9E91EBCEF1C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C725E5-0F81-4F0C-9B6C-AB6715661402}" type="datetimeFigureOut">
              <a:rPr lang="en-US"/>
              <a:pPr>
                <a:defRPr/>
              </a:pPr>
              <a:t>8/29/2012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649024-2D16-4ECE-936D-95F8BE7FF4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A3B5E64-2FE1-443C-9640-00254172BC87}" type="datetimeFigureOut">
              <a:rPr lang="en-US"/>
              <a:pPr>
                <a:defRPr/>
              </a:pPr>
              <a:t>8/29/2012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8D83DF9-A056-4681-95C8-ED209A847DC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304D74-F53E-4C15-8663-9B911E3C7375}" type="datetimeFigureOut">
              <a:rPr lang="en-US"/>
              <a:pPr>
                <a:defRPr/>
              </a:pPr>
              <a:t>8/29/2012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09CFE0-9F39-4422-9307-7BA57C094F0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F3223C-643F-4BB4-A2AD-2631531F53E2}" type="datetimeFigureOut">
              <a:rPr lang="en-US"/>
              <a:pPr>
                <a:defRPr/>
              </a:pPr>
              <a:t>8/29/2012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629B15-2BD8-4202-B81B-A2A4CFAB24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CB146C-8547-47E9-981A-AAFFCC5286FA}" type="datetimeFigureOut">
              <a:rPr lang="en-US"/>
              <a:pPr>
                <a:defRPr/>
              </a:pPr>
              <a:t>8/29/2012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610893-35C6-4429-86D4-02FEAE5001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E8A821-8E59-4993-A94F-827ECBAAE74A}" type="datetimeFigureOut">
              <a:rPr lang="en-US"/>
              <a:pPr>
                <a:defRPr/>
              </a:pPr>
              <a:t>8/29/2012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A56EB6-D9A7-4FA4-8B48-AC88F6A48C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2426392-8718-4EA8-ABF5-2E747B92AD20}" type="datetimeFigureOut">
              <a:rPr lang="en-US"/>
              <a:pPr>
                <a:defRPr/>
              </a:pPr>
              <a:t>8/29/2012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53609BB-8EDE-4E66-9AE5-E1BB0218D4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31800" y="428625"/>
            <a:ext cx="5959475" cy="3651250"/>
          </a:xfrm>
        </p:spPr>
        <p:txBody>
          <a:bodyPr/>
          <a:lstStyle/>
          <a:p>
            <a:pPr eaLnBrk="1" hangingPunct="1"/>
            <a:r>
              <a:rPr lang="en-US" b="1" smtClean="0">
                <a:latin typeface="Helvetica" pitchFamily="34" charset="0"/>
                <a:ea typeface="ＭＳ Ｐゴシック"/>
                <a:cs typeface="Helvetica" pitchFamily="34" charset="0"/>
              </a:rPr>
              <a:t>The Central Dogma: A Journey Down a One-Way Street </a:t>
            </a:r>
          </a:p>
        </p:txBody>
      </p:sp>
      <p:sp>
        <p:nvSpPr>
          <p:cNvPr id="14338" name="Subtitle 2"/>
          <p:cNvSpPr>
            <a:spLocks noGrp="1"/>
          </p:cNvSpPr>
          <p:nvPr>
            <p:ph type="subTitle" idx="1"/>
          </p:nvPr>
        </p:nvSpPr>
        <p:spPr>
          <a:xfrm>
            <a:off x="0" y="4286250"/>
            <a:ext cx="9144000" cy="2276475"/>
          </a:xfrm>
        </p:spPr>
        <p:txBody>
          <a:bodyPr/>
          <a:lstStyle/>
          <a:p>
            <a:pPr eaLnBrk="1" hangingPunct="1"/>
            <a:r>
              <a:rPr lang="en-US" sz="2400" smtClean="0">
                <a:solidFill>
                  <a:srgbClr val="FF0000"/>
                </a:solidFill>
                <a:latin typeface="Helvetica" pitchFamily="34" charset="0"/>
                <a:ea typeface="ＭＳ Ｐゴシック"/>
                <a:cs typeface="Helvetica" pitchFamily="34" charset="0"/>
              </a:rPr>
              <a:t>Cellular and Developmental Biology Group</a:t>
            </a:r>
          </a:p>
          <a:p>
            <a:pPr eaLnBrk="1" hangingPunct="1"/>
            <a:endParaRPr lang="en-US" sz="2000" smtClean="0">
              <a:solidFill>
                <a:srgbClr val="FF0000"/>
              </a:solidFill>
              <a:latin typeface="Helvetica" pitchFamily="34" charset="0"/>
              <a:ea typeface="ＭＳ Ｐゴシック"/>
              <a:cs typeface="Helvetica" pitchFamily="34" charset="0"/>
            </a:endParaRPr>
          </a:p>
          <a:p>
            <a:pPr eaLnBrk="1" hangingPunct="1"/>
            <a:r>
              <a:rPr lang="en-US" sz="2000" smtClean="0">
                <a:solidFill>
                  <a:schemeClr val="tx1"/>
                </a:solidFill>
                <a:latin typeface="Helvetica" pitchFamily="34" charset="0"/>
                <a:ea typeface="ＭＳ Ｐゴシック"/>
                <a:cs typeface="Helvetica" pitchFamily="34" charset="0"/>
              </a:rPr>
              <a:t>Kathleen Fitzpatrick, Apollo Kacsinta, Sylvia Lopez-Vetrone, Karen Redwine, Erica Stone, Nienke van Houten and Cindy Xin</a:t>
            </a:r>
          </a:p>
          <a:p>
            <a:pPr eaLnBrk="1" hangingPunct="1"/>
            <a:endParaRPr lang="en-US" sz="2000" smtClean="0">
              <a:solidFill>
                <a:schemeClr val="tx1"/>
              </a:solidFill>
              <a:latin typeface="Helvetica" pitchFamily="34" charset="0"/>
              <a:ea typeface="ＭＳ Ｐゴシック"/>
              <a:cs typeface="Helvetica" pitchFamily="34" charset="0"/>
            </a:endParaRPr>
          </a:p>
          <a:p>
            <a:pPr eaLnBrk="1" hangingPunct="1"/>
            <a:r>
              <a:rPr lang="en-US" sz="2000" smtClean="0">
                <a:solidFill>
                  <a:schemeClr val="tx1"/>
                </a:solidFill>
                <a:latin typeface="Helvetica" pitchFamily="34" charset="0"/>
                <a:ea typeface="ＭＳ Ｐゴシック"/>
                <a:cs typeface="Helvetica" pitchFamily="34" charset="0"/>
              </a:rPr>
              <a:t>Facilitator: Melissa Rowland-Goldsmith</a:t>
            </a:r>
          </a:p>
        </p:txBody>
      </p:sp>
      <p:pic>
        <p:nvPicPr>
          <p:cNvPr id="14339" name="Picture 4" descr="Right-Arrow-One-Way-Sign-X-R6-2R.gif"/>
          <p:cNvPicPr>
            <a:picLocks noChangeAspect="1"/>
          </p:cNvPicPr>
          <p:nvPr/>
        </p:nvPicPr>
        <p:blipFill>
          <a:blip r:embed="rId3"/>
          <a:srcRect/>
          <a:stretch>
            <a:fillRect/>
          </a:stretch>
        </p:blipFill>
        <p:spPr bwMode="auto">
          <a:xfrm>
            <a:off x="6480175" y="847725"/>
            <a:ext cx="2284413"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p:cNvPicPr>
          <p:nvPr/>
        </p:nvPicPr>
        <p:blipFill>
          <a:blip r:embed="rId3"/>
          <a:srcRect/>
          <a:stretch>
            <a:fillRect/>
          </a:stretch>
        </p:blipFill>
        <p:spPr bwMode="auto">
          <a:xfrm>
            <a:off x="1008063" y="1890713"/>
            <a:ext cx="3101975" cy="3752850"/>
          </a:xfrm>
          <a:prstGeom prst="rect">
            <a:avLst/>
          </a:prstGeom>
          <a:noFill/>
          <a:ln w="9525">
            <a:noFill/>
            <a:miter lim="800000"/>
            <a:headEnd/>
            <a:tailEnd/>
          </a:ln>
        </p:spPr>
      </p:pic>
      <p:pic>
        <p:nvPicPr>
          <p:cNvPr id="32770" name="Picture 4"/>
          <p:cNvPicPr>
            <a:picLocks noChangeAspect="1"/>
          </p:cNvPicPr>
          <p:nvPr/>
        </p:nvPicPr>
        <p:blipFill>
          <a:blip r:embed="rId4"/>
          <a:srcRect/>
          <a:stretch>
            <a:fillRect/>
          </a:stretch>
        </p:blipFill>
        <p:spPr bwMode="auto">
          <a:xfrm>
            <a:off x="5540375" y="463550"/>
            <a:ext cx="1851025" cy="2960688"/>
          </a:xfrm>
          <a:prstGeom prst="rect">
            <a:avLst/>
          </a:prstGeom>
          <a:noFill/>
          <a:ln w="9525">
            <a:noFill/>
            <a:miter lim="800000"/>
            <a:headEnd/>
            <a:tailEnd/>
          </a:ln>
        </p:spPr>
      </p:pic>
      <p:sp>
        <p:nvSpPr>
          <p:cNvPr id="32771" name="TextBox 5"/>
          <p:cNvSpPr txBox="1">
            <a:spLocks noChangeArrowheads="1"/>
          </p:cNvSpPr>
          <p:nvPr/>
        </p:nvSpPr>
        <p:spPr bwMode="auto">
          <a:xfrm>
            <a:off x="7391400" y="1236663"/>
            <a:ext cx="1557338" cy="519112"/>
          </a:xfrm>
          <a:prstGeom prst="rect">
            <a:avLst/>
          </a:prstGeom>
          <a:noFill/>
          <a:ln w="9525">
            <a:noFill/>
            <a:miter lim="800000"/>
            <a:headEnd/>
            <a:tailEnd/>
          </a:ln>
        </p:spPr>
        <p:txBody>
          <a:bodyPr>
            <a:spAutoFit/>
          </a:bodyPr>
          <a:lstStyle/>
          <a:p>
            <a:r>
              <a:rPr lang="en-US" sz="2800">
                <a:latin typeface="Calibri" pitchFamily="34" charset="0"/>
              </a:rPr>
              <a:t>Skin cells</a:t>
            </a:r>
          </a:p>
        </p:txBody>
      </p:sp>
      <p:cxnSp>
        <p:nvCxnSpPr>
          <p:cNvPr id="7" name="Straight Connector 6"/>
          <p:cNvCxnSpPr/>
          <p:nvPr/>
        </p:nvCxnSpPr>
        <p:spPr>
          <a:xfrm flipV="1">
            <a:off x="3055938" y="463550"/>
            <a:ext cx="2484437" cy="2208213"/>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055938" y="2671763"/>
            <a:ext cx="2484437" cy="68103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055938" y="4110038"/>
            <a:ext cx="22367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55938" y="4110038"/>
            <a:ext cx="2236787" cy="2112962"/>
          </a:xfrm>
          <a:prstGeom prst="line">
            <a:avLst/>
          </a:prstGeom>
        </p:spPr>
        <p:style>
          <a:lnRef idx="2">
            <a:schemeClr val="accent1"/>
          </a:lnRef>
          <a:fillRef idx="0">
            <a:schemeClr val="accent1"/>
          </a:fillRef>
          <a:effectRef idx="1">
            <a:schemeClr val="accent1"/>
          </a:effectRef>
          <a:fontRef idx="minor">
            <a:schemeClr val="tx1"/>
          </a:fontRef>
        </p:style>
      </p:cxnSp>
      <p:pic>
        <p:nvPicPr>
          <p:cNvPr id="32776" name="Picture 10"/>
          <p:cNvPicPr>
            <a:picLocks noChangeAspect="1"/>
          </p:cNvPicPr>
          <p:nvPr/>
        </p:nvPicPr>
        <p:blipFill>
          <a:blip r:embed="rId5"/>
          <a:srcRect/>
          <a:stretch>
            <a:fillRect/>
          </a:stretch>
        </p:blipFill>
        <p:spPr bwMode="auto">
          <a:xfrm>
            <a:off x="5292725" y="4110038"/>
            <a:ext cx="2638425" cy="2112962"/>
          </a:xfrm>
          <a:prstGeom prst="rect">
            <a:avLst/>
          </a:prstGeom>
          <a:noFill/>
          <a:ln w="9525">
            <a:noFill/>
            <a:miter lim="800000"/>
            <a:headEnd/>
            <a:tailEnd/>
          </a:ln>
        </p:spPr>
      </p:pic>
      <p:sp>
        <p:nvSpPr>
          <p:cNvPr id="32777" name="TextBox 11"/>
          <p:cNvSpPr txBox="1">
            <a:spLocks noChangeArrowheads="1"/>
          </p:cNvSpPr>
          <p:nvPr/>
        </p:nvSpPr>
        <p:spPr bwMode="auto">
          <a:xfrm>
            <a:off x="7931150" y="4413250"/>
            <a:ext cx="1017588" cy="946150"/>
          </a:xfrm>
          <a:prstGeom prst="rect">
            <a:avLst/>
          </a:prstGeom>
          <a:noFill/>
          <a:ln w="9525">
            <a:noFill/>
            <a:miter lim="800000"/>
            <a:headEnd/>
            <a:tailEnd/>
          </a:ln>
        </p:spPr>
        <p:txBody>
          <a:bodyPr>
            <a:spAutoFit/>
          </a:bodyPr>
          <a:lstStyle/>
          <a:p>
            <a:r>
              <a:rPr lang="en-US" sz="2800">
                <a:latin typeface="Calibri" pitchFamily="34" charset="0"/>
              </a:rPr>
              <a:t>Heart cells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9" name="Object 3"/>
          <p:cNvGraphicFramePr>
            <a:graphicFrameLocks noChangeAspect="1"/>
          </p:cNvGraphicFramePr>
          <p:nvPr/>
        </p:nvGraphicFramePr>
        <p:xfrm>
          <a:off x="0" y="204788"/>
          <a:ext cx="9144000" cy="6653212"/>
        </p:xfrm>
        <a:graphic>
          <a:graphicData uri="http://schemas.openxmlformats.org/presentationml/2006/ole">
            <p:oleObj spid="_x0000_s34819" name="Document" r:id="rId4" imgW="6178296" imgH="4736592" progId="Word.Documen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374650"/>
            <a:ext cx="8353425" cy="1595438"/>
          </a:xfrm>
          <a:ln w="25400">
            <a:solidFill>
              <a:srgbClr val="0000FF"/>
            </a:solidFill>
          </a:ln>
        </p:spPr>
        <p:txBody>
          <a:bodyPr/>
          <a:lstStyle/>
          <a:p>
            <a:pPr eaLnBrk="1" hangingPunct="1"/>
            <a:r>
              <a:rPr lang="en-US" sz="3200" b="1" smtClean="0">
                <a:latin typeface="Helvetica" pitchFamily="34" charset="0"/>
                <a:ea typeface="ＭＳ Ｐゴシック"/>
                <a:cs typeface="Helvetica" pitchFamily="34" charset="0"/>
              </a:rPr>
              <a:t>Use the data from the table provided</a:t>
            </a:r>
            <a:br>
              <a:rPr lang="en-US" sz="3200" b="1" smtClean="0">
                <a:latin typeface="Helvetica" pitchFamily="34" charset="0"/>
                <a:ea typeface="ＭＳ Ｐゴシック"/>
                <a:cs typeface="Helvetica" pitchFamily="34" charset="0"/>
              </a:rPr>
            </a:br>
            <a:r>
              <a:rPr lang="en-US" sz="3200" b="1" smtClean="0">
                <a:latin typeface="Helvetica" pitchFamily="34" charset="0"/>
                <a:ea typeface="ＭＳ Ｐゴシック"/>
                <a:cs typeface="Helvetica" pitchFamily="34" charset="0"/>
              </a:rPr>
              <a:t> to formulate your answers to the following questions:</a:t>
            </a:r>
          </a:p>
        </p:txBody>
      </p:sp>
      <p:sp>
        <p:nvSpPr>
          <p:cNvPr id="36866" name="Content Placeholder 2"/>
          <p:cNvSpPr>
            <a:spLocks noGrp="1"/>
          </p:cNvSpPr>
          <p:nvPr>
            <p:ph idx="1"/>
          </p:nvPr>
        </p:nvSpPr>
        <p:spPr>
          <a:xfrm>
            <a:off x="274638" y="2143125"/>
            <a:ext cx="8535987" cy="3106738"/>
          </a:xfrm>
        </p:spPr>
        <p:txBody>
          <a:bodyPr/>
          <a:lstStyle/>
          <a:p>
            <a:pPr marL="514350" indent="-514350" eaLnBrk="1" hangingPunct="1">
              <a:buFont typeface="Calibri" pitchFamily="34" charset="0"/>
              <a:buAutoNum type="arabicPeriod"/>
            </a:pPr>
            <a:r>
              <a:rPr lang="en-US" sz="2800" smtClean="0">
                <a:latin typeface="Helvetica" pitchFamily="34" charset="0"/>
                <a:ea typeface="ＭＳ Ｐゴシック"/>
                <a:cs typeface="Helvetica" pitchFamily="34" charset="0"/>
              </a:rPr>
              <a:t>What do you observe about the DNA content in heart and skin cells?</a:t>
            </a:r>
          </a:p>
          <a:p>
            <a:pPr marL="514350" indent="-514350" eaLnBrk="1" hangingPunct="1">
              <a:buFont typeface="Calibri" pitchFamily="34" charset="0"/>
              <a:buAutoNum type="arabicPeriod"/>
            </a:pPr>
            <a:r>
              <a:rPr lang="en-US" sz="2800" smtClean="0">
                <a:latin typeface="Helvetica" pitchFamily="34" charset="0"/>
                <a:ea typeface="ＭＳ Ｐゴシック"/>
                <a:cs typeface="Helvetica" pitchFamily="34" charset="0"/>
              </a:rPr>
              <a:t>What do you observe about the levels of proteins in heart and skin cells? </a:t>
            </a:r>
          </a:p>
          <a:p>
            <a:pPr marL="514350" indent="-514350" eaLnBrk="1" hangingPunct="1">
              <a:buFont typeface="Calibri" pitchFamily="34" charset="0"/>
              <a:buAutoNum type="arabicPeriod"/>
            </a:pPr>
            <a:r>
              <a:rPr lang="en-US" sz="2800" smtClean="0">
                <a:latin typeface="Helvetica" pitchFamily="34" charset="0"/>
                <a:ea typeface="ＭＳ Ｐゴシック"/>
                <a:cs typeface="Helvetica" pitchFamily="34" charset="0"/>
              </a:rPr>
              <a:t>What do your observations suggest about these cells?</a:t>
            </a:r>
          </a:p>
          <a:p>
            <a:pPr marL="514350" indent="-514350" eaLnBrk="1" hangingPunct="1">
              <a:buFont typeface="Calibri" pitchFamily="34" charset="0"/>
              <a:buAutoNum type="arabicPeriod"/>
            </a:pPr>
            <a:endParaRPr lang="en-US" sz="2800" smtClean="0">
              <a:latin typeface="Helvetica" pitchFamily="34" charset="0"/>
              <a:ea typeface="ＭＳ Ｐゴシック"/>
              <a:cs typeface="Helvetica" pitchFamily="34" charset="0"/>
            </a:endParaRPr>
          </a:p>
        </p:txBody>
      </p:sp>
      <p:sp>
        <p:nvSpPr>
          <p:cNvPr id="36867" name="Text Box 3"/>
          <p:cNvSpPr txBox="1">
            <a:spLocks noChangeArrowheads="1"/>
          </p:cNvSpPr>
          <p:nvPr/>
        </p:nvSpPr>
        <p:spPr bwMode="auto">
          <a:xfrm>
            <a:off x="2486025" y="5249863"/>
            <a:ext cx="2352675" cy="1187450"/>
          </a:xfrm>
          <a:prstGeom prst="rect">
            <a:avLst/>
          </a:prstGeom>
          <a:noFill/>
          <a:ln w="9525">
            <a:noFill/>
            <a:miter lim="800000"/>
            <a:headEnd/>
            <a:tailEnd/>
          </a:ln>
        </p:spPr>
        <p:txBody>
          <a:bodyPr wrap="none">
            <a:spAutoFit/>
          </a:bodyPr>
          <a:lstStyle/>
          <a:p>
            <a:r>
              <a:rPr lang="en-US">
                <a:solidFill>
                  <a:schemeClr val="hlink"/>
                </a:solidFill>
              </a:rPr>
              <a:t>THINK - 1 min</a:t>
            </a:r>
          </a:p>
          <a:p>
            <a:r>
              <a:rPr lang="en-US">
                <a:solidFill>
                  <a:schemeClr val="hlink"/>
                </a:solidFill>
              </a:rPr>
              <a:t>PAIR - 3-5 min</a:t>
            </a:r>
          </a:p>
          <a:p>
            <a:r>
              <a:rPr lang="en-US">
                <a:solidFill>
                  <a:schemeClr val="hlink"/>
                </a:solidFill>
              </a:rPr>
              <a:t>SHARE -3-5min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8" name="Rectangle 3"/>
          <p:cNvSpPr>
            <a:spLocks noGrp="1"/>
          </p:cNvSpPr>
          <p:nvPr>
            <p:ph type="title"/>
          </p:nvPr>
        </p:nvSpPr>
        <p:spPr>
          <a:xfrm>
            <a:off x="0" y="161925"/>
            <a:ext cx="8948738" cy="911225"/>
          </a:xfrm>
        </p:spPr>
        <p:txBody>
          <a:bodyPr/>
          <a:lstStyle/>
          <a:p>
            <a:r>
              <a:rPr lang="en-US" sz="2800" smtClean="0">
                <a:latin typeface="Helvetica" pitchFamily="34" charset="0"/>
                <a:ea typeface="ＭＳ Ｐゴシック"/>
                <a:cs typeface="ＭＳ Ｐゴシック"/>
              </a:rPr>
              <a:t>Follow-up exercise: in group, as a class, individually or as homework</a:t>
            </a:r>
            <a:endParaRPr lang="en-US" smtClean="0">
              <a:ea typeface="ＭＳ Ｐゴシック"/>
              <a:cs typeface="ＭＳ Ｐゴシック"/>
            </a:endParaRPr>
          </a:p>
        </p:txBody>
      </p:sp>
      <p:graphicFrame>
        <p:nvGraphicFramePr>
          <p:cNvPr id="51207" name="Object 7"/>
          <p:cNvGraphicFramePr>
            <a:graphicFrameLocks noChangeAspect="1"/>
          </p:cNvGraphicFramePr>
          <p:nvPr/>
        </p:nvGraphicFramePr>
        <p:xfrm>
          <a:off x="190500" y="1304925"/>
          <a:ext cx="8758238" cy="5373688"/>
        </p:xfrm>
        <a:graphic>
          <a:graphicData uri="http://schemas.openxmlformats.org/presentationml/2006/ole">
            <p:oleObj spid="_x0000_s51207" name="Document" r:id="rId4" imgW="8372856" imgH="4910328" progId="Word.Document.8">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ln w="25400">
            <a:solidFill>
              <a:srgbClr val="0000FF"/>
            </a:solidFill>
          </a:ln>
        </p:spPr>
        <p:txBody>
          <a:bodyPr/>
          <a:lstStyle/>
          <a:p>
            <a:pPr eaLnBrk="1" hangingPunct="1"/>
            <a:r>
              <a:rPr lang="en-US" sz="3200" b="1" smtClean="0">
                <a:latin typeface="Helvetica" pitchFamily="34" charset="0"/>
                <a:ea typeface="ＭＳ Ｐゴシック"/>
                <a:cs typeface="Helvetica" pitchFamily="34" charset="0"/>
              </a:rPr>
              <a:t>Quick write</a:t>
            </a:r>
          </a:p>
        </p:txBody>
      </p:sp>
      <p:sp>
        <p:nvSpPr>
          <p:cNvPr id="53250" name="Content Placeholder 2"/>
          <p:cNvSpPr>
            <a:spLocks noGrp="1"/>
          </p:cNvSpPr>
          <p:nvPr>
            <p:ph idx="1"/>
          </p:nvPr>
        </p:nvSpPr>
        <p:spPr>
          <a:xfrm>
            <a:off x="457200" y="2016125"/>
            <a:ext cx="8229600" cy="4033838"/>
          </a:xfrm>
        </p:spPr>
        <p:txBody>
          <a:bodyPr/>
          <a:lstStyle/>
          <a:p>
            <a:pPr marL="0" indent="0" eaLnBrk="1" hangingPunct="1">
              <a:buFont typeface="Arial" charset="0"/>
              <a:buNone/>
            </a:pPr>
            <a:r>
              <a:rPr lang="en-US" smtClean="0">
                <a:latin typeface="Helvetica" pitchFamily="34" charset="0"/>
                <a:ea typeface="ＭＳ Ｐゴシック"/>
                <a:cs typeface="ＭＳ Ｐゴシック"/>
              </a:rPr>
              <a:t>Using your knowledge and biological terminology about the Central Dogma:</a:t>
            </a:r>
          </a:p>
          <a:p>
            <a:pPr marL="0" indent="0" eaLnBrk="1" hangingPunct="1">
              <a:buFont typeface="Arial" charset="0"/>
              <a:buNone/>
            </a:pPr>
            <a:endParaRPr lang="en-US" smtClean="0">
              <a:latin typeface="Helvetica" pitchFamily="34" charset="0"/>
              <a:ea typeface="ＭＳ Ｐゴシック"/>
              <a:cs typeface="ＭＳ Ｐゴシック"/>
            </a:endParaRPr>
          </a:p>
          <a:p>
            <a:pPr marL="0" indent="0" eaLnBrk="1" hangingPunct="1">
              <a:buFont typeface="Arial" charset="0"/>
              <a:buNone/>
            </a:pPr>
            <a:r>
              <a:rPr lang="en-US" smtClean="0">
                <a:latin typeface="Helvetica" pitchFamily="34" charset="0"/>
                <a:ea typeface="ＭＳ Ｐゴシック"/>
                <a:cs typeface="ＭＳ Ｐゴシック"/>
              </a:rPr>
              <a:t>Justify how a heart cell and a skin cell, from the same individual, can have the same proteins present, but different concentrations/levels of those proteins.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Grp="1"/>
          </p:cNvSpPr>
          <p:nvPr>
            <p:ph type="title"/>
          </p:nvPr>
        </p:nvSpPr>
        <p:spPr/>
        <p:txBody>
          <a:bodyPr/>
          <a:lstStyle/>
          <a:p>
            <a:r>
              <a:rPr lang="en-US" sz="3200" smtClean="0">
                <a:latin typeface="Helvetica" pitchFamily="34" charset="0"/>
                <a:ea typeface="ＭＳ Ｐゴシック"/>
                <a:cs typeface="ＭＳ Ｐゴシック"/>
              </a:rPr>
              <a:t>Student 1:</a:t>
            </a:r>
          </a:p>
        </p:txBody>
      </p:sp>
      <p:sp>
        <p:nvSpPr>
          <p:cNvPr id="55298" name="Rectangle 5"/>
          <p:cNvSpPr>
            <a:spLocks noGrp="1"/>
          </p:cNvSpPr>
          <p:nvPr>
            <p:ph type="body" idx="1"/>
          </p:nvPr>
        </p:nvSpPr>
        <p:spPr>
          <a:xfrm>
            <a:off x="457200" y="1670050"/>
            <a:ext cx="8229600" cy="4525963"/>
          </a:xfrm>
        </p:spPr>
        <p:txBody>
          <a:bodyPr/>
          <a:lstStyle/>
          <a:p>
            <a:r>
              <a:rPr lang="en-US" sz="2800" smtClean="0">
                <a:latin typeface="Helvetica" pitchFamily="34" charset="0"/>
                <a:ea typeface="ＭＳ Ｐゴシック"/>
                <a:cs typeface="ＭＳ Ｐゴシック"/>
              </a:rPr>
              <a:t>The heart cells are a kind of muscle cells and so they have different functions than the skin cells. Both cells have to do some things the same, like respiration and protein synthesis and dividing. But other functions will be different, for example the heart cell has to contract and probably uses glucose faster for the energy needed for contraction. And skin cells need to do other things like making sweat glands.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r>
              <a:rPr lang="en-US" sz="3200" smtClean="0">
                <a:latin typeface="Helvetica" pitchFamily="34" charset="0"/>
                <a:ea typeface="ＭＳ Ｐゴシック"/>
                <a:cs typeface="ＭＳ Ｐゴシック"/>
              </a:rPr>
              <a:t>Do you think the previous answer is complete and correct?</a:t>
            </a:r>
          </a:p>
        </p:txBody>
      </p:sp>
      <p:sp>
        <p:nvSpPr>
          <p:cNvPr id="57346" name="Rectangle 3"/>
          <p:cNvSpPr>
            <a:spLocks noGrp="1"/>
          </p:cNvSpPr>
          <p:nvPr>
            <p:ph type="body" idx="1"/>
          </p:nvPr>
        </p:nvSpPr>
        <p:spPr/>
        <p:txBody>
          <a:bodyPr/>
          <a:lstStyle/>
          <a:p>
            <a:r>
              <a:rPr lang="en-US" smtClean="0">
                <a:latin typeface="Helvetica" pitchFamily="34" charset="0"/>
                <a:ea typeface="ＭＳ Ｐゴシック"/>
                <a:cs typeface="ＭＳ Ｐゴシック"/>
              </a:rPr>
              <a:t>A. Yes</a:t>
            </a:r>
          </a:p>
          <a:p>
            <a:endParaRPr lang="en-US" smtClean="0">
              <a:latin typeface="Helvetica" pitchFamily="34" charset="0"/>
              <a:ea typeface="ＭＳ Ｐゴシック"/>
              <a:cs typeface="ＭＳ Ｐゴシック"/>
            </a:endParaRPr>
          </a:p>
          <a:p>
            <a:r>
              <a:rPr lang="en-US" smtClean="0">
                <a:latin typeface="Helvetica" pitchFamily="34" charset="0"/>
                <a:ea typeface="ＭＳ Ｐゴシック"/>
                <a:cs typeface="ＭＳ Ｐゴシック"/>
              </a:rPr>
              <a:t>B. No - it is not correct or complete</a:t>
            </a:r>
          </a:p>
          <a:p>
            <a:endParaRPr lang="en-US" smtClean="0">
              <a:latin typeface="Helvetica" pitchFamily="34" charset="0"/>
              <a:ea typeface="ＭＳ Ｐゴシック"/>
              <a:cs typeface="ＭＳ Ｐゴシック"/>
            </a:endParaRPr>
          </a:p>
          <a:p>
            <a:r>
              <a:rPr lang="en-US" smtClean="0">
                <a:latin typeface="Helvetica" pitchFamily="34" charset="0"/>
                <a:ea typeface="ＭＳ Ｐゴシック"/>
                <a:cs typeface="ＭＳ Ｐゴシック"/>
              </a:rPr>
              <a:t>C. No- it is correct but not really complete</a:t>
            </a:r>
          </a:p>
          <a:p>
            <a:endParaRPr lang="en-US" smtClean="0">
              <a:latin typeface="Helvetica" pitchFamily="34" charset="0"/>
              <a:ea typeface="ＭＳ Ｐゴシック"/>
              <a:cs typeface="ＭＳ Ｐゴシック"/>
            </a:endParaRPr>
          </a:p>
          <a:p>
            <a:pPr>
              <a:buFont typeface="Arial" charset="0"/>
              <a:buNone/>
            </a:pPr>
            <a:endParaRPr lang="en-US" smtClean="0">
              <a:latin typeface="Helvetica" pitchFamily="34" charset="0"/>
              <a:ea typeface="ＭＳ Ｐゴシック"/>
              <a:cs typeface="ＭＳ Ｐゴシック"/>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r>
              <a:rPr lang="en-US" smtClean="0">
                <a:ea typeface="ＭＳ Ｐゴシック"/>
                <a:cs typeface="ＭＳ Ｐゴシック"/>
              </a:rPr>
              <a:t>Student 2:</a:t>
            </a:r>
          </a:p>
        </p:txBody>
      </p:sp>
      <p:sp>
        <p:nvSpPr>
          <p:cNvPr id="59394" name="Rectangle 3"/>
          <p:cNvSpPr>
            <a:spLocks noGrp="1"/>
          </p:cNvSpPr>
          <p:nvPr>
            <p:ph type="body" idx="1"/>
          </p:nvPr>
        </p:nvSpPr>
        <p:spPr/>
        <p:txBody>
          <a:bodyPr/>
          <a:lstStyle/>
          <a:p>
            <a:r>
              <a:rPr lang="en-US" smtClean="0">
                <a:ea typeface="ＭＳ Ｐゴシック"/>
                <a:cs typeface="ＭＳ Ｐゴシック"/>
              </a:rPr>
              <a:t>The two cell types have the same DNA content - they contain all of the genes. But different cells need different proteins because they have different functions (jobs). So genes are transcribed when and where their protein products are needed </a:t>
            </a:r>
          </a:p>
          <a:p>
            <a:endParaRPr lang="en-US" smtClean="0">
              <a:ea typeface="ＭＳ Ｐゴシック"/>
              <a:cs typeface="ＭＳ Ｐゴシック"/>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r>
              <a:rPr lang="en-US" sz="3200" smtClean="0">
                <a:latin typeface="Helvetica" pitchFamily="34" charset="0"/>
                <a:ea typeface="ＭＳ Ｐゴシック"/>
                <a:cs typeface="ＭＳ Ｐゴシック"/>
              </a:rPr>
              <a:t>Do you think the previous answer is complete and correct?</a:t>
            </a:r>
          </a:p>
        </p:txBody>
      </p:sp>
      <p:sp>
        <p:nvSpPr>
          <p:cNvPr id="61442" name="Rectangle 3"/>
          <p:cNvSpPr>
            <a:spLocks noGrp="1"/>
          </p:cNvSpPr>
          <p:nvPr>
            <p:ph type="body" idx="1"/>
          </p:nvPr>
        </p:nvSpPr>
        <p:spPr/>
        <p:txBody>
          <a:bodyPr/>
          <a:lstStyle/>
          <a:p>
            <a:r>
              <a:rPr lang="en-US" smtClean="0">
                <a:latin typeface="Helvetica" pitchFamily="34" charset="0"/>
                <a:ea typeface="ＭＳ Ｐゴシック"/>
                <a:cs typeface="ＭＳ Ｐゴシック"/>
              </a:rPr>
              <a:t>A. Yes</a:t>
            </a:r>
          </a:p>
          <a:p>
            <a:endParaRPr lang="en-US" smtClean="0">
              <a:latin typeface="Helvetica" pitchFamily="34" charset="0"/>
              <a:ea typeface="ＭＳ Ｐゴシック"/>
              <a:cs typeface="ＭＳ Ｐゴシック"/>
            </a:endParaRPr>
          </a:p>
          <a:p>
            <a:r>
              <a:rPr lang="en-US" smtClean="0">
                <a:latin typeface="Helvetica" pitchFamily="34" charset="0"/>
                <a:ea typeface="ＭＳ Ｐゴシック"/>
                <a:cs typeface="ＭＳ Ｐゴシック"/>
              </a:rPr>
              <a:t>B. No - it is not correct or complete</a:t>
            </a:r>
          </a:p>
          <a:p>
            <a:endParaRPr lang="en-US" smtClean="0">
              <a:latin typeface="Helvetica" pitchFamily="34" charset="0"/>
              <a:ea typeface="ＭＳ Ｐゴシック"/>
              <a:cs typeface="ＭＳ Ｐゴシック"/>
            </a:endParaRPr>
          </a:p>
          <a:p>
            <a:r>
              <a:rPr lang="en-US" smtClean="0">
                <a:latin typeface="Helvetica" pitchFamily="34" charset="0"/>
                <a:ea typeface="ＭＳ Ｐゴシック"/>
                <a:cs typeface="ＭＳ Ｐゴシック"/>
              </a:rPr>
              <a:t>C. No- it is correct but not really complete</a:t>
            </a:r>
          </a:p>
          <a:p>
            <a:endParaRPr lang="en-US" smtClean="0">
              <a:latin typeface="Helvetica" pitchFamily="34" charset="0"/>
              <a:ea typeface="ＭＳ Ｐゴシック"/>
              <a:cs typeface="ＭＳ Ｐゴシック"/>
            </a:endParaRPr>
          </a:p>
          <a:p>
            <a:pPr>
              <a:buFont typeface="Arial" charset="0"/>
              <a:buNone/>
            </a:pPr>
            <a:endParaRPr lang="en-US" smtClean="0">
              <a:latin typeface="Helvetica" pitchFamily="34" charset="0"/>
              <a:ea typeface="ＭＳ Ｐゴシック"/>
              <a:cs typeface="ＭＳ Ｐゴシック"/>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donotenter2"/>
          <p:cNvPicPr>
            <a:picLocks noChangeAspect="1" noChangeArrowheads="1"/>
          </p:cNvPicPr>
          <p:nvPr/>
        </p:nvPicPr>
        <p:blipFill>
          <a:blip r:embed="rId3"/>
          <a:srcRect/>
          <a:stretch>
            <a:fillRect/>
          </a:stretch>
        </p:blipFill>
        <p:spPr bwMode="auto">
          <a:xfrm>
            <a:off x="493713" y="628650"/>
            <a:ext cx="3733800" cy="5616575"/>
          </a:xfrm>
          <a:prstGeom prst="rect">
            <a:avLst/>
          </a:prstGeom>
          <a:noFill/>
          <a:ln w="9525">
            <a:noFill/>
            <a:miter lim="800000"/>
            <a:headEnd/>
            <a:tailEnd/>
          </a:ln>
        </p:spPr>
      </p:pic>
      <p:sp>
        <p:nvSpPr>
          <p:cNvPr id="62466" name="Text Box 2"/>
          <p:cNvSpPr txBox="1">
            <a:spLocks noChangeArrowheads="1"/>
          </p:cNvSpPr>
          <p:nvPr/>
        </p:nvSpPr>
        <p:spPr bwMode="auto">
          <a:xfrm>
            <a:off x="4387850" y="2571750"/>
            <a:ext cx="4111625" cy="1554163"/>
          </a:xfrm>
          <a:prstGeom prst="rect">
            <a:avLst/>
          </a:prstGeom>
          <a:noFill/>
          <a:ln w="9525">
            <a:noFill/>
            <a:miter lim="800000"/>
            <a:headEnd/>
            <a:tailEnd/>
          </a:ln>
        </p:spPr>
        <p:txBody>
          <a:bodyPr>
            <a:spAutoFit/>
          </a:bodyPr>
          <a:lstStyle/>
          <a:p>
            <a:r>
              <a:rPr lang="en-US" sz="3200">
                <a:latin typeface="Helvetica" pitchFamily="34" charset="0"/>
              </a:rPr>
              <a:t>Coming up - exceptions to the rule!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42875"/>
            <a:ext cx="8229600" cy="1143000"/>
          </a:xfrm>
          <a:ln w="25400">
            <a:solidFill>
              <a:srgbClr val="0000FF"/>
            </a:solidFill>
          </a:ln>
        </p:spPr>
        <p:txBody>
          <a:bodyPr/>
          <a:lstStyle/>
          <a:p>
            <a:pPr eaLnBrk="1" hangingPunct="1"/>
            <a:r>
              <a:rPr lang="en-US" b="1" smtClean="0">
                <a:solidFill>
                  <a:srgbClr val="000000"/>
                </a:solidFill>
                <a:latin typeface="Helvetica" pitchFamily="34" charset="0"/>
                <a:ea typeface="ＭＳ Ｐゴシック"/>
                <a:cs typeface="Helvetica" pitchFamily="34" charset="0"/>
              </a:rPr>
              <a:t>TU Learning Goals</a:t>
            </a:r>
          </a:p>
        </p:txBody>
      </p:sp>
      <p:sp>
        <p:nvSpPr>
          <p:cNvPr id="16386" name="Content Placeholder 2"/>
          <p:cNvSpPr>
            <a:spLocks noGrp="1"/>
          </p:cNvSpPr>
          <p:nvPr>
            <p:ph idx="1"/>
          </p:nvPr>
        </p:nvSpPr>
        <p:spPr>
          <a:xfrm>
            <a:off x="457200" y="1371600"/>
            <a:ext cx="8229600" cy="4525963"/>
          </a:xfrm>
        </p:spPr>
        <p:txBody>
          <a:bodyPr/>
          <a:lstStyle/>
          <a:p>
            <a:pPr marL="514350" indent="-514350" eaLnBrk="1" hangingPunct="1">
              <a:buFont typeface="Calibri" pitchFamily="34" charset="0"/>
              <a:buAutoNum type="arabicPeriod"/>
            </a:pPr>
            <a:r>
              <a:rPr lang="en-US" sz="3000" smtClean="0">
                <a:latin typeface="Helvetica" pitchFamily="34" charset="0"/>
                <a:ea typeface="ＭＳ Ｐゴシック"/>
                <a:cs typeface="Helvetica" pitchFamily="34" charset="0"/>
              </a:rPr>
              <a:t>Understand the Central Dogma:  </a:t>
            </a:r>
          </a:p>
          <a:p>
            <a:pPr marL="971550" lvl="1" indent="-514350" algn="ctr" eaLnBrk="1" hangingPunct="1">
              <a:buFont typeface="Arial" charset="0"/>
              <a:buNone/>
            </a:pPr>
            <a:r>
              <a:rPr lang="en-US" sz="3300" smtClean="0">
                <a:latin typeface="Helvetica" pitchFamily="34" charset="0"/>
                <a:ea typeface="ＭＳ Ｐゴシック"/>
                <a:cs typeface="Helvetica" pitchFamily="34" charset="0"/>
              </a:rPr>
              <a:t>DNA -&gt; RNA -&gt; protein</a:t>
            </a:r>
          </a:p>
          <a:p>
            <a:pPr marL="971550" lvl="1" indent="-514350" eaLnBrk="1" hangingPunct="1">
              <a:buFont typeface="Arial" charset="0"/>
              <a:buNone/>
            </a:pPr>
            <a:endParaRPr lang="en-US" sz="2600" smtClean="0">
              <a:latin typeface="Helvetica" pitchFamily="34" charset="0"/>
              <a:ea typeface="ＭＳ Ｐゴシック"/>
              <a:cs typeface="Helvetica" pitchFamily="34" charset="0"/>
            </a:endParaRPr>
          </a:p>
          <a:p>
            <a:pPr marL="514350" indent="-514350" eaLnBrk="1" hangingPunct="1">
              <a:buFont typeface="Calibri" pitchFamily="34" charset="0"/>
              <a:buAutoNum type="arabicPeriod"/>
            </a:pPr>
            <a:r>
              <a:rPr lang="en-US" sz="3000" smtClean="0">
                <a:latin typeface="Helvetica" pitchFamily="34" charset="0"/>
                <a:ea typeface="ＭＳ Ｐゴシック"/>
                <a:cs typeface="Helvetica" pitchFamily="34" charset="0"/>
              </a:rPr>
              <a:t>Identify the locations in a eukaryotic cell in which these processes occur.</a:t>
            </a:r>
          </a:p>
          <a:p>
            <a:pPr marL="514350" indent="-514350" eaLnBrk="1" hangingPunct="1">
              <a:buFont typeface="Arial" charset="0"/>
              <a:buNone/>
            </a:pPr>
            <a:endParaRPr lang="en-US" sz="3000" smtClean="0">
              <a:latin typeface="Helvetica" pitchFamily="34" charset="0"/>
              <a:ea typeface="ＭＳ Ｐゴシック"/>
              <a:cs typeface="Helvetica" pitchFamily="34" charset="0"/>
            </a:endParaRPr>
          </a:p>
          <a:p>
            <a:pPr marL="514350" indent="-514350" eaLnBrk="1" hangingPunct="1">
              <a:buFont typeface="Calibri" pitchFamily="34" charset="0"/>
              <a:buNone/>
            </a:pPr>
            <a:r>
              <a:rPr lang="en-US" sz="3000" smtClean="0">
                <a:latin typeface="Helvetica" pitchFamily="34" charset="0"/>
                <a:ea typeface="ＭＳ Ｐゴシック"/>
                <a:cs typeface="Helvetica" pitchFamily="34" charset="0"/>
              </a:rPr>
              <a:t>3. Evaluate a statement about how differential gene expression leads to different cell types. </a:t>
            </a:r>
          </a:p>
          <a:p>
            <a:pPr marL="514350" indent="-514350" eaLnBrk="1" hangingPunct="1"/>
            <a:endParaRPr lang="en-US" sz="3000" smtClean="0">
              <a:latin typeface="Helvetica" pitchFamily="34" charset="0"/>
              <a:ea typeface="ＭＳ Ｐゴシック"/>
              <a:cs typeface="Helvetica" pitchFamily="34" charset="0"/>
            </a:endParaRPr>
          </a:p>
          <a:p>
            <a:pPr marL="514350" indent="-514350" eaLnBrk="1" hangingPunct="1"/>
            <a:endParaRPr lang="en-US" sz="3000" smtClean="0">
              <a:latin typeface="Helvetica" pitchFamily="34" charset="0"/>
              <a:ea typeface="ＭＳ Ｐゴシック"/>
              <a:cs typeface="Helvetica" pitchFamily="34" charset="0"/>
            </a:endParaRPr>
          </a:p>
        </p:txBody>
      </p:sp>
      <p:sp>
        <p:nvSpPr>
          <p:cNvPr id="4" name="Rectangle 3"/>
          <p:cNvSpPr/>
          <p:nvPr/>
        </p:nvSpPr>
        <p:spPr>
          <a:xfrm>
            <a:off x="317500" y="4556125"/>
            <a:ext cx="8369300" cy="152400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Helvetica"/>
              <a:cs typeface="Helvetic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17500" y="258763"/>
            <a:ext cx="8540750" cy="1143000"/>
          </a:xfrm>
          <a:ln w="25400">
            <a:solidFill>
              <a:srgbClr val="0000FF"/>
            </a:solidFill>
          </a:ln>
        </p:spPr>
        <p:txBody>
          <a:bodyPr anchor="t"/>
          <a:lstStyle/>
          <a:p>
            <a:pPr eaLnBrk="1" hangingPunct="1"/>
            <a:r>
              <a:rPr lang="en-US" sz="3200" b="1" smtClean="0">
                <a:latin typeface="Helvetica" pitchFamily="34" charset="0"/>
                <a:ea typeface="ＭＳ Ｐゴシック"/>
                <a:cs typeface="Helvetica" pitchFamily="34" charset="0"/>
              </a:rPr>
              <a:t>Measurable</a:t>
            </a:r>
            <a:br>
              <a:rPr lang="en-US" sz="3200" b="1" smtClean="0">
                <a:latin typeface="Helvetica" pitchFamily="34" charset="0"/>
                <a:ea typeface="ＭＳ Ｐゴシック"/>
                <a:cs typeface="Helvetica" pitchFamily="34" charset="0"/>
              </a:rPr>
            </a:br>
            <a:r>
              <a:rPr lang="en-US" sz="3200" b="1" smtClean="0">
                <a:latin typeface="Helvetica" pitchFamily="34" charset="0"/>
                <a:ea typeface="ＭＳ Ｐゴシック"/>
                <a:cs typeface="Helvetica" pitchFamily="34" charset="0"/>
              </a:rPr>
              <a:t>Learning Outcomes 1 &amp; 2 </a:t>
            </a:r>
            <a:br>
              <a:rPr lang="en-US" sz="3200" b="1" smtClean="0">
                <a:latin typeface="Helvetica" pitchFamily="34" charset="0"/>
                <a:ea typeface="ＭＳ Ｐゴシック"/>
                <a:cs typeface="Helvetica" pitchFamily="34" charset="0"/>
              </a:rPr>
            </a:br>
            <a:endParaRPr lang="en-US" sz="3200" b="1" smtClean="0">
              <a:latin typeface="Helvetica" pitchFamily="34" charset="0"/>
              <a:ea typeface="ＭＳ Ｐゴシック"/>
              <a:cs typeface="Helvetica" pitchFamily="34" charset="0"/>
            </a:endParaRPr>
          </a:p>
        </p:txBody>
      </p:sp>
      <p:sp>
        <p:nvSpPr>
          <p:cNvPr id="18434" name="Content Placeholder 2"/>
          <p:cNvSpPr>
            <a:spLocks noGrp="1"/>
          </p:cNvSpPr>
          <p:nvPr>
            <p:ph idx="1"/>
          </p:nvPr>
        </p:nvSpPr>
        <p:spPr>
          <a:xfrm>
            <a:off x="457200" y="1600200"/>
            <a:ext cx="8401050" cy="4826000"/>
          </a:xfrm>
        </p:spPr>
        <p:txBody>
          <a:bodyPr/>
          <a:lstStyle/>
          <a:p>
            <a:pPr eaLnBrk="1" hangingPunct="1">
              <a:lnSpc>
                <a:spcPct val="80000"/>
              </a:lnSpc>
            </a:pPr>
            <a:r>
              <a:rPr lang="en-US" sz="2600" smtClean="0">
                <a:latin typeface="Helvetica" pitchFamily="34" charset="0"/>
                <a:ea typeface="ＭＳ Ｐゴシック"/>
                <a:cs typeface="Helvetica" pitchFamily="34" charset="0"/>
              </a:rPr>
              <a:t>LOC</a:t>
            </a:r>
          </a:p>
          <a:p>
            <a:pPr lvl="1" eaLnBrk="1" hangingPunct="1">
              <a:lnSpc>
                <a:spcPct val="80000"/>
              </a:lnSpc>
            </a:pPr>
            <a:r>
              <a:rPr lang="en-US" sz="2600" smtClean="0">
                <a:latin typeface="Helvetica" pitchFamily="34" charset="0"/>
                <a:ea typeface="ＭＳ Ｐゴシック"/>
                <a:cs typeface="Helvetica" pitchFamily="34" charset="0"/>
              </a:rPr>
              <a:t> Define processes  </a:t>
            </a:r>
          </a:p>
          <a:p>
            <a:pPr lvl="1" eaLnBrk="1" hangingPunct="1">
              <a:lnSpc>
                <a:spcPct val="80000"/>
              </a:lnSpc>
            </a:pPr>
            <a:r>
              <a:rPr lang="en-US" sz="2600" smtClean="0">
                <a:latin typeface="Helvetica" pitchFamily="34" charset="0"/>
                <a:ea typeface="ＭＳ Ｐゴシック"/>
                <a:cs typeface="Helvetica" pitchFamily="34" charset="0"/>
              </a:rPr>
              <a:t> Identify key molecules and cellular structures </a:t>
            </a:r>
          </a:p>
          <a:p>
            <a:pPr lvl="1" eaLnBrk="1" hangingPunct="1">
              <a:lnSpc>
                <a:spcPct val="80000"/>
              </a:lnSpc>
            </a:pPr>
            <a:r>
              <a:rPr lang="en-US" sz="2600" smtClean="0">
                <a:latin typeface="Helvetica" pitchFamily="34" charset="0"/>
                <a:ea typeface="ＭＳ Ｐゴシック"/>
                <a:cs typeface="Helvetica" pitchFamily="34" charset="0"/>
              </a:rPr>
              <a:t> Explain the sequence in your own words </a:t>
            </a:r>
          </a:p>
          <a:p>
            <a:pPr lvl="1" eaLnBrk="1" hangingPunct="1">
              <a:lnSpc>
                <a:spcPct val="80000"/>
              </a:lnSpc>
              <a:buFont typeface="Arial" charset="0"/>
              <a:buNone/>
            </a:pPr>
            <a:endParaRPr lang="en-US" sz="2600" smtClean="0">
              <a:latin typeface="Helvetica" pitchFamily="34" charset="0"/>
              <a:ea typeface="ＭＳ Ｐゴシック"/>
              <a:cs typeface="Helvetica" pitchFamily="34" charset="0"/>
            </a:endParaRPr>
          </a:p>
          <a:p>
            <a:pPr eaLnBrk="1" hangingPunct="1">
              <a:lnSpc>
                <a:spcPct val="80000"/>
              </a:lnSpc>
            </a:pPr>
            <a:r>
              <a:rPr lang="en-US" sz="2600" smtClean="0">
                <a:latin typeface="Helvetica" pitchFamily="34" charset="0"/>
                <a:ea typeface="ＭＳ Ｐゴシック"/>
                <a:cs typeface="Helvetica" pitchFamily="34" charset="0"/>
              </a:rPr>
              <a:t>HOC </a:t>
            </a:r>
          </a:p>
          <a:p>
            <a:pPr lvl="1" eaLnBrk="1" hangingPunct="1">
              <a:lnSpc>
                <a:spcPct val="80000"/>
              </a:lnSpc>
            </a:pPr>
            <a:r>
              <a:rPr lang="en-US" sz="2600" smtClean="0">
                <a:latin typeface="Helvetica" pitchFamily="34" charset="0"/>
                <a:ea typeface="ＭＳ Ｐゴシック"/>
                <a:cs typeface="Helvetica" pitchFamily="34" charset="0"/>
              </a:rPr>
              <a:t>Compare and contrast the processes</a:t>
            </a:r>
          </a:p>
          <a:p>
            <a:pPr lvl="1" eaLnBrk="1" hangingPunct="1">
              <a:lnSpc>
                <a:spcPct val="80000"/>
              </a:lnSpc>
            </a:pPr>
            <a:r>
              <a:rPr lang="en-US" sz="2600" smtClean="0">
                <a:latin typeface="Helvetica" pitchFamily="34" charset="0"/>
                <a:ea typeface="ＭＳ Ｐゴシック"/>
                <a:cs typeface="Helvetica" pitchFamily="34" charset="0"/>
              </a:rPr>
              <a:t>Create/explain an analogy for the Central Dogma</a:t>
            </a:r>
          </a:p>
          <a:p>
            <a:pPr lvl="1" eaLnBrk="1" hangingPunct="1">
              <a:lnSpc>
                <a:spcPct val="80000"/>
              </a:lnSpc>
            </a:pPr>
            <a:r>
              <a:rPr lang="en-US" sz="2600" smtClean="0">
                <a:latin typeface="Helvetica" pitchFamily="34" charset="0"/>
                <a:ea typeface="ＭＳ Ｐゴシック"/>
                <a:cs typeface="Helvetica" pitchFamily="34" charset="0"/>
              </a:rPr>
              <a:t>Map the location and sequence of events of the Central Dogma. </a:t>
            </a:r>
          </a:p>
          <a:p>
            <a:pPr lvl="1" eaLnBrk="1" hangingPunct="1">
              <a:lnSpc>
                <a:spcPct val="80000"/>
              </a:lnSpc>
            </a:pPr>
            <a:r>
              <a:rPr lang="en-US" sz="2600" smtClean="0">
                <a:latin typeface="Helvetica" pitchFamily="34" charset="0"/>
                <a:ea typeface="ＭＳ Ｐゴシック"/>
                <a:cs typeface="Helvetica" pitchFamily="34" charset="0"/>
              </a:rPr>
              <a:t>Construct a representation of the Central Dogma in a eukaryotic cell</a:t>
            </a:r>
          </a:p>
          <a:p>
            <a:pPr eaLnBrk="1" hangingPunct="1">
              <a:lnSpc>
                <a:spcPct val="80000"/>
              </a:lnSpc>
            </a:pPr>
            <a:endParaRPr lang="en-US" sz="2600" smtClean="0">
              <a:latin typeface="Helvetica" pitchFamily="34" charset="0"/>
              <a:ea typeface="ＭＳ Ｐゴシック"/>
              <a:cs typeface="Helvetic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307975"/>
            <a:ext cx="8229600" cy="881063"/>
          </a:xfrm>
          <a:ln w="25400">
            <a:solidFill>
              <a:srgbClr val="0000FF"/>
            </a:solidFill>
          </a:ln>
        </p:spPr>
        <p:txBody>
          <a:bodyPr anchor="t"/>
          <a:lstStyle/>
          <a:p>
            <a:pPr eaLnBrk="1" hangingPunct="1"/>
            <a:r>
              <a:rPr lang="en-US" sz="3200" b="1" smtClean="0">
                <a:latin typeface="Helvetica" pitchFamily="34" charset="0"/>
                <a:ea typeface="ＭＳ Ｐゴシック"/>
                <a:cs typeface="ＭＳ Ｐゴシック"/>
              </a:rPr>
              <a:t>Measurable Learning Outcome for goal 3 </a:t>
            </a:r>
            <a:br>
              <a:rPr lang="en-US" sz="3200" b="1" smtClean="0">
                <a:latin typeface="Helvetica" pitchFamily="34" charset="0"/>
                <a:ea typeface="ＭＳ Ｐゴシック"/>
                <a:cs typeface="ＭＳ Ｐゴシック"/>
              </a:rPr>
            </a:br>
            <a:endParaRPr lang="en-US" sz="3200" b="1" smtClean="0">
              <a:latin typeface="Helvetica" pitchFamily="34" charset="0"/>
              <a:ea typeface="ＭＳ Ｐゴシック"/>
              <a:cs typeface="ＭＳ Ｐゴシック"/>
            </a:endParaRPr>
          </a:p>
        </p:txBody>
      </p:sp>
      <p:sp>
        <p:nvSpPr>
          <p:cNvPr id="20482" name="Content Placeholder 2"/>
          <p:cNvSpPr>
            <a:spLocks noGrp="1"/>
          </p:cNvSpPr>
          <p:nvPr>
            <p:ph idx="1"/>
          </p:nvPr>
        </p:nvSpPr>
        <p:spPr>
          <a:xfrm>
            <a:off x="615950" y="1698625"/>
            <a:ext cx="8070850" cy="4537075"/>
          </a:xfrm>
        </p:spPr>
        <p:txBody>
          <a:bodyPr/>
          <a:lstStyle/>
          <a:p>
            <a:pPr marL="65088" indent="-65088" eaLnBrk="1" hangingPunct="1">
              <a:buFont typeface="Arial" charset="0"/>
              <a:buNone/>
            </a:pPr>
            <a:r>
              <a:rPr lang="en-US" sz="3000" smtClean="0">
                <a:latin typeface="Helvetica" pitchFamily="34" charset="0"/>
                <a:ea typeface="ＭＳ Ｐゴシック"/>
                <a:cs typeface="Helvetica" pitchFamily="34" charset="0"/>
              </a:rPr>
              <a:t>Evaluate a statement about how differential gene expression leads to different cell types. </a:t>
            </a:r>
          </a:p>
          <a:p>
            <a:pPr marL="65088" indent="-65088" eaLnBrk="1" hangingPunct="1">
              <a:buFont typeface="Arial" charset="0"/>
              <a:buNone/>
            </a:pPr>
            <a:endParaRPr lang="en-US" sz="3000" smtClean="0">
              <a:latin typeface="Helvetica" pitchFamily="34" charset="0"/>
              <a:ea typeface="ＭＳ Ｐゴシック"/>
              <a:cs typeface="Helvetica" pitchFamily="34" charset="0"/>
            </a:endParaRPr>
          </a:p>
          <a:p>
            <a:pPr marL="65088" indent="-65088" eaLnBrk="1" hangingPunct="1">
              <a:buFont typeface="Arial" charset="0"/>
              <a:buNone/>
            </a:pPr>
            <a:r>
              <a:rPr lang="en-US" sz="2800" smtClean="0">
                <a:latin typeface="Helvetica" pitchFamily="34" charset="0"/>
                <a:ea typeface="ＭＳ Ｐゴシック"/>
                <a:cs typeface="ＭＳ Ｐゴシック"/>
              </a:rPr>
              <a:t>HOC</a:t>
            </a:r>
          </a:p>
          <a:p>
            <a:pPr lvl="1" eaLnBrk="1" hangingPunct="1"/>
            <a:r>
              <a:rPr lang="en-US" smtClean="0">
                <a:latin typeface="Helvetica" pitchFamily="34" charset="0"/>
                <a:ea typeface="ＭＳ Ｐゴシック"/>
              </a:rPr>
              <a:t>Evaluate the similarities and differences in gene expression between two cell types. </a:t>
            </a:r>
          </a:p>
          <a:p>
            <a:pPr lvl="1" eaLnBrk="1" hangingPunct="1"/>
            <a:r>
              <a:rPr lang="en-US" smtClean="0">
                <a:latin typeface="Helvetica" pitchFamily="34" charset="0"/>
                <a:ea typeface="ＭＳ Ｐゴシック"/>
              </a:rPr>
              <a:t>Assess a statement about how differential gene expression allows for different cell types.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19075"/>
            <a:ext cx="8353425" cy="1177925"/>
          </a:xfrm>
          <a:ln w="25400">
            <a:solidFill>
              <a:srgbClr val="0000FF"/>
            </a:solidFill>
          </a:ln>
        </p:spPr>
        <p:txBody>
          <a:bodyPr anchor="t"/>
          <a:lstStyle/>
          <a:p>
            <a:pPr eaLnBrk="1" hangingPunct="1"/>
            <a:r>
              <a:rPr lang="en-US" sz="3200" b="1" smtClean="0">
                <a:latin typeface="Helvetica" pitchFamily="34" charset="0"/>
                <a:ea typeface="ＭＳ Ｐゴシック"/>
                <a:cs typeface="Helvetica" pitchFamily="34" charset="0"/>
              </a:rPr>
              <a:t>Learning Outcome 3 </a:t>
            </a:r>
            <a:br>
              <a:rPr lang="en-US" sz="3200" b="1" smtClean="0">
                <a:latin typeface="Helvetica" pitchFamily="34" charset="0"/>
                <a:ea typeface="ＭＳ Ｐゴシック"/>
                <a:cs typeface="Helvetica" pitchFamily="34" charset="0"/>
              </a:rPr>
            </a:br>
            <a:r>
              <a:rPr lang="en-US" sz="3200" b="1" smtClean="0">
                <a:latin typeface="Helvetica" pitchFamily="34" charset="0"/>
                <a:ea typeface="ＭＳ Ｐゴシック"/>
                <a:cs typeface="Helvetica" pitchFamily="34" charset="0"/>
              </a:rPr>
              <a:t>HOC Summative Assessment</a:t>
            </a:r>
            <a:br>
              <a:rPr lang="en-US" sz="3200" b="1" smtClean="0">
                <a:latin typeface="Helvetica" pitchFamily="34" charset="0"/>
                <a:ea typeface="ＭＳ Ｐゴシック"/>
                <a:cs typeface="Helvetica" pitchFamily="34" charset="0"/>
              </a:rPr>
            </a:br>
            <a:endParaRPr lang="en-US" sz="3000" smtClean="0">
              <a:latin typeface="Helvetica" pitchFamily="34" charset="0"/>
              <a:ea typeface="ＭＳ Ｐゴシック"/>
              <a:cs typeface="Helvetica" pitchFamily="34" charset="0"/>
            </a:endParaRPr>
          </a:p>
        </p:txBody>
      </p:sp>
      <p:sp>
        <p:nvSpPr>
          <p:cNvPr id="22530" name="Content Placeholder 2"/>
          <p:cNvSpPr>
            <a:spLocks noGrp="1"/>
          </p:cNvSpPr>
          <p:nvPr>
            <p:ph idx="1"/>
          </p:nvPr>
        </p:nvSpPr>
        <p:spPr>
          <a:xfrm>
            <a:off x="457200" y="1584325"/>
            <a:ext cx="8353425" cy="4829175"/>
          </a:xfrm>
        </p:spPr>
        <p:txBody>
          <a:bodyPr/>
          <a:lstStyle/>
          <a:p>
            <a:pPr marL="457200" lvl="1" indent="0" eaLnBrk="1" hangingPunct="1">
              <a:buFont typeface="Arial" charset="0"/>
              <a:buNone/>
            </a:pPr>
            <a:r>
              <a:rPr lang="en-US" smtClean="0">
                <a:latin typeface="Helvetica" pitchFamily="34" charset="0"/>
                <a:ea typeface="ＭＳ Ｐゴシック"/>
                <a:cs typeface="Helvetica" pitchFamily="34" charset="0"/>
              </a:rPr>
              <a:t>Evaluate a statement about how differential gene expression leads to different cell types:</a:t>
            </a:r>
          </a:p>
          <a:p>
            <a:pPr marL="457200" lvl="1" indent="0" eaLnBrk="1" hangingPunct="1">
              <a:buFont typeface="Arial" charset="0"/>
              <a:buNone/>
            </a:pPr>
            <a:endParaRPr lang="en-US" sz="2000" smtClean="0">
              <a:latin typeface="Helvetica" pitchFamily="34" charset="0"/>
              <a:ea typeface="ＭＳ Ｐゴシック"/>
              <a:cs typeface="Helvetica" pitchFamily="34" charset="0"/>
            </a:endParaRPr>
          </a:p>
          <a:p>
            <a:pPr marL="457200" lvl="1" indent="0" eaLnBrk="1" hangingPunct="1">
              <a:buFont typeface="Arial" charset="0"/>
              <a:buNone/>
            </a:pPr>
            <a:r>
              <a:rPr lang="en-US" b="1" smtClean="0">
                <a:latin typeface="Helvetica" pitchFamily="34" charset="0"/>
                <a:ea typeface="ＭＳ Ｐゴシック"/>
                <a:cs typeface="Helvetica" pitchFamily="34" charset="0"/>
              </a:rPr>
              <a:t>	At a party, a friend says, “What’s the big                 deal 	with stem cells? Stem cells, heart cells,  	 muscle cells…they’re all the same.”</a:t>
            </a:r>
          </a:p>
          <a:p>
            <a:pPr marL="457200" lvl="1" indent="0" eaLnBrk="1" hangingPunct="1">
              <a:buFont typeface="Arial" charset="0"/>
              <a:buNone/>
            </a:pPr>
            <a:r>
              <a:rPr lang="en-US" b="1" smtClean="0">
                <a:latin typeface="Helvetica" pitchFamily="34" charset="0"/>
                <a:ea typeface="ＭＳ Ｐゴシック"/>
                <a:cs typeface="Helvetica" pitchFamily="34" charset="0"/>
              </a:rPr>
              <a:t> </a:t>
            </a:r>
          </a:p>
          <a:p>
            <a:pPr marL="457200" lvl="1" indent="0" eaLnBrk="1" hangingPunct="1">
              <a:buFont typeface="Arial" charset="0"/>
              <a:buNone/>
            </a:pPr>
            <a:r>
              <a:rPr lang="en-US" smtClean="0">
                <a:latin typeface="Helvetica" pitchFamily="34" charset="0"/>
                <a:ea typeface="ＭＳ Ｐゴシック"/>
                <a:cs typeface="Helvetica" pitchFamily="34" charset="0"/>
              </a:rPr>
              <a:t>Using the central dogma and associated terminology, judge and reframe the statement in order to remove any misconceptions.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19075"/>
            <a:ext cx="8353425" cy="1177925"/>
          </a:xfrm>
          <a:ln w="25400">
            <a:solidFill>
              <a:srgbClr val="0000FF"/>
            </a:solidFill>
          </a:ln>
        </p:spPr>
        <p:txBody>
          <a:bodyPr anchor="t"/>
          <a:lstStyle/>
          <a:p>
            <a:pPr eaLnBrk="1" hangingPunct="1"/>
            <a:r>
              <a:rPr lang="en-US" sz="3200" b="1" smtClean="0">
                <a:latin typeface="Helvetica" pitchFamily="34" charset="0"/>
                <a:ea typeface="ＭＳ Ｐゴシック"/>
                <a:cs typeface="Helvetica" pitchFamily="34" charset="0"/>
              </a:rPr>
              <a:t>Learning Outcome 3 </a:t>
            </a:r>
            <a:br>
              <a:rPr lang="en-US" sz="3200" b="1" smtClean="0">
                <a:latin typeface="Helvetica" pitchFamily="34" charset="0"/>
                <a:ea typeface="ＭＳ Ｐゴシック"/>
                <a:cs typeface="Helvetica" pitchFamily="34" charset="0"/>
              </a:rPr>
            </a:br>
            <a:r>
              <a:rPr lang="en-US" sz="3200" b="1" smtClean="0">
                <a:latin typeface="Helvetica" pitchFamily="34" charset="0"/>
                <a:ea typeface="ＭＳ Ｐゴシック"/>
                <a:cs typeface="Helvetica" pitchFamily="34" charset="0"/>
              </a:rPr>
              <a:t>HOC Formative Assessment</a:t>
            </a:r>
            <a:br>
              <a:rPr lang="en-US" sz="3200" b="1" smtClean="0">
                <a:latin typeface="Helvetica" pitchFamily="34" charset="0"/>
                <a:ea typeface="ＭＳ Ｐゴシック"/>
                <a:cs typeface="Helvetica" pitchFamily="34" charset="0"/>
              </a:rPr>
            </a:br>
            <a:endParaRPr lang="en-US" sz="3000" smtClean="0">
              <a:latin typeface="Helvetica" pitchFamily="34" charset="0"/>
              <a:ea typeface="ＭＳ Ｐゴシック"/>
              <a:cs typeface="Helvetica" pitchFamily="34" charset="0"/>
            </a:endParaRPr>
          </a:p>
        </p:txBody>
      </p:sp>
      <p:sp>
        <p:nvSpPr>
          <p:cNvPr id="24578" name="Content Placeholder 2"/>
          <p:cNvSpPr>
            <a:spLocks noGrp="1"/>
          </p:cNvSpPr>
          <p:nvPr>
            <p:ph idx="1"/>
          </p:nvPr>
        </p:nvSpPr>
        <p:spPr>
          <a:xfrm>
            <a:off x="457200" y="1584325"/>
            <a:ext cx="8229600" cy="5083175"/>
          </a:xfrm>
        </p:spPr>
        <p:txBody>
          <a:bodyPr/>
          <a:lstStyle/>
          <a:p>
            <a:pPr marL="457200" lvl="1" indent="0" eaLnBrk="1" hangingPunct="1">
              <a:buFont typeface="Arial" charset="0"/>
              <a:buNone/>
            </a:pPr>
            <a:endParaRPr lang="en-US" smtClean="0">
              <a:latin typeface="Helvetica" pitchFamily="34" charset="0"/>
              <a:ea typeface="ＭＳ Ｐゴシック"/>
              <a:cs typeface="Helvetica" pitchFamily="34" charset="0"/>
            </a:endParaRPr>
          </a:p>
          <a:p>
            <a:pPr marL="457200" lvl="1" indent="0" eaLnBrk="1" hangingPunct="1">
              <a:buFont typeface="Arial" charset="0"/>
              <a:buNone/>
            </a:pPr>
            <a:r>
              <a:rPr lang="en-US" smtClean="0">
                <a:latin typeface="Helvetica" pitchFamily="34" charset="0"/>
                <a:ea typeface="ＭＳ Ｐゴシック"/>
                <a:cs typeface="Helvetica" pitchFamily="34" charset="0"/>
              </a:rPr>
              <a:t>Analyze a table that contains information about the relative concentrations of DNA and protein within two different types of cells. </a:t>
            </a:r>
          </a:p>
          <a:p>
            <a:pPr marL="457200" lvl="1" indent="0" eaLnBrk="1" hangingPunct="1">
              <a:buFont typeface="Arial" charset="0"/>
              <a:buNone/>
            </a:pPr>
            <a:endParaRPr lang="en-US" smtClean="0">
              <a:latin typeface="Helvetica" pitchFamily="34" charset="0"/>
              <a:ea typeface="ＭＳ Ｐゴシック"/>
              <a:cs typeface="Helvetica" pitchFamily="34" charset="0"/>
            </a:endParaRPr>
          </a:p>
          <a:p>
            <a:pPr marL="457200" lvl="1" indent="0" eaLnBrk="1" hangingPunct="1">
              <a:buFont typeface="Arial" charset="0"/>
              <a:buNone/>
            </a:pPr>
            <a:r>
              <a:rPr lang="en-US" smtClean="0">
                <a:latin typeface="Helvetica" pitchFamily="34" charset="0"/>
                <a:ea typeface="ＭＳ Ｐゴシック"/>
                <a:cs typeface="Helvetica" pitchFamily="34" charset="0"/>
              </a:rPr>
              <a:t>Using the information from the table, formulate answers to questions pertaining to the two cell types.</a:t>
            </a:r>
          </a:p>
          <a:p>
            <a:pPr marL="457200" lvl="1" indent="0" eaLnBrk="1" hangingPunct="1">
              <a:buFont typeface="Arial" charset="0"/>
              <a:buNone/>
            </a:pPr>
            <a:endParaRPr lang="en-US" smtClean="0">
              <a:latin typeface="Helvetica" pitchFamily="34" charset="0"/>
              <a:ea typeface="ＭＳ Ｐゴシック"/>
              <a:cs typeface="Helvetica" pitchFamily="34" charset="0"/>
            </a:endParaRPr>
          </a:p>
          <a:p>
            <a:pPr marL="457200" lvl="1" indent="0" eaLnBrk="1" hangingPunct="1">
              <a:buFont typeface="Arial" charset="0"/>
              <a:buNone/>
            </a:pPr>
            <a:r>
              <a:rPr lang="en-US" b="1" smtClean="0">
                <a:latin typeface="Helvetica" pitchFamily="34" charset="0"/>
                <a:ea typeface="ＭＳ Ｐゴシック"/>
                <a:cs typeface="Helvetica"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19075"/>
            <a:ext cx="8353425" cy="1177925"/>
          </a:xfrm>
          <a:ln w="25400">
            <a:solidFill>
              <a:srgbClr val="0000FF"/>
            </a:solidFill>
          </a:ln>
        </p:spPr>
        <p:txBody>
          <a:bodyPr anchor="t"/>
          <a:lstStyle/>
          <a:p>
            <a:pPr eaLnBrk="1" hangingPunct="1"/>
            <a:r>
              <a:rPr lang="en-US" sz="3200" b="1" smtClean="0">
                <a:latin typeface="Helvetica" pitchFamily="34" charset="0"/>
                <a:ea typeface="ＭＳ Ｐゴシック"/>
                <a:cs typeface="Helvetica" pitchFamily="34" charset="0"/>
              </a:rPr>
              <a:t>Learning Outcome 3 </a:t>
            </a:r>
            <a:br>
              <a:rPr lang="en-US" sz="3200" b="1" smtClean="0">
                <a:latin typeface="Helvetica" pitchFamily="34" charset="0"/>
                <a:ea typeface="ＭＳ Ｐゴシック"/>
                <a:cs typeface="Helvetica" pitchFamily="34" charset="0"/>
              </a:rPr>
            </a:br>
            <a:r>
              <a:rPr lang="en-US" sz="3200" b="1" smtClean="0">
                <a:latin typeface="Helvetica" pitchFamily="34" charset="0"/>
                <a:ea typeface="ＭＳ Ｐゴシック"/>
                <a:cs typeface="Helvetica" pitchFamily="34" charset="0"/>
              </a:rPr>
              <a:t>Teachable Tidbit</a:t>
            </a:r>
            <a:endParaRPr lang="en-US" sz="3000" smtClean="0">
              <a:latin typeface="Helvetica" pitchFamily="34" charset="0"/>
              <a:ea typeface="ＭＳ Ｐゴシック"/>
              <a:cs typeface="Helvetica" pitchFamily="34" charset="0"/>
            </a:endParaRPr>
          </a:p>
        </p:txBody>
      </p:sp>
      <p:sp>
        <p:nvSpPr>
          <p:cNvPr id="3" name="Content Placeholder 2"/>
          <p:cNvSpPr>
            <a:spLocks noGrp="1"/>
          </p:cNvSpPr>
          <p:nvPr>
            <p:ph idx="1"/>
          </p:nvPr>
        </p:nvSpPr>
        <p:spPr>
          <a:xfrm>
            <a:off x="457200" y="1584325"/>
            <a:ext cx="8229600" cy="5083175"/>
          </a:xfrm>
        </p:spPr>
        <p:txBody>
          <a:bodyPr rtlCol="0">
            <a:noAutofit/>
          </a:bodyPr>
          <a:lstStyle/>
          <a:p>
            <a:pPr marL="457200" lvl="1" indent="0" eaLnBrk="1" fontAlgn="auto" hangingPunct="1">
              <a:spcAft>
                <a:spcPts val="0"/>
              </a:spcAft>
              <a:buFont typeface="Arial"/>
              <a:buNone/>
              <a:defRPr/>
            </a:pPr>
            <a:endParaRPr lang="en-US" dirty="0" smtClean="0">
              <a:latin typeface="Helvetica"/>
              <a:ea typeface="+mn-ea"/>
              <a:cs typeface="Helvetica"/>
            </a:endParaRPr>
          </a:p>
          <a:p>
            <a:pPr marL="457200" lvl="1" indent="0" eaLnBrk="1" fontAlgn="auto" hangingPunct="1">
              <a:spcAft>
                <a:spcPts val="0"/>
              </a:spcAft>
              <a:buFont typeface="Arial"/>
              <a:buNone/>
              <a:defRPr/>
            </a:pPr>
            <a:r>
              <a:rPr lang="en-US" dirty="0" smtClean="0">
                <a:latin typeface="Helvetica"/>
                <a:ea typeface="+mn-ea"/>
                <a:cs typeface="Helvetica"/>
              </a:rPr>
              <a:t>Assumption</a:t>
            </a:r>
          </a:p>
          <a:p>
            <a:pPr lvl="1" eaLnBrk="1" fontAlgn="auto" hangingPunct="1">
              <a:spcAft>
                <a:spcPts val="0"/>
              </a:spcAft>
              <a:buFont typeface="Arial"/>
              <a:buChar char="–"/>
              <a:defRPr/>
            </a:pPr>
            <a:r>
              <a:rPr lang="en-US" dirty="0" smtClean="0">
                <a:latin typeface="Helvetica"/>
                <a:ea typeface="+mn-ea"/>
                <a:cs typeface="Helvetica"/>
              </a:rPr>
              <a:t>TU Learning Objectives 1 &amp; 2 have already been met</a:t>
            </a:r>
          </a:p>
          <a:p>
            <a:pPr lvl="1" eaLnBrk="1" fontAlgn="auto" hangingPunct="1">
              <a:spcAft>
                <a:spcPts val="0"/>
              </a:spcAft>
              <a:buFont typeface="Arial"/>
              <a:buChar char="–"/>
              <a:defRPr/>
            </a:pPr>
            <a:endParaRPr lang="en-US" dirty="0" smtClean="0">
              <a:latin typeface="Helvetica"/>
              <a:ea typeface="+mn-ea"/>
              <a:cs typeface="Helvetica"/>
            </a:endParaRPr>
          </a:p>
          <a:p>
            <a:pPr marL="457200" lvl="1" indent="0" eaLnBrk="1" fontAlgn="auto" hangingPunct="1">
              <a:spcAft>
                <a:spcPts val="0"/>
              </a:spcAft>
              <a:buFont typeface="Arial"/>
              <a:buNone/>
              <a:defRPr/>
            </a:pPr>
            <a:endParaRPr lang="en-US" dirty="0" smtClean="0">
              <a:latin typeface="Helvetica"/>
              <a:ea typeface="+mn-ea"/>
              <a:cs typeface="Helvetica"/>
            </a:endParaRPr>
          </a:p>
          <a:p>
            <a:pPr marL="457200" lvl="1" indent="0" eaLnBrk="1" fontAlgn="auto" hangingPunct="1">
              <a:spcAft>
                <a:spcPts val="0"/>
              </a:spcAft>
              <a:buFont typeface="Arial"/>
              <a:buNone/>
              <a:defRPr/>
            </a:pPr>
            <a:r>
              <a:rPr lang="en-US" b="1" dirty="0" smtClean="0">
                <a:latin typeface="Helvetica"/>
                <a:ea typeface="+mn-ea"/>
                <a:cs typeface="Helvetica"/>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496888"/>
            <a:ext cx="8229600" cy="1143000"/>
          </a:xfrm>
        </p:spPr>
        <p:txBody>
          <a:bodyPr/>
          <a:lstStyle/>
          <a:p>
            <a:pPr eaLnBrk="1" hangingPunct="1"/>
            <a:r>
              <a:rPr lang="en-US" sz="2900" b="1" smtClean="0">
                <a:latin typeface="Helvetica" pitchFamily="34" charset="0"/>
                <a:ea typeface="ＭＳ Ｐゴシック"/>
                <a:cs typeface="ＭＳ Ｐゴシック"/>
              </a:rPr>
              <a:t>What is the flow of information within a cell, according to the central dogma:</a:t>
            </a:r>
          </a:p>
        </p:txBody>
      </p:sp>
      <p:sp>
        <p:nvSpPr>
          <p:cNvPr id="28674" name="Content Placeholder 2"/>
          <p:cNvSpPr>
            <a:spLocks noGrp="1"/>
          </p:cNvSpPr>
          <p:nvPr>
            <p:ph idx="1"/>
          </p:nvPr>
        </p:nvSpPr>
        <p:spPr>
          <a:xfrm>
            <a:off x="457200" y="2332038"/>
            <a:ext cx="8229600" cy="3087687"/>
          </a:xfrm>
        </p:spPr>
        <p:txBody>
          <a:bodyPr/>
          <a:lstStyle/>
          <a:p>
            <a:pPr eaLnBrk="1" hangingPunct="1"/>
            <a:r>
              <a:rPr lang="en-US" smtClean="0">
                <a:ea typeface="ＭＳ Ｐゴシック"/>
                <a:cs typeface="ＭＳ Ｐゴシック"/>
              </a:rPr>
              <a:t>A. DNA </a:t>
            </a:r>
            <a:r>
              <a:rPr lang="en-US" smtClean="0">
                <a:ea typeface="ＭＳ Ｐゴシック"/>
                <a:cs typeface="ＭＳ Ｐゴシック"/>
                <a:sym typeface="Wingdings" pitchFamily="2" charset="2"/>
              </a:rPr>
              <a:t> Protein  mRNA</a:t>
            </a:r>
          </a:p>
          <a:p>
            <a:pPr eaLnBrk="1" hangingPunct="1"/>
            <a:r>
              <a:rPr lang="en-US" smtClean="0">
                <a:ea typeface="ＭＳ Ｐゴシック"/>
                <a:cs typeface="ＭＳ Ｐゴシック"/>
                <a:sym typeface="Wingdings" pitchFamily="2" charset="2"/>
              </a:rPr>
              <a:t>B. Protein  mRNA DNA</a:t>
            </a:r>
          </a:p>
          <a:p>
            <a:pPr eaLnBrk="1" hangingPunct="1"/>
            <a:r>
              <a:rPr lang="en-US" smtClean="0">
                <a:ea typeface="ＭＳ Ｐゴシック"/>
                <a:cs typeface="ＭＳ Ｐゴシック"/>
                <a:sym typeface="Wingdings" pitchFamily="2" charset="2"/>
              </a:rPr>
              <a:t>C. DNA  mRNAprotein</a:t>
            </a:r>
          </a:p>
          <a:p>
            <a:pPr eaLnBrk="1" hangingPunct="1"/>
            <a:r>
              <a:rPr lang="en-US" smtClean="0">
                <a:ea typeface="ＭＳ Ｐゴシック"/>
                <a:cs typeface="ＭＳ Ｐゴシック"/>
                <a:sym typeface="Wingdings" pitchFamily="2" charset="2"/>
              </a:rPr>
              <a:t>D. mRNA  DNAprotein</a:t>
            </a:r>
          </a:p>
          <a:p>
            <a:pPr eaLnBrk="1" hangingPunct="1"/>
            <a:r>
              <a:rPr lang="en-US" smtClean="0">
                <a:ea typeface="ＭＳ Ｐゴシック"/>
                <a:cs typeface="ＭＳ Ｐゴシック"/>
                <a:sym typeface="Wingdings" pitchFamily="2" charset="2"/>
              </a:rPr>
              <a:t>E. None of the above</a:t>
            </a:r>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33375" y="365125"/>
            <a:ext cx="8353425" cy="1397000"/>
          </a:xfrm>
        </p:spPr>
        <p:txBody>
          <a:bodyPr/>
          <a:lstStyle/>
          <a:p>
            <a:pPr eaLnBrk="1" hangingPunct="1"/>
            <a:r>
              <a:rPr lang="en-US" sz="3200" b="1" smtClean="0">
                <a:ea typeface="ＭＳ Ｐゴシック"/>
                <a:cs typeface="ＭＳ Ｐゴシック"/>
              </a:rPr>
              <a:t>Choose the correct association between cellular process(es) and their location(s) in eukaryotes</a:t>
            </a:r>
          </a:p>
        </p:txBody>
      </p:sp>
      <p:sp>
        <p:nvSpPr>
          <p:cNvPr id="30722" name="Content Placeholder 2"/>
          <p:cNvSpPr>
            <a:spLocks noGrp="1"/>
          </p:cNvSpPr>
          <p:nvPr>
            <p:ph idx="1"/>
          </p:nvPr>
        </p:nvSpPr>
        <p:spPr>
          <a:xfrm>
            <a:off x="457200" y="2332038"/>
            <a:ext cx="8229600" cy="3829050"/>
          </a:xfrm>
        </p:spPr>
        <p:txBody>
          <a:bodyPr/>
          <a:lstStyle/>
          <a:p>
            <a:pPr eaLnBrk="1" hangingPunct="1"/>
            <a:r>
              <a:rPr lang="en-US" smtClean="0">
                <a:ea typeface="ＭＳ Ｐゴシック"/>
                <a:cs typeface="ＭＳ Ｐゴシック"/>
              </a:rPr>
              <a:t>A. Transcription and translation: cytoplasm</a:t>
            </a:r>
            <a:endParaRPr lang="en-US" smtClean="0">
              <a:ea typeface="ＭＳ Ｐゴシック"/>
              <a:cs typeface="ＭＳ Ｐゴシック"/>
              <a:sym typeface="Wingdings" pitchFamily="2" charset="2"/>
            </a:endParaRPr>
          </a:p>
          <a:p>
            <a:pPr eaLnBrk="1" hangingPunct="1"/>
            <a:r>
              <a:rPr lang="en-US" smtClean="0">
                <a:ea typeface="ＭＳ Ｐゴシック"/>
                <a:cs typeface="ＭＳ Ｐゴシック"/>
                <a:sym typeface="Wingdings" pitchFamily="2" charset="2"/>
              </a:rPr>
              <a:t>B. Transcription and translation: nucleus</a:t>
            </a:r>
          </a:p>
          <a:p>
            <a:pPr eaLnBrk="1" hangingPunct="1"/>
            <a:r>
              <a:rPr lang="en-US" smtClean="0">
                <a:ea typeface="ＭＳ Ｐゴシック"/>
                <a:cs typeface="ＭＳ Ｐゴシック"/>
                <a:sym typeface="Wingdings" pitchFamily="2" charset="2"/>
              </a:rPr>
              <a:t>C. Translation: nucleus; transcription: cytoplasm</a:t>
            </a:r>
          </a:p>
          <a:p>
            <a:pPr eaLnBrk="1" hangingPunct="1"/>
            <a:r>
              <a:rPr lang="en-US" smtClean="0">
                <a:ea typeface="ＭＳ Ｐゴシック"/>
                <a:cs typeface="ＭＳ Ｐゴシック"/>
                <a:sym typeface="Wingdings" pitchFamily="2" charset="2"/>
              </a:rPr>
              <a:t>D. Translation: nucleus</a:t>
            </a:r>
          </a:p>
          <a:p>
            <a:pPr eaLnBrk="1" hangingPunct="1"/>
            <a:r>
              <a:rPr lang="en-US" smtClean="0">
                <a:ea typeface="ＭＳ Ｐゴシック"/>
                <a:cs typeface="ＭＳ Ｐゴシック"/>
                <a:sym typeface="Wingdings" pitchFamily="2" charset="2"/>
              </a:rPr>
              <a:t>E. Transcription: nucleus; translation: cytoplasm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627</TotalTime>
  <Words>1060</Words>
  <Application>Microsoft Office PowerPoint</Application>
  <PresentationFormat>On-screen Show (4:3)</PresentationFormat>
  <Paragraphs>125</Paragraphs>
  <Slides>19</Slides>
  <Notes>18</Notes>
  <HiddenSlides>0</HiddenSlides>
  <MMClips>0</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ＭＳ Ｐゴシック</vt:lpstr>
      <vt:lpstr>Calibri</vt:lpstr>
      <vt:lpstr>Helvetica</vt:lpstr>
      <vt:lpstr>Wingdings</vt:lpstr>
      <vt:lpstr>Office Theme</vt:lpstr>
      <vt:lpstr>Document</vt:lpstr>
      <vt:lpstr>The Central Dogma: A Journey Down a One-Way Street </vt:lpstr>
      <vt:lpstr>TU Learning Goals</vt:lpstr>
      <vt:lpstr>Measurable Learning Outcomes 1 &amp; 2  </vt:lpstr>
      <vt:lpstr>Measurable Learning Outcome for goal 3  </vt:lpstr>
      <vt:lpstr>Learning Outcome 3  HOC Summative Assessment </vt:lpstr>
      <vt:lpstr>Learning Outcome 3  HOC Formative Assessment </vt:lpstr>
      <vt:lpstr>Learning Outcome 3  Teachable Tidbit</vt:lpstr>
      <vt:lpstr>What is the flow of information within a cell, according to the central dogma:</vt:lpstr>
      <vt:lpstr>Choose the correct association between cellular process(es) and their location(s) in eukaryotes</vt:lpstr>
      <vt:lpstr>Slide 10</vt:lpstr>
      <vt:lpstr>Slide 11</vt:lpstr>
      <vt:lpstr>Use the data from the table provided  to formulate your answers to the following questions:</vt:lpstr>
      <vt:lpstr>Follow-up exercise: in group, as a class, individually or as homework</vt:lpstr>
      <vt:lpstr>Quick write</vt:lpstr>
      <vt:lpstr>Student 1:</vt:lpstr>
      <vt:lpstr>Do you think the previous answer is complete and correct?</vt:lpstr>
      <vt:lpstr>Student 2:</vt:lpstr>
      <vt:lpstr>Do you think the previous answer is complete and correct?</vt:lpstr>
      <vt:lpstr>Slide 19</vt:lpstr>
    </vt:vector>
  </TitlesOfParts>
  <Company>UCSD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Central Dogma: A Journey Down a One-Way Street</dc:title>
  <dc:creator>Erica Stone</dc:creator>
  <cp:lastModifiedBy>jdy</cp:lastModifiedBy>
  <cp:revision>46</cp:revision>
  <dcterms:created xsi:type="dcterms:W3CDTF">2012-07-26T23:57:02Z</dcterms:created>
  <dcterms:modified xsi:type="dcterms:W3CDTF">2012-08-29T18:37:35Z</dcterms:modified>
</cp:coreProperties>
</file>