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880"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14497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Pause after each reveal to allow students time to look carefully and think about what they are seeing.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The top is bat.  Both the membranous connections between the digits and the length of the digits should be noted.  In the bat panel E, both the forelimb and the hindlimb are visible, as is the eye (black ring).  Students can either share with the entire group what they thought was most important, or do a pair share first.  </a:t>
            </a:r>
          </a:p>
          <a:p>
            <a:pPr>
              <a:spcBef>
                <a:spcPts val="0"/>
              </a:spcBef>
              <a:buNone/>
            </a:pPr>
            <a:r>
              <a:rPr lang="en"/>
              <a:t>For the rest of these exercise, we focus on the </a:t>
            </a:r>
            <a:r>
              <a:rPr lang="en" b="1"/>
              <a:t>skeletal differences</a:t>
            </a:r>
            <a:r>
              <a:rPr lang="en"/>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Ask students to take about 30-60 seconds to jot down differences that they see between these two embryonic skeletons.  Providing an index card to each student allows collection for formative assessment.  It is important to make sure the difference in the length of the digits is noted.  This can be a think pair-share, or a think and get volunteers from the class.  </a:t>
            </a:r>
          </a:p>
          <a:p>
            <a:pPr lvl="0" rtl="0">
              <a:spcBef>
                <a:spcPts val="0"/>
              </a:spcBef>
              <a:buNone/>
            </a:pPr>
            <a:endParaRPr/>
          </a:p>
          <a:p>
            <a:pPr lvl="0" rtl="0">
              <a:spcBef>
                <a:spcPts val="0"/>
              </a:spcBef>
              <a:buClr>
                <a:schemeClr val="dk1"/>
              </a:buClr>
              <a:buSzPct val="100000"/>
              <a:buFont typeface="Arial"/>
              <a:buNone/>
            </a:pPr>
            <a:r>
              <a:rPr lang="en"/>
              <a:t>Image is from Developmental Cell 14, February 2008.  </a:t>
            </a:r>
            <a:r>
              <a:rPr lang="en">
                <a:solidFill>
                  <a:schemeClr val="dk1"/>
                </a:solidFill>
              </a:rPr>
              <a:t>Mammalian Limbs Take Flight.  S.D. Weatherbee. DOI 10.1016/j.devcel.2008.01.011.  They are at different scales and were stained differently.  Praise observations about the difference in color or questions about scale and relative length, but students should focus on skeletal morphology.</a:t>
            </a:r>
          </a:p>
          <a:p>
            <a:pPr lvl="0" rtl="0">
              <a:spcBef>
                <a:spcPts val="0"/>
              </a:spcBef>
              <a:buClr>
                <a:schemeClr val="dk1"/>
              </a:buClr>
              <a:buSzPct val="100000"/>
              <a:buFont typeface="Arial"/>
              <a:buNone/>
            </a:pPr>
            <a:r>
              <a:rPr lang="en">
                <a:solidFill>
                  <a:schemeClr val="dk1"/>
                </a:solidFill>
              </a:rPr>
              <a:t>		</a:t>
            </a:r>
          </a:p>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For the rest of the exercise, focus on the length of the digits in the “hand” and the differences between mouse and bat.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Script: We are focusing on digit elongation because a team of researchers have recently begun to unravel the </a:t>
            </a:r>
            <a:r>
              <a:rPr lang="en" sz="1400"/>
              <a:t>molecular</a:t>
            </a:r>
            <a:r>
              <a:rPr lang="en"/>
              <a:t> basis of this evolutionary change.  This research was conducted by Karen Sears and supervised by Richard Behringer and Lee Niswander.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ctr" rtl="0">
              <a:spcBef>
                <a:spcPts val="0"/>
              </a:spcBef>
              <a:buClr>
                <a:schemeClr val="dk1"/>
              </a:buClr>
              <a:buSzPct val="100000"/>
              <a:buFont typeface="Arial"/>
              <a:buNone/>
            </a:pPr>
            <a:r>
              <a:rPr lang="en"/>
              <a:t>Their findings indicate that </a:t>
            </a:r>
            <a:r>
              <a:rPr lang="en" sz="1200">
                <a:solidFill>
                  <a:schemeClr val="dk1"/>
                </a:solidFill>
              </a:rPr>
              <a:t>heritable mutations impacting a specific cell signaling pathway (BMP)  contribute to digit elongation during bat wing  evolution.</a:t>
            </a:r>
          </a:p>
          <a:p>
            <a:pPr>
              <a:spcBef>
                <a:spcPts val="0"/>
              </a:spcBef>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Script:To refresh your memory of BMP signaling please complete the following quick exercise… (30 seconds → 1 minute)</a:t>
            </a:r>
          </a:p>
          <a:p>
            <a:pPr rtl="0">
              <a:spcBef>
                <a:spcPts val="0"/>
              </a:spcBef>
              <a:buNone/>
            </a:pPr>
            <a:endParaRPr/>
          </a:p>
          <a:p>
            <a:pPr>
              <a:spcBef>
                <a:spcPts val="0"/>
              </a:spcBef>
              <a:buNone/>
            </a:pPr>
            <a:r>
              <a:rPr lang="en"/>
              <a:t>This can be done on the back of the notecard used for observations about skeletal morphology.  Collecting the notecards allows for a formative assessment.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teaching tidbit is part of a teachable unit in an introductory cellular and molecular biology course, enrolled by both majors and non-majors who are usually in their freshman or sophomore years.  (Then I just read the slide, emphasizing that third bullet, showinig how adaptable the tidbit can be.)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Script: You can refer to your handout as I review the major steps in BMP signaling.  Remember that BMP is encoded by a gene which is transcribe into RNA and than translated into a protein.  The BMP protein is then secreted.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Script:  If the target cell has the right receptors, it is able to respond to BMP.  The bound trans-membrane receptor complex promotes the formation of an active transcription factor complex in the cytoplasm. The TF complex then enters the nucleus where it binds to DNA and impacts target gene transcription.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output in this case involves changes in gene expression.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What is the impact of BMP signaling in a bone precursor cell?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 a bone precursor cell, BMP signaling leads to changes in gene expression that promote cell division, thus BMP signaling leads to bone growth.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 Be careful with your language here.  Make sure it is clear that bats idd not evolve from mice!  You can refer to the “bat ancestor” when talking about where changes in signaling and associated heritable mutations have occurred. </a:t>
            </a:r>
          </a:p>
          <a:p>
            <a:pPr rtl="0">
              <a:spcBef>
                <a:spcPts val="0"/>
              </a:spcBef>
              <a:buNone/>
            </a:pPr>
            <a:endParaRPr/>
          </a:p>
          <a:p>
            <a:pPr rtl="0">
              <a:spcBef>
                <a:spcPts val="0"/>
              </a:spcBef>
              <a:buNone/>
            </a:pPr>
            <a:endParaRPr/>
          </a:p>
          <a:p>
            <a:pPr rtl="0">
              <a:spcBef>
                <a:spcPts val="0"/>
              </a:spcBef>
              <a:buNone/>
            </a:pPr>
            <a:r>
              <a:rPr lang="en"/>
              <a:t>Script: Let’s now see if you can apply what you’ve learned about signaling pathways to solve the problem of the bat’s long digits.  Your job here is to hypothesize [read text in box].  This is an individual, quiet, reflective assignment and you can write your hypothesis on the bottom of the diagram you have in front of you.  [Quiet Please].    [wait 60 seconds or so].</a:t>
            </a:r>
          </a:p>
          <a:p>
            <a:pPr rtl="0">
              <a:spcBef>
                <a:spcPts val="0"/>
              </a:spcBef>
              <a:buNone/>
            </a:pPr>
            <a:endParaRPr/>
          </a:p>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To make your hypothesis a bit more fine-grained, we’d like you to illustrate your hypothesis on your signaling diagram. First illustrate how the signaling pathway has changed, and second mark the locus of the heritable gene mutation responsible for that change.  (wait a bit for students to read and start)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Here is the signaling pathway again so you can refer to it as you illustrate how a change in BMP signaling may have caused digit elongation in the bat ancestor [~30 seconds total for this slide and the previous one].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Now, for the second part of the exercise, we’d like you to pair up and come up with two distinct hypotheses (nominally one from each of you) and discuss them to consider their location and effect, and within the minute or so we’d like each pair to identify their preferred hypothesis of the two, that we can then discuss as a group.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Ask students to share their group hypotheses.  After they hypothesize about HOW the pathway was altered to produce a “bat-like” condition, ask the students in which cell the mutation occurred.  Some students may suggest either cell 1 or cell 2 depending on their hypothesis.  Identify this misconception and communicate that the mutation is an evolutionary mutation and is found in all cells of the organism.  Finally, if time allows, the instructor can address the misconception that all mutations are deleterious.  In this case, a series of genetic mutations (not just a change in the expression of BMP) contributed to morphological variation, a critical component of evolutionary processes.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tidbit fits at the end of a cell signaling unit.  We recommend that students are given a pre-class exercise in which they review the BMP signaling pathway and have provided a potential formative assessment at the end of this ppt. for use as a pre-class assignment or as a clicker question at the beginning of this tidbit.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May be advisable for students to review BMP signaling before class, potentially using the diagram from the upcoming tid-bit.  Have them label the diagram to illustrate 8 major steps from BMP transcription to activation of target genes.  You may want to provide them with the following terms...</a:t>
            </a:r>
          </a:p>
          <a:p>
            <a:pPr rtl="0">
              <a:spcBef>
                <a:spcPts val="0"/>
              </a:spcBef>
              <a:buNone/>
            </a:pPr>
            <a:endParaRPr/>
          </a:p>
          <a:p>
            <a:pPr rtl="0">
              <a:spcBef>
                <a:spcPts val="0"/>
              </a:spcBef>
              <a:buNone/>
            </a:pPr>
            <a:r>
              <a:rPr lang="en"/>
              <a:t>BMP transcription</a:t>
            </a:r>
          </a:p>
          <a:p>
            <a:pPr rtl="0">
              <a:spcBef>
                <a:spcPts val="0"/>
              </a:spcBef>
              <a:buNone/>
            </a:pPr>
            <a:r>
              <a:rPr lang="en"/>
              <a:t>BMP translation</a:t>
            </a:r>
          </a:p>
          <a:p>
            <a:pPr rtl="0">
              <a:spcBef>
                <a:spcPts val="0"/>
              </a:spcBef>
              <a:buNone/>
            </a:pPr>
            <a:r>
              <a:rPr lang="en"/>
              <a:t>BMP secretion</a:t>
            </a:r>
          </a:p>
          <a:p>
            <a:pPr rtl="0">
              <a:spcBef>
                <a:spcPts val="0"/>
              </a:spcBef>
              <a:buNone/>
            </a:pPr>
            <a:r>
              <a:rPr lang="en"/>
              <a:t>BMP/Receptor binding</a:t>
            </a:r>
          </a:p>
          <a:p>
            <a:pPr rtl="0">
              <a:spcBef>
                <a:spcPts val="0"/>
              </a:spcBef>
              <a:buNone/>
            </a:pPr>
            <a:r>
              <a:rPr lang="en"/>
              <a:t>Receptor mediated transcription factor complex formation</a:t>
            </a:r>
          </a:p>
          <a:p>
            <a:pPr rtl="0">
              <a:spcBef>
                <a:spcPts val="0"/>
              </a:spcBef>
              <a:buNone/>
            </a:pPr>
            <a:r>
              <a:rPr lang="en"/>
              <a:t>Activation of target gene expression</a:t>
            </a:r>
          </a:p>
          <a:p>
            <a:pPr rtl="0">
              <a:spcBef>
                <a:spcPts val="0"/>
              </a:spcBef>
              <a:buNone/>
            </a:pPr>
            <a:endParaRPr/>
          </a:p>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Have students complete a brief pre-class exercise focused on the role of BMP-2 and bone growth.  </a:t>
            </a:r>
          </a:p>
          <a:p>
            <a:pPr rtl="0">
              <a:spcBef>
                <a:spcPts val="0"/>
              </a:spcBef>
              <a:buNone/>
            </a:pPr>
            <a:r>
              <a:rPr lang="en"/>
              <a:t>First have them interpret the graph…</a:t>
            </a:r>
          </a:p>
          <a:p>
            <a:pPr rtl="0">
              <a:spcBef>
                <a:spcPts val="0"/>
              </a:spcBef>
              <a:buNone/>
            </a:pPr>
            <a:r>
              <a:rPr lang="en"/>
              <a:t>“According to the data in this graph, what is the impact of BMP signaling on bone growth?”</a:t>
            </a:r>
          </a:p>
          <a:p>
            <a:pPr rtl="0">
              <a:spcBef>
                <a:spcPts val="0"/>
              </a:spcBef>
              <a:buNone/>
            </a:pPr>
            <a:r>
              <a:rPr lang="en"/>
              <a:t>Then have them reflect on... </a:t>
            </a:r>
          </a:p>
          <a:p>
            <a:pPr rtl="0">
              <a:spcBef>
                <a:spcPts val="0"/>
              </a:spcBef>
              <a:buNone/>
            </a:pPr>
            <a:r>
              <a:rPr lang="en"/>
              <a:t>“How might activation of the BMP signaling pathway in bone precursor cells impact bone growth?  Use your diagram of BMP signaling to come up with one potential answer.”</a:t>
            </a:r>
          </a:p>
          <a:p>
            <a:pPr>
              <a:spcBef>
                <a:spcPts val="0"/>
              </a:spcBef>
              <a:buNone/>
            </a:pPr>
            <a:r>
              <a:rPr lang="en"/>
              <a:t>(potential answer… “BMP signaling may lead to expression of target genes that promote cell proliferation”)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To assess student learning from this pre-class exercise have students submit their answer to this multiple choice question.  Make sure it is clear that they are to choose all correct answers. </a:t>
            </a:r>
          </a:p>
          <a:p>
            <a:pPr rtl="0">
              <a:spcBef>
                <a:spcPts val="0"/>
              </a:spcBef>
              <a:buNone/>
            </a:pPr>
            <a:r>
              <a:rPr lang="en"/>
              <a:t>(Correct Answers: D and E)</a:t>
            </a:r>
          </a:p>
          <a:p>
            <a:pPr rtl="0">
              <a:spcBef>
                <a:spcPts val="0"/>
              </a:spcBef>
              <a:buNone/>
            </a:pPr>
            <a:endParaRPr/>
          </a:p>
          <a:p>
            <a:pPr rtl="0">
              <a:spcBef>
                <a:spcPts val="0"/>
              </a:spcBef>
              <a:buNone/>
            </a:pPr>
            <a:r>
              <a:rPr lang="en"/>
              <a:t>This question could be used as a clicker question at the beginning and end of the tid-bit. Providing instructors and students with a formative assessment tool focused specifically on the learning objective.</a:t>
            </a:r>
          </a:p>
          <a:p>
            <a:pPr rtl="0">
              <a:spcBef>
                <a:spcPts val="0"/>
              </a:spcBef>
              <a:buNone/>
            </a:pPr>
            <a:endParaRPr/>
          </a:p>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These are the goals that we have articulated for the Teachable Unit.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It is for this third goal that we have formulated learning objectives (on next slide) that our tidbit addresses.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(Just read this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Today we are going to focus on these two organisms.  Can anyone tell me what the one on the left is?  (mouse)  The one on the right? (bat)  The most noteworthy characteristic of the bat is its long forelimb - which corresponds to our arm and hand.  </a:t>
            </a:r>
          </a:p>
          <a:p>
            <a:pPr lvl="0" rtl="0">
              <a:spcBef>
                <a:spcPts val="0"/>
              </a:spcBef>
              <a:buClr>
                <a:schemeClr val="dk1"/>
              </a:buClr>
              <a:buSzPct val="100000"/>
              <a:buFont typeface="Arial"/>
              <a:buNone/>
            </a:pPr>
            <a:r>
              <a:rPr lang="en">
                <a:solidFill>
                  <a:schemeClr val="dk1"/>
                </a:solidFill>
              </a:rPr>
              <a:t>		 	 	 		</a:t>
            </a:r>
          </a:p>
          <a:p>
            <a:pPr lvl="0" rtl="0">
              <a:spcBef>
                <a:spcPts val="0"/>
              </a:spcBef>
              <a:buClr>
                <a:schemeClr val="dk1"/>
              </a:buClr>
              <a:buSzPct val="110000"/>
              <a:buFont typeface="Arial"/>
              <a:buNone/>
            </a:pPr>
            <a:r>
              <a:rPr lang="en" sz="1000">
                <a:solidFill>
                  <a:schemeClr val="dk1"/>
                </a:solidFill>
              </a:rPr>
              <a:t>Wang Z, Dai M, Wang Y, Cooper KL, Zhu T, Dong D, Zhang J, Zhang S. 2014 Unique expression patterns of multiple key genes associated with the evolution of mammalian flight. Proc. R. Soc. B 281: 20133133. http://dx.doi.org/10.1098/rspb.2013.3133 </a:t>
            </a:r>
          </a:p>
          <a:p>
            <a:pPr>
              <a:spcBef>
                <a:spcPts val="0"/>
              </a:spcBef>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 want to point out explicitly that bats and rodents like mice, evolved from a common, mammalian terrestrial ancestor (</a:t>
            </a:r>
            <a:r>
              <a:rPr lang="en" sz="1200" i="1">
                <a:solidFill>
                  <a:schemeClr val="dk1"/>
                </a:solidFill>
                <a:latin typeface="Times New Roman"/>
                <a:ea typeface="Times New Roman"/>
                <a:cs typeface="Times New Roman"/>
                <a:sym typeface="Times New Roman"/>
              </a:rPr>
              <a:t>Juramaia sinensis</a:t>
            </a:r>
            <a:r>
              <a:rPr lang="en" sz="1200">
                <a:solidFill>
                  <a:schemeClr val="dk1"/>
                </a:solidFill>
                <a:latin typeface="Times New Roman"/>
                <a:ea typeface="Times New Roman"/>
                <a:cs typeface="Times New Roman"/>
                <a:sym typeface="Times New Roman"/>
              </a:rPr>
              <a:t>).  Birds, like bats, can fly, but bats and rodents are more closely related to one another than either is to birds.  </a:t>
            </a:r>
          </a:p>
          <a:p>
            <a:pPr>
              <a:spcBef>
                <a:spcPts val="0"/>
              </a:spcBef>
              <a:buNone/>
            </a:pPr>
            <a:r>
              <a:rPr lang="en"/>
              <a:t>Some helpful info about the evolution of bats, rodents and birds can be found here: http://evolution.berkeley.edu/evolibrary/article/evo_09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Panels of bat (top) and mouse embryos over developmental time.  </a:t>
            </a:r>
          </a:p>
          <a:p>
            <a:pPr lvl="0" rtl="0">
              <a:spcBef>
                <a:spcPts val="0"/>
              </a:spcBef>
              <a:buClr>
                <a:schemeClr val="dk1"/>
              </a:buClr>
              <a:buSzPct val="100000"/>
              <a:buFont typeface="Arial"/>
              <a:buNone/>
            </a:pPr>
            <a:r>
              <a:rPr lang="en"/>
              <a:t>Image from </a:t>
            </a:r>
            <a:r>
              <a:rPr lang="en">
                <a:solidFill>
                  <a:schemeClr val="dk1"/>
                </a:solidFill>
              </a:rPr>
              <a:t>Genetic Regulation of Mammalian Diversity</a:t>
            </a:r>
          </a:p>
          <a:p>
            <a:pPr lvl="0" rtl="0">
              <a:spcBef>
                <a:spcPts val="0"/>
              </a:spcBef>
              <a:buClr>
                <a:schemeClr val="dk1"/>
              </a:buClr>
              <a:buSzPct val="100000"/>
              <a:buFont typeface="Arial"/>
              <a:buNone/>
            </a:pPr>
            <a:r>
              <a:rPr lang="en">
                <a:solidFill>
                  <a:schemeClr val="dk1"/>
                </a:solidFill>
              </a:rPr>
              <a:t>R.R. Behringer, J.J. Rasweiler IV, C.-H. Chen, et al.</a:t>
            </a:r>
          </a:p>
          <a:p>
            <a:pPr lvl="0" rtl="0">
              <a:spcBef>
                <a:spcPts val="0"/>
              </a:spcBef>
              <a:buClr>
                <a:schemeClr val="dk1"/>
              </a:buClr>
              <a:buSzPct val="100000"/>
              <a:buFont typeface="Arial"/>
              <a:buNone/>
            </a:pPr>
            <a:r>
              <a:rPr lang="en">
                <a:solidFill>
                  <a:schemeClr val="dk1"/>
                </a:solidFill>
              </a:rPr>
              <a:t>Cold Spring Harb Symp Quant Biol 2009 74: 297-302 originally published online December 22, 2009</a:t>
            </a:r>
          </a:p>
          <a:p>
            <a:pPr lvl="0" rtl="0">
              <a:spcBef>
                <a:spcPts val="0"/>
              </a:spcBef>
              <a:buNone/>
            </a:pPr>
            <a:r>
              <a:rPr lang="en">
                <a:solidFill>
                  <a:schemeClr val="dk1"/>
                </a:solidFill>
              </a:rPr>
              <a:t>Access the most recent version at doi:10.1101/sqb.2009.74.035 </a:t>
            </a:r>
          </a:p>
          <a:p>
            <a:pPr lvl="0">
              <a:spcBef>
                <a:spcPts val="0"/>
              </a:spcBef>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545349"/>
            <a:ext cx="7772400" cy="1715700"/>
          </a:xfrm>
          <a:prstGeom prst="rect">
            <a:avLst/>
          </a:prstGeom>
        </p:spPr>
        <p:txBody>
          <a:bodyPr lIns="91425" tIns="91425" rIns="91425" bIns="91425" anchor="b" anchorCtr="0">
            <a:noAutofit/>
          </a:bodyPr>
          <a:lstStyle/>
          <a:p>
            <a:pPr>
              <a:spcBef>
                <a:spcPts val="0"/>
              </a:spcBef>
              <a:buNone/>
            </a:pPr>
            <a:r>
              <a:rPr lang="en" sz="3600"/>
              <a:t>Winging It:</a:t>
            </a:r>
            <a:r>
              <a:rPr lang="en"/>
              <a:t> </a:t>
            </a:r>
            <a:r>
              <a:rPr lang="en" sz="3600"/>
              <a:t>Connecting</a:t>
            </a:r>
            <a:r>
              <a:rPr lang="en"/>
              <a:t> </a:t>
            </a:r>
            <a:r>
              <a:rPr lang="en" sz="3600"/>
              <a:t>gene expression, cell signaling and morphology</a:t>
            </a:r>
          </a:p>
        </p:txBody>
      </p:sp>
      <p:sp>
        <p:nvSpPr>
          <p:cNvPr id="24" name="Shape 24"/>
          <p:cNvSpPr txBox="1">
            <a:spLocks noGrp="1"/>
          </p:cNvSpPr>
          <p:nvPr>
            <p:ph type="subTitle" idx="1"/>
          </p:nvPr>
        </p:nvSpPr>
        <p:spPr>
          <a:xfrm>
            <a:off x="278025" y="2218125"/>
            <a:ext cx="8490599" cy="1961099"/>
          </a:xfrm>
          <a:prstGeom prst="rect">
            <a:avLst/>
          </a:prstGeom>
        </p:spPr>
        <p:txBody>
          <a:bodyPr lIns="91425" tIns="91425" rIns="91425" bIns="91425" anchor="t" anchorCtr="0">
            <a:noAutofit/>
          </a:bodyPr>
          <a:lstStyle/>
          <a:p>
            <a:pPr rtl="0">
              <a:spcBef>
                <a:spcPts val="0"/>
              </a:spcBef>
              <a:buNone/>
            </a:pPr>
            <a:r>
              <a:rPr lang="en"/>
              <a:t>Group 7</a:t>
            </a:r>
          </a:p>
          <a:p>
            <a:pPr rtl="0">
              <a:spcBef>
                <a:spcPts val="0"/>
              </a:spcBef>
              <a:buNone/>
            </a:pPr>
            <a:r>
              <a:rPr lang="en" sz="2400"/>
              <a:t>Brad Davidson, Amy Vollmer, Liz Vallen: </a:t>
            </a:r>
          </a:p>
          <a:p>
            <a:pPr rtl="0">
              <a:spcBef>
                <a:spcPts val="0"/>
              </a:spcBef>
              <a:buNone/>
            </a:pPr>
            <a:r>
              <a:rPr lang="en" sz="2400"/>
              <a:t>Swarthmore College</a:t>
            </a:r>
          </a:p>
          <a:p>
            <a:pPr rtl="0">
              <a:spcBef>
                <a:spcPts val="0"/>
              </a:spcBef>
              <a:buNone/>
            </a:pPr>
            <a:r>
              <a:rPr lang="en" sz="2400"/>
              <a:t> Missy McElligott and Don O’Malley: </a:t>
            </a:r>
          </a:p>
          <a:p>
            <a:pPr rtl="0">
              <a:spcBef>
                <a:spcPts val="0"/>
              </a:spcBef>
              <a:buNone/>
            </a:pPr>
            <a:r>
              <a:rPr lang="en" sz="2400"/>
              <a:t>Northeastern University</a:t>
            </a:r>
          </a:p>
          <a:p>
            <a:pPr rtl="0">
              <a:spcBef>
                <a:spcPts val="0"/>
              </a:spcBef>
              <a:buNone/>
            </a:pPr>
            <a:endParaRPr sz="2400"/>
          </a:p>
          <a:p>
            <a:pPr rtl="0">
              <a:spcBef>
                <a:spcPts val="0"/>
              </a:spcBef>
              <a:buNone/>
            </a:pPr>
            <a:r>
              <a:rPr lang="en" sz="2400"/>
              <a:t>Tom Torello, Facilitator, Harvard University</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3"/>
          <a:srcRect l="-969" t="-22831" r="-154132" b="-132270"/>
          <a:stretch/>
        </p:blipFill>
        <p:spPr>
          <a:xfrm>
            <a:off x="0" y="0"/>
            <a:ext cx="22402800" cy="10267950"/>
          </a:xfrm>
          <a:prstGeom prst="rect">
            <a:avLst/>
          </a:prstGeom>
        </p:spPr>
      </p:pic>
      <p:sp>
        <p:nvSpPr>
          <p:cNvPr id="81" name="Shape 81"/>
          <p:cNvSpPr/>
          <p:nvPr/>
        </p:nvSpPr>
        <p:spPr>
          <a:xfrm>
            <a:off x="2908600" y="1079041"/>
            <a:ext cx="5891999" cy="3806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2" name="Shape 82"/>
          <p:cNvSpPr txBox="1"/>
          <p:nvPr/>
        </p:nvSpPr>
        <p:spPr>
          <a:xfrm>
            <a:off x="3101225" y="334975"/>
            <a:ext cx="5327099" cy="457200"/>
          </a:xfrm>
          <a:prstGeom prst="rect">
            <a:avLst/>
          </a:prstGeom>
        </p:spPr>
        <p:txBody>
          <a:bodyPr lIns="91425" tIns="91425" rIns="91425" bIns="91425" anchor="t" anchorCtr="0">
            <a:noAutofit/>
          </a:bodyPr>
          <a:lstStyle/>
          <a:p>
            <a:pPr lvl="0" rtl="0">
              <a:spcBef>
                <a:spcPts val="0"/>
              </a:spcBef>
              <a:buNone/>
            </a:pPr>
            <a:endParaRPr sz="2400"/>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3"/>
          <a:srcRect l="-969" t="-22831" r="-154132" b="-132270"/>
          <a:stretch/>
        </p:blipFill>
        <p:spPr>
          <a:xfrm>
            <a:off x="0" y="0"/>
            <a:ext cx="22402800" cy="10267950"/>
          </a:xfrm>
          <a:prstGeom prst="rect">
            <a:avLst/>
          </a:prstGeom>
        </p:spPr>
      </p:pic>
      <p:sp>
        <p:nvSpPr>
          <p:cNvPr id="88" name="Shape 88"/>
          <p:cNvSpPr/>
          <p:nvPr/>
        </p:nvSpPr>
        <p:spPr>
          <a:xfrm>
            <a:off x="4320100" y="1090513"/>
            <a:ext cx="4480499" cy="3806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srcRect l="-969" t="-22831" r="-154132" b="-132270"/>
          <a:stretch/>
        </p:blipFill>
        <p:spPr>
          <a:xfrm>
            <a:off x="0" y="0"/>
            <a:ext cx="22402800" cy="10267950"/>
          </a:xfrm>
          <a:prstGeom prst="rect">
            <a:avLst/>
          </a:prstGeom>
        </p:spPr>
      </p:pic>
      <p:sp>
        <p:nvSpPr>
          <p:cNvPr id="94" name="Shape 94"/>
          <p:cNvSpPr/>
          <p:nvPr/>
        </p:nvSpPr>
        <p:spPr>
          <a:xfrm>
            <a:off x="5849250" y="1079708"/>
            <a:ext cx="2951399" cy="3806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srcRect l="-969" t="-22831" r="-154132" b="-132270"/>
          <a:stretch/>
        </p:blipFill>
        <p:spPr>
          <a:xfrm>
            <a:off x="0" y="0"/>
            <a:ext cx="22402800" cy="10267950"/>
          </a:xfrm>
          <a:prstGeom prst="rect">
            <a:avLst/>
          </a:prstGeom>
        </p:spPr>
      </p:pic>
      <p:sp>
        <p:nvSpPr>
          <p:cNvPr id="100" name="Shape 100"/>
          <p:cNvSpPr/>
          <p:nvPr/>
        </p:nvSpPr>
        <p:spPr>
          <a:xfrm>
            <a:off x="7367725" y="1079708"/>
            <a:ext cx="1432800" cy="3806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3"/>
          <a:srcRect l="-969" t="-22831" r="-154132" b="-132270"/>
          <a:stretch/>
        </p:blipFill>
        <p:spPr>
          <a:xfrm>
            <a:off x="0" y="0"/>
            <a:ext cx="22402800" cy="10267950"/>
          </a:xfrm>
          <a:prstGeom prst="rect">
            <a:avLst/>
          </a:prstGeom>
        </p:spPr>
      </p:pic>
      <p:sp>
        <p:nvSpPr>
          <p:cNvPr id="106" name="Shape 10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lgn="ctr" rtl="0">
              <a:spcBef>
                <a:spcPts val="0"/>
              </a:spcBef>
              <a:buNone/>
            </a:pPr>
            <a:r>
              <a:rPr lang="en" b="0"/>
              <a:t>What were the key clues?</a:t>
            </a:r>
          </a:p>
        </p:txBody>
      </p:sp>
      <p:sp>
        <p:nvSpPr>
          <p:cNvPr id="107" name="Shape 107"/>
          <p:cNvSpPr txBox="1"/>
          <p:nvPr/>
        </p:nvSpPr>
        <p:spPr>
          <a:xfrm>
            <a:off x="3101225" y="334975"/>
            <a:ext cx="5327099" cy="457200"/>
          </a:xfrm>
          <a:prstGeom prst="rect">
            <a:avLst/>
          </a:prstGeom>
        </p:spPr>
        <p:txBody>
          <a:bodyPr lIns="91425" tIns="91425" rIns="91425" bIns="91425" anchor="t" anchorCtr="0">
            <a:noAutofit/>
          </a:bodyPr>
          <a:lstStyle/>
          <a:p>
            <a:pPr lvl="0" rtl="0">
              <a:spcBef>
                <a:spcPts val="0"/>
              </a:spcBef>
              <a:buNone/>
            </a:pPr>
            <a:endParaRPr sz="2400"/>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2452900" y="2539325"/>
            <a:ext cx="410699" cy="529499"/>
          </a:xfrm>
          <a:prstGeom prst="rect">
            <a:avLst/>
          </a:prstGeom>
          <a:solidFill>
            <a:schemeClr val="lt1"/>
          </a:solidFill>
          <a:ln>
            <a:noFill/>
          </a:ln>
        </p:spPr>
        <p:txBody>
          <a:bodyPr lIns="91425" tIns="91425" rIns="91425" bIns="91425" anchor="ctr" anchorCtr="0">
            <a:noAutofit/>
          </a:bodyPr>
          <a:lstStyle/>
          <a:p>
            <a:pPr>
              <a:spcBef>
                <a:spcPts val="0"/>
              </a:spcBef>
              <a:buNone/>
            </a:pPr>
            <a:endParaRPr/>
          </a:p>
        </p:txBody>
      </p:sp>
      <p:pic>
        <p:nvPicPr>
          <p:cNvPr id="113" name="Shape 113"/>
          <p:cNvPicPr preferRelativeResize="0"/>
          <p:nvPr/>
        </p:nvPicPr>
        <p:blipFill>
          <a:blip r:embed="rId3"/>
          <a:stretch>
            <a:fillRect/>
          </a:stretch>
        </p:blipFill>
        <p:spPr>
          <a:xfrm>
            <a:off x="1143000" y="0"/>
            <a:ext cx="6858000" cy="5143500"/>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a:blip r:embed="rId3"/>
          <a:stretch>
            <a:fillRect/>
          </a:stretch>
        </p:blipFill>
        <p:spPr>
          <a:xfrm>
            <a:off x="4671500" y="1200150"/>
            <a:ext cx="4591624" cy="4041000"/>
          </a:xfrm>
          <a:prstGeom prst="rect">
            <a:avLst/>
          </a:prstGeom>
          <a:noFill/>
          <a:ln>
            <a:noFill/>
          </a:ln>
        </p:spPr>
      </p:pic>
      <p:pic>
        <p:nvPicPr>
          <p:cNvPr id="119" name="Shape 119"/>
          <p:cNvPicPr preferRelativeResize="0"/>
          <p:nvPr/>
        </p:nvPicPr>
        <p:blipFill rotWithShape="1">
          <a:blip r:embed="rId4"/>
          <a:srcRect b="20961"/>
          <a:stretch/>
        </p:blipFill>
        <p:spPr>
          <a:xfrm>
            <a:off x="276725" y="1677375"/>
            <a:ext cx="3727399" cy="2439574"/>
          </a:xfrm>
          <a:prstGeom prst="rect">
            <a:avLst/>
          </a:prstGeom>
          <a:noFill/>
          <a:ln>
            <a:noFill/>
          </a:ln>
        </p:spPr>
      </p:pic>
      <p:sp>
        <p:nvSpPr>
          <p:cNvPr id="120" name="Shape 120"/>
          <p:cNvSpPr txBox="1"/>
          <p:nvPr/>
        </p:nvSpPr>
        <p:spPr>
          <a:xfrm>
            <a:off x="-341825" y="504000"/>
            <a:ext cx="4476300" cy="457200"/>
          </a:xfrm>
          <a:prstGeom prst="rect">
            <a:avLst/>
          </a:prstGeom>
        </p:spPr>
        <p:txBody>
          <a:bodyPr lIns="91425" tIns="91425" rIns="91425" bIns="91425" anchor="t" anchorCtr="0">
            <a:noAutofit/>
          </a:bodyPr>
          <a:lstStyle/>
          <a:p>
            <a:pPr algn="ctr" rtl="0">
              <a:spcBef>
                <a:spcPts val="0"/>
              </a:spcBef>
              <a:buNone/>
            </a:pPr>
            <a:r>
              <a:rPr lang="en" sz="3000"/>
              <a:t>Mouse </a:t>
            </a:r>
          </a:p>
          <a:p>
            <a:pPr algn="ctr">
              <a:spcBef>
                <a:spcPts val="0"/>
              </a:spcBef>
              <a:buNone/>
            </a:pPr>
            <a:r>
              <a:rPr lang="en" sz="3000"/>
              <a:t>(Ancestral Condition)</a:t>
            </a:r>
          </a:p>
        </p:txBody>
      </p:sp>
      <p:sp>
        <p:nvSpPr>
          <p:cNvPr id="121" name="Shape 121"/>
          <p:cNvSpPr txBox="1"/>
          <p:nvPr/>
        </p:nvSpPr>
        <p:spPr>
          <a:xfrm>
            <a:off x="5486400" y="580200"/>
            <a:ext cx="3657600" cy="457200"/>
          </a:xfrm>
          <a:prstGeom prst="rect">
            <a:avLst/>
          </a:prstGeom>
        </p:spPr>
        <p:txBody>
          <a:bodyPr lIns="91425" tIns="91425" rIns="91425" bIns="91425" anchor="t" anchorCtr="0">
            <a:noAutofit/>
          </a:bodyPr>
          <a:lstStyle/>
          <a:p>
            <a:pPr lvl="0" rtl="0">
              <a:spcBef>
                <a:spcPts val="0"/>
              </a:spcBef>
              <a:buNone/>
            </a:pPr>
            <a:r>
              <a:rPr lang="en" sz="3000"/>
              <a:t>Bat </a:t>
            </a:r>
          </a:p>
        </p:txBody>
      </p:sp>
      <p:sp>
        <p:nvSpPr>
          <p:cNvPr id="122" name="Shape 122"/>
          <p:cNvSpPr txBox="1"/>
          <p:nvPr/>
        </p:nvSpPr>
        <p:spPr>
          <a:xfrm>
            <a:off x="1123800" y="3780875"/>
            <a:ext cx="3657600" cy="457200"/>
          </a:xfrm>
          <a:prstGeom prst="rect">
            <a:avLst/>
          </a:prstGeom>
        </p:spPr>
        <p:txBody>
          <a:bodyPr lIns="91425" tIns="91425" rIns="91425" bIns="91425" anchor="t" anchorCtr="0">
            <a:noAutofit/>
          </a:bodyPr>
          <a:lstStyle/>
          <a:p>
            <a:pPr>
              <a:spcBef>
                <a:spcPts val="0"/>
              </a:spcBef>
              <a:buNone/>
            </a:pPr>
            <a:r>
              <a:rPr lang="en" sz="3000"/>
              <a:t>short digits</a:t>
            </a:r>
          </a:p>
        </p:txBody>
      </p:sp>
      <p:sp>
        <p:nvSpPr>
          <p:cNvPr id="123" name="Shape 123"/>
          <p:cNvSpPr/>
          <p:nvPr/>
        </p:nvSpPr>
        <p:spPr>
          <a:xfrm>
            <a:off x="6904825" y="3933275"/>
            <a:ext cx="2239199" cy="615900"/>
          </a:xfrm>
          <a:prstGeom prst="rect">
            <a:avLst/>
          </a:prstGeom>
          <a:solidFill>
            <a:srgbClr val="FFFFFF"/>
          </a:solidFill>
          <a:ln>
            <a:noFill/>
          </a:ln>
        </p:spPr>
        <p:txBody>
          <a:bodyPr lIns="91425" tIns="91425" rIns="91425" bIns="91425" anchor="ctr" anchorCtr="0">
            <a:noAutofit/>
          </a:bodyPr>
          <a:lstStyle/>
          <a:p>
            <a:pPr>
              <a:spcBef>
                <a:spcPts val="0"/>
              </a:spcBef>
              <a:buNone/>
            </a:pPr>
            <a:endParaRPr/>
          </a:p>
        </p:txBody>
      </p:sp>
      <p:sp>
        <p:nvSpPr>
          <p:cNvPr id="124" name="Shape 124"/>
          <p:cNvSpPr txBox="1"/>
          <p:nvPr/>
        </p:nvSpPr>
        <p:spPr>
          <a:xfrm>
            <a:off x="6592600" y="3705225"/>
            <a:ext cx="3657600" cy="457200"/>
          </a:xfrm>
          <a:prstGeom prst="rect">
            <a:avLst/>
          </a:prstGeom>
        </p:spPr>
        <p:txBody>
          <a:bodyPr lIns="91425" tIns="91425" rIns="91425" bIns="91425" anchor="t" anchorCtr="0">
            <a:noAutofit/>
          </a:bodyPr>
          <a:lstStyle/>
          <a:p>
            <a:pPr lvl="0" rtl="0">
              <a:spcBef>
                <a:spcPts val="0"/>
              </a:spcBef>
              <a:buNone/>
            </a:pPr>
            <a:r>
              <a:rPr lang="en" sz="3000"/>
              <a:t>long digits</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a:blip r:embed="rId3"/>
          <a:stretch>
            <a:fillRect/>
          </a:stretch>
        </p:blipFill>
        <p:spPr>
          <a:xfrm>
            <a:off x="173071" y="1493837"/>
            <a:ext cx="2254903" cy="3524749"/>
          </a:xfrm>
          <a:prstGeom prst="rect">
            <a:avLst/>
          </a:prstGeom>
        </p:spPr>
      </p:pic>
      <p:pic>
        <p:nvPicPr>
          <p:cNvPr id="130" name="Shape 130"/>
          <p:cNvPicPr preferRelativeResize="0"/>
          <p:nvPr/>
        </p:nvPicPr>
        <p:blipFill>
          <a:blip r:embed="rId4"/>
          <a:stretch>
            <a:fillRect/>
          </a:stretch>
        </p:blipFill>
        <p:spPr>
          <a:xfrm>
            <a:off x="-76200" y="-152400"/>
            <a:ext cx="6491986" cy="1646224"/>
          </a:xfrm>
          <a:prstGeom prst="rect">
            <a:avLst/>
          </a:prstGeom>
        </p:spPr>
      </p:pic>
      <p:pic>
        <p:nvPicPr>
          <p:cNvPr id="131" name="Shape 131"/>
          <p:cNvPicPr preferRelativeResize="0"/>
          <p:nvPr/>
        </p:nvPicPr>
        <p:blipFill>
          <a:blip r:embed="rId5"/>
          <a:stretch>
            <a:fillRect/>
          </a:stretch>
        </p:blipFill>
        <p:spPr>
          <a:xfrm>
            <a:off x="5597875" y="1513498"/>
            <a:ext cx="3004780" cy="3583774"/>
          </a:xfrm>
          <a:prstGeom prst="rect">
            <a:avLst/>
          </a:prstGeom>
        </p:spPr>
      </p:pic>
      <p:pic>
        <p:nvPicPr>
          <p:cNvPr id="132" name="Shape 132"/>
          <p:cNvPicPr preferRelativeResize="0"/>
          <p:nvPr/>
        </p:nvPicPr>
        <p:blipFill>
          <a:blip r:embed="rId6"/>
          <a:stretch>
            <a:fillRect/>
          </a:stretch>
        </p:blipFill>
        <p:spPr>
          <a:xfrm>
            <a:off x="2630200" y="1493825"/>
            <a:ext cx="2867024" cy="3583781"/>
          </a:xfrm>
          <a:prstGeom prst="rect">
            <a:avLst/>
          </a:prstGeom>
        </p:spPr>
      </p:pic>
      <p:sp>
        <p:nvSpPr>
          <p:cNvPr id="133" name="Shape 133"/>
          <p:cNvSpPr/>
          <p:nvPr/>
        </p:nvSpPr>
        <p:spPr>
          <a:xfrm>
            <a:off x="81375" y="960325"/>
            <a:ext cx="5843400" cy="415500"/>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txBox="1"/>
          <p:nvPr/>
        </p:nvSpPr>
        <p:spPr>
          <a:xfrm>
            <a:off x="5175" y="731125"/>
            <a:ext cx="8811899" cy="721500"/>
          </a:xfrm>
          <a:prstGeom prst="rect">
            <a:avLst/>
          </a:prstGeom>
          <a:solidFill>
            <a:schemeClr val="lt1"/>
          </a:solidFill>
        </p:spPr>
        <p:txBody>
          <a:bodyPr lIns="91425" tIns="91425" rIns="91425" bIns="91425" anchor="t" anchorCtr="0">
            <a:noAutofit/>
          </a:bodyPr>
          <a:lstStyle/>
          <a:p>
            <a:pPr rtl="0">
              <a:spcBef>
                <a:spcPts val="0"/>
              </a:spcBef>
              <a:buNone/>
            </a:pPr>
            <a:endParaRPr sz="2400"/>
          </a:p>
          <a:p>
            <a:pPr>
              <a:spcBef>
                <a:spcPts val="0"/>
              </a:spcBef>
              <a:buNone/>
            </a:pPr>
            <a:r>
              <a:rPr lang="en" sz="2400"/>
              <a:t>Karen Sears         Richard Behringer        Lee Niswander</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5175" y="731125"/>
            <a:ext cx="8811899" cy="721500"/>
          </a:xfrm>
          <a:prstGeom prst="rect">
            <a:avLst/>
          </a:prstGeom>
          <a:solidFill>
            <a:schemeClr val="lt1"/>
          </a:solidFill>
        </p:spPr>
        <p:txBody>
          <a:bodyPr lIns="91425" tIns="91425" rIns="91425" bIns="91425" anchor="t" anchorCtr="0">
            <a:noAutofit/>
          </a:bodyPr>
          <a:lstStyle/>
          <a:p>
            <a:pPr lvl="0" rtl="0">
              <a:spcBef>
                <a:spcPts val="0"/>
              </a:spcBef>
              <a:buNone/>
            </a:pPr>
            <a:endParaRPr sz="2400"/>
          </a:p>
          <a:p>
            <a:pPr lvl="0" rtl="0">
              <a:spcBef>
                <a:spcPts val="0"/>
              </a:spcBef>
              <a:buNone/>
            </a:pPr>
            <a:r>
              <a:rPr lang="en" sz="2400"/>
              <a:t>Karen Sears         Richard Behringer        Lee Niswander</a:t>
            </a:r>
          </a:p>
        </p:txBody>
      </p:sp>
      <p:pic>
        <p:nvPicPr>
          <p:cNvPr id="140" name="Shape 140"/>
          <p:cNvPicPr preferRelativeResize="0"/>
          <p:nvPr/>
        </p:nvPicPr>
        <p:blipFill>
          <a:blip r:embed="rId3"/>
          <a:stretch>
            <a:fillRect/>
          </a:stretch>
        </p:blipFill>
        <p:spPr>
          <a:xfrm>
            <a:off x="173071" y="1493837"/>
            <a:ext cx="2254903" cy="3524749"/>
          </a:xfrm>
          <a:prstGeom prst="rect">
            <a:avLst/>
          </a:prstGeom>
        </p:spPr>
      </p:pic>
      <p:pic>
        <p:nvPicPr>
          <p:cNvPr id="141" name="Shape 141"/>
          <p:cNvPicPr preferRelativeResize="0"/>
          <p:nvPr/>
        </p:nvPicPr>
        <p:blipFill>
          <a:blip r:embed="rId4"/>
          <a:stretch>
            <a:fillRect/>
          </a:stretch>
        </p:blipFill>
        <p:spPr>
          <a:xfrm>
            <a:off x="5597875" y="1503252"/>
            <a:ext cx="3004780" cy="3583774"/>
          </a:xfrm>
          <a:prstGeom prst="rect">
            <a:avLst/>
          </a:prstGeom>
        </p:spPr>
      </p:pic>
      <p:pic>
        <p:nvPicPr>
          <p:cNvPr id="142" name="Shape 142"/>
          <p:cNvPicPr preferRelativeResize="0"/>
          <p:nvPr/>
        </p:nvPicPr>
        <p:blipFill>
          <a:blip r:embed="rId5"/>
          <a:stretch>
            <a:fillRect/>
          </a:stretch>
        </p:blipFill>
        <p:spPr>
          <a:xfrm>
            <a:off x="2630200" y="1493825"/>
            <a:ext cx="2867024" cy="3583781"/>
          </a:xfrm>
          <a:prstGeom prst="rect">
            <a:avLst/>
          </a:prstGeom>
        </p:spPr>
      </p:pic>
      <p:sp>
        <p:nvSpPr>
          <p:cNvPr id="143" name="Shape 143"/>
          <p:cNvSpPr txBox="1"/>
          <p:nvPr/>
        </p:nvSpPr>
        <p:spPr>
          <a:xfrm>
            <a:off x="86550" y="-103875"/>
            <a:ext cx="8970899" cy="793800"/>
          </a:xfrm>
          <a:prstGeom prst="rect">
            <a:avLst/>
          </a:prstGeom>
          <a:solidFill>
            <a:schemeClr val="lt1"/>
          </a:solidFill>
        </p:spPr>
        <p:txBody>
          <a:bodyPr lIns="91425" tIns="91425" rIns="91425" bIns="91425" anchor="t" anchorCtr="0">
            <a:noAutofit/>
          </a:bodyPr>
          <a:lstStyle/>
          <a:p>
            <a:pPr marL="3200400" indent="457200" algn="l" rtl="0">
              <a:spcBef>
                <a:spcPts val="0"/>
              </a:spcBef>
              <a:buNone/>
            </a:pPr>
            <a:r>
              <a:rPr lang="en" sz="2400" b="1"/>
              <a:t>Discovery </a:t>
            </a:r>
          </a:p>
          <a:p>
            <a:pPr algn="ctr">
              <a:spcBef>
                <a:spcPts val="0"/>
              </a:spcBef>
              <a:buNone/>
            </a:pPr>
            <a:r>
              <a:rPr lang="en" sz="2000"/>
              <a:t>Link cell signaling (BMP) to bat wing evolution.</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3"/>
            <a:ext cx="8229600" cy="857400"/>
          </a:xfrm>
          <a:prstGeom prst="rect">
            <a:avLst/>
          </a:prstGeom>
        </p:spPr>
        <p:txBody>
          <a:bodyPr lIns="91425" tIns="91425" rIns="91425" bIns="91425" anchor="b" anchorCtr="0">
            <a:noAutofit/>
          </a:bodyPr>
          <a:lstStyle/>
          <a:p>
            <a:pPr>
              <a:spcBef>
                <a:spcPts val="0"/>
              </a:spcBef>
              <a:buNone/>
            </a:pPr>
            <a:r>
              <a:rPr lang="en"/>
              <a:t>Priming exercise for cell signaling</a:t>
            </a:r>
          </a:p>
        </p:txBody>
      </p:sp>
      <p:sp>
        <p:nvSpPr>
          <p:cNvPr id="149" name="Shape 149"/>
          <p:cNvSpPr txBox="1">
            <a:spLocks noGrp="1"/>
          </p:cNvSpPr>
          <p:nvPr>
            <p:ph type="body" idx="1"/>
          </p:nvPr>
        </p:nvSpPr>
        <p:spPr>
          <a:xfrm>
            <a:off x="0" y="857400"/>
            <a:ext cx="8675399" cy="3725699"/>
          </a:xfrm>
          <a:prstGeom prst="rect">
            <a:avLst/>
          </a:prstGeom>
        </p:spPr>
        <p:txBody>
          <a:bodyPr lIns="91425" tIns="91425" rIns="91425" bIns="91425" anchor="t" anchorCtr="0">
            <a:noAutofit/>
          </a:bodyPr>
          <a:lstStyle/>
          <a:p>
            <a:pPr marL="0" indent="0" rtl="0">
              <a:spcBef>
                <a:spcPts val="0"/>
              </a:spcBef>
              <a:buNone/>
            </a:pPr>
            <a:r>
              <a:rPr lang="en" sz="2400"/>
              <a:t>On your notecard - </a:t>
            </a:r>
          </a:p>
          <a:p>
            <a:pPr marL="0" indent="0" rtl="0">
              <a:spcBef>
                <a:spcPts val="0"/>
              </a:spcBef>
              <a:buNone/>
            </a:pPr>
            <a:endParaRPr sz="1200"/>
          </a:p>
          <a:p>
            <a:pPr marL="0" indent="0" rtl="0">
              <a:spcBef>
                <a:spcPts val="0"/>
              </a:spcBef>
              <a:buNone/>
            </a:pPr>
            <a:r>
              <a:rPr lang="en" sz="2400"/>
              <a:t>1. Make a simple </a:t>
            </a:r>
            <a:r>
              <a:rPr lang="en" sz="2400" b="1"/>
              <a:t>diagram</a:t>
            </a:r>
            <a:r>
              <a:rPr lang="en" sz="2400"/>
              <a:t> illustrating BMP signaling from one cell to another.  </a:t>
            </a:r>
          </a:p>
          <a:p>
            <a:pPr marL="0" indent="457200" rtl="0">
              <a:spcBef>
                <a:spcPts val="0"/>
              </a:spcBef>
              <a:buNone/>
            </a:pPr>
            <a:endParaRPr sz="1200"/>
          </a:p>
          <a:p>
            <a:pPr marL="0" indent="457200" rtl="0">
              <a:spcBef>
                <a:spcPts val="0"/>
              </a:spcBef>
              <a:buNone/>
            </a:pPr>
            <a:r>
              <a:rPr lang="en" sz="2400"/>
              <a:t>Include </a:t>
            </a:r>
            <a:r>
              <a:rPr lang="en" sz="2400" i="1"/>
              <a:t>2 cells</a:t>
            </a:r>
            <a:r>
              <a:rPr lang="en" sz="2400"/>
              <a:t>, the </a:t>
            </a:r>
            <a:r>
              <a:rPr lang="en" sz="2400" i="1"/>
              <a:t>secreted</a:t>
            </a:r>
            <a:r>
              <a:rPr lang="en" sz="2400"/>
              <a:t> BMP </a:t>
            </a:r>
            <a:r>
              <a:rPr lang="en" sz="2400" i="1"/>
              <a:t>signal</a:t>
            </a:r>
            <a:r>
              <a:rPr lang="en" sz="2400"/>
              <a:t> and the </a:t>
            </a:r>
            <a:r>
              <a:rPr lang="en" sz="2400" i="1"/>
              <a:t>receptors</a:t>
            </a:r>
          </a:p>
          <a:p>
            <a:pPr rtl="0">
              <a:spcBef>
                <a:spcPts val="0"/>
              </a:spcBef>
              <a:buNone/>
            </a:pPr>
            <a:endParaRPr sz="2400"/>
          </a:p>
          <a:p>
            <a:pPr rtl="0">
              <a:spcBef>
                <a:spcPts val="0"/>
              </a:spcBef>
              <a:buNone/>
            </a:pPr>
            <a:r>
              <a:rPr lang="en" sz="2400"/>
              <a:t>2. Give an </a:t>
            </a:r>
            <a:r>
              <a:rPr lang="en" sz="2400" b="1"/>
              <a:t>example</a:t>
            </a:r>
            <a:r>
              <a:rPr lang="en" sz="2400"/>
              <a:t> of an output in the receiving cell.</a:t>
            </a:r>
          </a:p>
          <a:p>
            <a:pPr rtl="0">
              <a:spcBef>
                <a:spcPts val="0"/>
              </a:spcBef>
              <a:buNone/>
            </a:pPr>
            <a:endParaRPr sz="2400"/>
          </a:p>
          <a:p>
            <a:pPr rtl="0">
              <a:spcBef>
                <a:spcPts val="0"/>
              </a:spcBef>
              <a:buNone/>
            </a:pPr>
            <a:r>
              <a:rPr lang="en" sz="2400"/>
              <a:t>Questions?</a:t>
            </a:r>
          </a:p>
          <a:p>
            <a:pPr rtl="0">
              <a:spcBef>
                <a:spcPts val="0"/>
              </a:spcBef>
              <a:buNone/>
            </a:pPr>
            <a:endParaRPr/>
          </a:p>
          <a:p>
            <a:pPr rtl="0">
              <a:spcBef>
                <a:spcPts val="0"/>
              </a:spcBef>
              <a:buNone/>
            </a:pPr>
            <a:endParaRPr/>
          </a:p>
          <a:p>
            <a:pPr rtl="0">
              <a:spcBef>
                <a:spcPts val="0"/>
              </a:spcBef>
              <a:buNone/>
            </a:pPr>
            <a:endParaRPr/>
          </a:p>
          <a:p>
            <a:pPr>
              <a:spcBef>
                <a:spcPts val="0"/>
              </a:spcBef>
              <a:buNone/>
            </a:pPr>
            <a:endParaRPr i="1"/>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81000" y="-175021"/>
            <a:ext cx="8229600" cy="857400"/>
          </a:xfrm>
          <a:prstGeom prst="rect">
            <a:avLst/>
          </a:prstGeom>
        </p:spPr>
        <p:txBody>
          <a:bodyPr lIns="91425" tIns="91425" rIns="91425" bIns="91425" anchor="b" anchorCtr="0">
            <a:noAutofit/>
          </a:bodyPr>
          <a:lstStyle/>
          <a:p>
            <a:pPr>
              <a:spcBef>
                <a:spcPts val="0"/>
              </a:spcBef>
              <a:buNone/>
            </a:pPr>
            <a:r>
              <a:rPr lang="en"/>
              <a:t>Context</a:t>
            </a:r>
          </a:p>
        </p:txBody>
      </p:sp>
      <p:sp>
        <p:nvSpPr>
          <p:cNvPr id="30" name="Shape 30"/>
          <p:cNvSpPr txBox="1">
            <a:spLocks noGrp="1"/>
          </p:cNvSpPr>
          <p:nvPr>
            <p:ph type="body" idx="1"/>
          </p:nvPr>
        </p:nvSpPr>
        <p:spPr>
          <a:xfrm>
            <a:off x="381000" y="615550"/>
            <a:ext cx="8229600" cy="3929400"/>
          </a:xfrm>
          <a:prstGeom prst="rect">
            <a:avLst/>
          </a:prstGeom>
        </p:spPr>
        <p:txBody>
          <a:bodyPr lIns="91425" tIns="91425" rIns="91425" bIns="91425" anchor="t" anchorCtr="0">
            <a:noAutofit/>
          </a:bodyPr>
          <a:lstStyle/>
          <a:p>
            <a:pPr marL="457200" lvl="0" indent="-419100" rtl="0">
              <a:spcBef>
                <a:spcPts val="0"/>
              </a:spcBef>
              <a:spcAft>
                <a:spcPts val="1000"/>
              </a:spcAft>
              <a:buClr>
                <a:schemeClr val="dk1"/>
              </a:buClr>
              <a:buSzPct val="100000"/>
              <a:buFont typeface="Arial"/>
              <a:buChar char="●"/>
            </a:pPr>
            <a:r>
              <a:rPr lang="en"/>
              <a:t>Freshman and sophomore biology majors and non-majors</a:t>
            </a:r>
          </a:p>
          <a:p>
            <a:pPr lvl="0" rtl="0">
              <a:spcBef>
                <a:spcPts val="0"/>
              </a:spcBef>
              <a:spcAft>
                <a:spcPts val="1000"/>
              </a:spcAft>
              <a:buNone/>
            </a:pPr>
            <a:endParaRPr/>
          </a:p>
          <a:p>
            <a:pPr marL="457200" lvl="0" indent="-419100" rtl="0">
              <a:spcBef>
                <a:spcPts val="0"/>
              </a:spcBef>
              <a:spcAft>
                <a:spcPts val="1000"/>
              </a:spcAft>
              <a:buClr>
                <a:schemeClr val="dk1"/>
              </a:buClr>
              <a:buSzPct val="100000"/>
              <a:buFont typeface="Arial"/>
              <a:buChar char="●"/>
            </a:pPr>
            <a:r>
              <a:rPr lang="en"/>
              <a:t>Unit approximates one week of content</a:t>
            </a:r>
          </a:p>
          <a:p>
            <a:pPr lvl="0" rtl="0">
              <a:spcBef>
                <a:spcPts val="0"/>
              </a:spcBef>
              <a:spcAft>
                <a:spcPts val="1000"/>
              </a:spcAft>
              <a:buNone/>
            </a:pPr>
            <a:endParaRPr/>
          </a:p>
          <a:p>
            <a:pPr marL="457200" lvl="0" indent="-419100">
              <a:spcBef>
                <a:spcPts val="0"/>
              </a:spcBef>
              <a:spcAft>
                <a:spcPts val="1000"/>
              </a:spcAft>
              <a:buClr>
                <a:schemeClr val="dk1"/>
              </a:buClr>
              <a:buSzPct val="100000"/>
              <a:buFont typeface="Arial"/>
              <a:buChar char="●"/>
            </a:pPr>
            <a:r>
              <a:rPr lang="en"/>
              <a:t>Can be used as a complement to either a cell communication module, a development module, or an evolution module</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803050" y="321375"/>
            <a:ext cx="3657600" cy="457200"/>
          </a:xfrm>
          <a:prstGeom prst="rect">
            <a:avLst/>
          </a:prstGeom>
        </p:spPr>
        <p:txBody>
          <a:bodyPr lIns="91425" tIns="91425" rIns="91425" bIns="91425" anchor="t" anchorCtr="0">
            <a:noAutofit/>
          </a:bodyPr>
          <a:lstStyle/>
          <a:p>
            <a:pPr>
              <a:spcBef>
                <a:spcPts val="0"/>
              </a:spcBef>
              <a:buNone/>
            </a:pPr>
            <a:r>
              <a:rPr lang="en" sz="1800"/>
              <a:t>Cell # 1</a:t>
            </a:r>
          </a:p>
        </p:txBody>
      </p:sp>
      <p:sp>
        <p:nvSpPr>
          <p:cNvPr id="155" name="Shape 155"/>
          <p:cNvSpPr txBox="1"/>
          <p:nvPr/>
        </p:nvSpPr>
        <p:spPr>
          <a:xfrm>
            <a:off x="803050" y="4186900"/>
            <a:ext cx="3657600" cy="457200"/>
          </a:xfrm>
          <a:prstGeom prst="rect">
            <a:avLst/>
          </a:prstGeom>
        </p:spPr>
        <p:txBody>
          <a:bodyPr lIns="91425" tIns="91425" rIns="91425" bIns="91425" anchor="t" anchorCtr="0">
            <a:noAutofit/>
          </a:bodyPr>
          <a:lstStyle/>
          <a:p>
            <a:pPr lvl="0" rtl="0">
              <a:spcBef>
                <a:spcPts val="0"/>
              </a:spcBef>
              <a:buNone/>
            </a:pPr>
            <a:r>
              <a:rPr lang="en" sz="1800"/>
              <a:t>Cell # 2</a:t>
            </a:r>
          </a:p>
        </p:txBody>
      </p:sp>
      <p:pic>
        <p:nvPicPr>
          <p:cNvPr id="156" name="Shape 156"/>
          <p:cNvPicPr preferRelativeResize="0"/>
          <p:nvPr/>
        </p:nvPicPr>
        <p:blipFill>
          <a:blip r:embed="rId3"/>
          <a:stretch>
            <a:fillRect/>
          </a:stretch>
        </p:blipFill>
        <p:spPr>
          <a:xfrm>
            <a:off x="1870487" y="0"/>
            <a:ext cx="3857625" cy="5143500"/>
          </a:xfrm>
          <a:prstGeom prst="rect">
            <a:avLst/>
          </a:prstGeom>
          <a:noFill/>
          <a:ln>
            <a:noFill/>
          </a:ln>
        </p:spPr>
      </p:pic>
      <p:sp>
        <p:nvSpPr>
          <p:cNvPr id="157" name="Shape 157"/>
          <p:cNvSpPr/>
          <p:nvPr/>
        </p:nvSpPr>
        <p:spPr>
          <a:xfrm>
            <a:off x="457200" y="2743200"/>
            <a:ext cx="7402200" cy="2568899"/>
          </a:xfrm>
          <a:prstGeom prst="rect">
            <a:avLst/>
          </a:prstGeom>
          <a:solidFill>
            <a:schemeClr val="lt1"/>
          </a:solidFill>
          <a:ln w="19050" cap="flat">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803050" y="321375"/>
            <a:ext cx="3657600" cy="457200"/>
          </a:xfrm>
          <a:prstGeom prst="rect">
            <a:avLst/>
          </a:prstGeom>
        </p:spPr>
        <p:txBody>
          <a:bodyPr lIns="91425" tIns="91425" rIns="91425" bIns="91425" anchor="t" anchorCtr="0">
            <a:noAutofit/>
          </a:bodyPr>
          <a:lstStyle/>
          <a:p>
            <a:pPr lvl="0" rtl="0">
              <a:spcBef>
                <a:spcPts val="0"/>
              </a:spcBef>
              <a:buNone/>
            </a:pPr>
            <a:r>
              <a:rPr lang="en" sz="1800"/>
              <a:t>Cell # 1</a:t>
            </a:r>
          </a:p>
        </p:txBody>
      </p:sp>
      <p:sp>
        <p:nvSpPr>
          <p:cNvPr id="163" name="Shape 163"/>
          <p:cNvSpPr txBox="1"/>
          <p:nvPr/>
        </p:nvSpPr>
        <p:spPr>
          <a:xfrm>
            <a:off x="803050" y="4186900"/>
            <a:ext cx="3657600" cy="457200"/>
          </a:xfrm>
          <a:prstGeom prst="rect">
            <a:avLst/>
          </a:prstGeom>
        </p:spPr>
        <p:txBody>
          <a:bodyPr lIns="91425" tIns="91425" rIns="91425" bIns="91425" anchor="t" anchorCtr="0">
            <a:noAutofit/>
          </a:bodyPr>
          <a:lstStyle/>
          <a:p>
            <a:pPr lvl="0" rtl="0">
              <a:spcBef>
                <a:spcPts val="0"/>
              </a:spcBef>
              <a:buNone/>
            </a:pPr>
            <a:r>
              <a:rPr lang="en" sz="1800"/>
              <a:t>Cell # 2</a:t>
            </a:r>
          </a:p>
        </p:txBody>
      </p:sp>
      <p:pic>
        <p:nvPicPr>
          <p:cNvPr id="164" name="Shape 164"/>
          <p:cNvPicPr preferRelativeResize="0"/>
          <p:nvPr/>
        </p:nvPicPr>
        <p:blipFill>
          <a:blip r:embed="rId3"/>
          <a:stretch>
            <a:fillRect/>
          </a:stretch>
        </p:blipFill>
        <p:spPr>
          <a:xfrm>
            <a:off x="1870487" y="0"/>
            <a:ext cx="3857625" cy="5143500"/>
          </a:xfrm>
          <a:prstGeom prst="rect">
            <a:avLst/>
          </a:prstGeom>
          <a:noFill/>
          <a:ln>
            <a:noFill/>
          </a:ln>
        </p:spPr>
      </p:pic>
      <p:sp>
        <p:nvSpPr>
          <p:cNvPr id="165" name="Shape 165"/>
          <p:cNvSpPr txBox="1"/>
          <p:nvPr/>
        </p:nvSpPr>
        <p:spPr>
          <a:xfrm>
            <a:off x="5728125" y="4273475"/>
            <a:ext cx="3357599" cy="457200"/>
          </a:xfrm>
          <a:prstGeom prst="rect">
            <a:avLst/>
          </a:prstGeom>
        </p:spPr>
        <p:txBody>
          <a:bodyPr lIns="91425" tIns="91425" rIns="91425" bIns="91425" anchor="t" anchorCtr="0">
            <a:noAutofit/>
          </a:bodyPr>
          <a:lstStyle/>
          <a:p>
            <a:pPr lvl="0" rtl="0">
              <a:spcBef>
                <a:spcPts val="0"/>
              </a:spcBef>
              <a:buNone/>
            </a:pPr>
            <a:r>
              <a:rPr lang="en" sz="2400"/>
              <a:t>Output?</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803050" y="321375"/>
            <a:ext cx="3657600" cy="457200"/>
          </a:xfrm>
          <a:prstGeom prst="rect">
            <a:avLst/>
          </a:prstGeom>
        </p:spPr>
        <p:txBody>
          <a:bodyPr lIns="91425" tIns="91425" rIns="91425" bIns="91425" anchor="t" anchorCtr="0">
            <a:noAutofit/>
          </a:bodyPr>
          <a:lstStyle/>
          <a:p>
            <a:pPr lvl="0" rtl="0">
              <a:spcBef>
                <a:spcPts val="0"/>
              </a:spcBef>
              <a:buNone/>
            </a:pPr>
            <a:r>
              <a:rPr lang="en" sz="1800"/>
              <a:t>Cell # 1</a:t>
            </a:r>
          </a:p>
        </p:txBody>
      </p:sp>
      <p:sp>
        <p:nvSpPr>
          <p:cNvPr id="171" name="Shape 171"/>
          <p:cNvSpPr txBox="1"/>
          <p:nvPr/>
        </p:nvSpPr>
        <p:spPr>
          <a:xfrm>
            <a:off x="803050" y="4186900"/>
            <a:ext cx="3657600" cy="457200"/>
          </a:xfrm>
          <a:prstGeom prst="rect">
            <a:avLst/>
          </a:prstGeom>
        </p:spPr>
        <p:txBody>
          <a:bodyPr lIns="91425" tIns="91425" rIns="91425" bIns="91425" anchor="t" anchorCtr="0">
            <a:noAutofit/>
          </a:bodyPr>
          <a:lstStyle/>
          <a:p>
            <a:pPr lvl="0" rtl="0">
              <a:spcBef>
                <a:spcPts val="0"/>
              </a:spcBef>
              <a:buNone/>
            </a:pPr>
            <a:r>
              <a:rPr lang="en" sz="1800"/>
              <a:t>Cell # 2</a:t>
            </a:r>
          </a:p>
        </p:txBody>
      </p:sp>
      <p:sp>
        <p:nvSpPr>
          <p:cNvPr id="172" name="Shape 172"/>
          <p:cNvSpPr txBox="1"/>
          <p:nvPr/>
        </p:nvSpPr>
        <p:spPr>
          <a:xfrm>
            <a:off x="5728125" y="4273475"/>
            <a:ext cx="3357599" cy="457200"/>
          </a:xfrm>
          <a:prstGeom prst="rect">
            <a:avLst/>
          </a:prstGeom>
        </p:spPr>
        <p:txBody>
          <a:bodyPr lIns="91425" tIns="91425" rIns="91425" bIns="91425" anchor="t" anchorCtr="0">
            <a:noAutofit/>
          </a:bodyPr>
          <a:lstStyle/>
          <a:p>
            <a:pPr lvl="0" rtl="0">
              <a:spcBef>
                <a:spcPts val="0"/>
              </a:spcBef>
              <a:buNone/>
            </a:pPr>
            <a:r>
              <a:rPr lang="en" sz="2400"/>
              <a:t>Output = Change in gene expression</a:t>
            </a:r>
          </a:p>
        </p:txBody>
      </p:sp>
      <p:pic>
        <p:nvPicPr>
          <p:cNvPr id="173" name="Shape 173"/>
          <p:cNvPicPr preferRelativeResize="0"/>
          <p:nvPr/>
        </p:nvPicPr>
        <p:blipFill>
          <a:blip r:embed="rId3"/>
          <a:stretch>
            <a:fillRect/>
          </a:stretch>
        </p:blipFill>
        <p:spPr>
          <a:xfrm>
            <a:off x="1870487" y="0"/>
            <a:ext cx="3857625" cy="5143500"/>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826350" y="321375"/>
            <a:ext cx="3657600" cy="457200"/>
          </a:xfrm>
          <a:prstGeom prst="rect">
            <a:avLst/>
          </a:prstGeom>
        </p:spPr>
        <p:txBody>
          <a:bodyPr lIns="91425" tIns="91425" rIns="91425" bIns="91425" anchor="t" anchorCtr="0">
            <a:noAutofit/>
          </a:bodyPr>
          <a:lstStyle/>
          <a:p>
            <a:pPr lvl="0" rtl="0">
              <a:spcBef>
                <a:spcPts val="0"/>
              </a:spcBef>
              <a:buNone/>
            </a:pPr>
            <a:r>
              <a:rPr lang="en" sz="1800"/>
              <a:t>Cell # 1</a:t>
            </a:r>
          </a:p>
        </p:txBody>
      </p:sp>
      <p:sp>
        <p:nvSpPr>
          <p:cNvPr id="179" name="Shape 179"/>
          <p:cNvSpPr txBox="1"/>
          <p:nvPr/>
        </p:nvSpPr>
        <p:spPr>
          <a:xfrm>
            <a:off x="826350" y="4186900"/>
            <a:ext cx="3657600" cy="457200"/>
          </a:xfrm>
          <a:prstGeom prst="rect">
            <a:avLst/>
          </a:prstGeom>
        </p:spPr>
        <p:txBody>
          <a:bodyPr lIns="91425" tIns="91425" rIns="91425" bIns="91425" anchor="t" anchorCtr="0">
            <a:noAutofit/>
          </a:bodyPr>
          <a:lstStyle/>
          <a:p>
            <a:pPr lvl="0" rtl="0">
              <a:spcBef>
                <a:spcPts val="0"/>
              </a:spcBef>
              <a:buNone/>
            </a:pPr>
            <a:r>
              <a:rPr lang="en" sz="1800"/>
              <a:t>Cell # 2</a:t>
            </a:r>
          </a:p>
        </p:txBody>
      </p:sp>
      <p:pic>
        <p:nvPicPr>
          <p:cNvPr id="180" name="Shape 180"/>
          <p:cNvPicPr preferRelativeResize="0"/>
          <p:nvPr/>
        </p:nvPicPr>
        <p:blipFill>
          <a:blip r:embed="rId3"/>
          <a:stretch>
            <a:fillRect/>
          </a:stretch>
        </p:blipFill>
        <p:spPr>
          <a:xfrm>
            <a:off x="-478971" y="-3216750"/>
            <a:ext cx="6270175" cy="8360251"/>
          </a:xfrm>
          <a:prstGeom prst="rect">
            <a:avLst/>
          </a:prstGeom>
          <a:noFill/>
          <a:ln>
            <a:noFill/>
          </a:ln>
        </p:spPr>
      </p:pic>
      <p:sp>
        <p:nvSpPr>
          <p:cNvPr id="181" name="Shape 181"/>
          <p:cNvSpPr txBox="1"/>
          <p:nvPr/>
        </p:nvSpPr>
        <p:spPr>
          <a:xfrm>
            <a:off x="6125675" y="321375"/>
            <a:ext cx="2755500" cy="457200"/>
          </a:xfrm>
          <a:prstGeom prst="rect">
            <a:avLst/>
          </a:prstGeom>
        </p:spPr>
        <p:txBody>
          <a:bodyPr lIns="91425" tIns="91425" rIns="91425" bIns="91425" anchor="t" anchorCtr="0">
            <a:noAutofit/>
          </a:bodyPr>
          <a:lstStyle/>
          <a:p>
            <a:pPr>
              <a:spcBef>
                <a:spcPts val="0"/>
              </a:spcBef>
              <a:buNone/>
            </a:pPr>
            <a:r>
              <a:rPr lang="en" sz="2400"/>
              <a:t>What’s the output in bone precursor cells?</a:t>
            </a: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826350" y="321375"/>
            <a:ext cx="3657600" cy="457200"/>
          </a:xfrm>
          <a:prstGeom prst="rect">
            <a:avLst/>
          </a:prstGeom>
        </p:spPr>
        <p:txBody>
          <a:bodyPr lIns="91425" tIns="91425" rIns="91425" bIns="91425" anchor="t" anchorCtr="0">
            <a:noAutofit/>
          </a:bodyPr>
          <a:lstStyle/>
          <a:p>
            <a:pPr lvl="0" rtl="0">
              <a:spcBef>
                <a:spcPts val="0"/>
              </a:spcBef>
              <a:buNone/>
            </a:pPr>
            <a:r>
              <a:rPr lang="en" sz="1800"/>
              <a:t>Cell # 1</a:t>
            </a:r>
          </a:p>
        </p:txBody>
      </p:sp>
      <p:sp>
        <p:nvSpPr>
          <p:cNvPr id="187" name="Shape 187"/>
          <p:cNvSpPr txBox="1"/>
          <p:nvPr/>
        </p:nvSpPr>
        <p:spPr>
          <a:xfrm>
            <a:off x="826350" y="4186900"/>
            <a:ext cx="3657600" cy="457200"/>
          </a:xfrm>
          <a:prstGeom prst="rect">
            <a:avLst/>
          </a:prstGeom>
        </p:spPr>
        <p:txBody>
          <a:bodyPr lIns="91425" tIns="91425" rIns="91425" bIns="91425" anchor="t" anchorCtr="0">
            <a:noAutofit/>
          </a:bodyPr>
          <a:lstStyle/>
          <a:p>
            <a:pPr lvl="0" rtl="0">
              <a:spcBef>
                <a:spcPts val="0"/>
              </a:spcBef>
              <a:buNone/>
            </a:pPr>
            <a:r>
              <a:rPr lang="en" sz="1800"/>
              <a:t>Cell # 2</a:t>
            </a:r>
          </a:p>
        </p:txBody>
      </p:sp>
      <p:sp>
        <p:nvSpPr>
          <p:cNvPr id="188" name="Shape 188"/>
          <p:cNvSpPr txBox="1"/>
          <p:nvPr/>
        </p:nvSpPr>
        <p:spPr>
          <a:xfrm>
            <a:off x="5783075" y="1044975"/>
            <a:ext cx="3328200" cy="457200"/>
          </a:xfrm>
          <a:prstGeom prst="rect">
            <a:avLst/>
          </a:prstGeom>
          <a:ln>
            <a:noFill/>
          </a:ln>
        </p:spPr>
        <p:txBody>
          <a:bodyPr lIns="91425" tIns="91425" rIns="91425" bIns="91425" anchor="t" anchorCtr="0">
            <a:noAutofit/>
          </a:bodyPr>
          <a:lstStyle/>
          <a:p>
            <a:pPr lvl="0" algn="ctr" rtl="0">
              <a:spcBef>
                <a:spcPts val="0"/>
              </a:spcBef>
              <a:buNone/>
            </a:pPr>
            <a:r>
              <a:rPr lang="en" sz="2400"/>
              <a:t>BMP </a:t>
            </a:r>
          </a:p>
          <a:p>
            <a:pPr lvl="0" algn="ctr" rtl="0">
              <a:spcBef>
                <a:spcPts val="0"/>
              </a:spcBef>
              <a:buNone/>
            </a:pPr>
            <a:r>
              <a:rPr lang="en" sz="1800"/>
              <a:t>(Bone Morphogenic Protein) </a:t>
            </a:r>
          </a:p>
          <a:p>
            <a:pPr algn="ctr" rtl="0">
              <a:spcBef>
                <a:spcPts val="0"/>
              </a:spcBef>
              <a:buNone/>
            </a:pPr>
            <a:r>
              <a:rPr lang="en" sz="2400"/>
              <a:t>leads to a change in gene expression that causes</a:t>
            </a:r>
          </a:p>
          <a:p>
            <a:pPr lvl="0" algn="ctr" rtl="0">
              <a:spcBef>
                <a:spcPts val="0"/>
              </a:spcBef>
              <a:buNone/>
            </a:pPr>
            <a:r>
              <a:rPr lang="en" sz="2400"/>
              <a:t> </a:t>
            </a:r>
          </a:p>
          <a:p>
            <a:pPr lvl="0" algn="ctr" rtl="0">
              <a:spcBef>
                <a:spcPts val="0"/>
              </a:spcBef>
              <a:buNone/>
            </a:pPr>
            <a:r>
              <a:rPr lang="en" sz="2400"/>
              <a:t>Cell Division</a:t>
            </a:r>
          </a:p>
          <a:p>
            <a:pPr lvl="0" algn="ctr" rtl="0">
              <a:spcBef>
                <a:spcPts val="0"/>
              </a:spcBef>
              <a:buNone/>
            </a:pPr>
            <a:endParaRPr sz="1200"/>
          </a:p>
          <a:p>
            <a:pPr lvl="0" algn="ctr" rtl="0">
              <a:spcBef>
                <a:spcPts val="0"/>
              </a:spcBef>
              <a:buNone/>
            </a:pPr>
            <a:r>
              <a:rPr lang="en" sz="2400"/>
              <a:t>AND</a:t>
            </a:r>
          </a:p>
          <a:p>
            <a:pPr lvl="0" algn="ctr" rtl="0">
              <a:spcBef>
                <a:spcPts val="0"/>
              </a:spcBef>
              <a:buNone/>
            </a:pPr>
            <a:endParaRPr sz="1200"/>
          </a:p>
          <a:p>
            <a:pPr lvl="0" algn="ctr" rtl="0">
              <a:spcBef>
                <a:spcPts val="0"/>
              </a:spcBef>
              <a:buNone/>
            </a:pPr>
            <a:r>
              <a:rPr lang="en" sz="2400"/>
              <a:t>Bone Growth</a:t>
            </a:r>
          </a:p>
        </p:txBody>
      </p:sp>
      <p:cxnSp>
        <p:nvCxnSpPr>
          <p:cNvPr id="189" name="Shape 189"/>
          <p:cNvCxnSpPr/>
          <p:nvPr/>
        </p:nvCxnSpPr>
        <p:spPr>
          <a:xfrm rot="10800000">
            <a:off x="6442100" y="3187187"/>
            <a:ext cx="0" cy="435599"/>
          </a:xfrm>
          <a:prstGeom prst="straightConnector1">
            <a:avLst/>
          </a:prstGeom>
          <a:noFill/>
          <a:ln w="38100" cap="flat">
            <a:solidFill>
              <a:srgbClr val="000000"/>
            </a:solidFill>
            <a:prstDash val="solid"/>
            <a:round/>
            <a:headEnd type="none" w="lg" len="lg"/>
            <a:tailEnd type="triangle" w="lg" len="lg"/>
          </a:ln>
        </p:spPr>
      </p:cxnSp>
      <p:cxnSp>
        <p:nvCxnSpPr>
          <p:cNvPr id="190" name="Shape 190"/>
          <p:cNvCxnSpPr/>
          <p:nvPr/>
        </p:nvCxnSpPr>
        <p:spPr>
          <a:xfrm rot="10800000">
            <a:off x="6442100" y="4319925"/>
            <a:ext cx="0" cy="435599"/>
          </a:xfrm>
          <a:prstGeom prst="straightConnector1">
            <a:avLst/>
          </a:prstGeom>
          <a:noFill/>
          <a:ln w="38100" cap="flat">
            <a:solidFill>
              <a:srgbClr val="000000"/>
            </a:solidFill>
            <a:prstDash val="solid"/>
            <a:round/>
            <a:headEnd type="none" w="lg" len="lg"/>
            <a:tailEnd type="triangle" w="lg" len="lg"/>
          </a:ln>
        </p:spPr>
      </p:cxnSp>
      <p:pic>
        <p:nvPicPr>
          <p:cNvPr id="191" name="Shape 191"/>
          <p:cNvPicPr preferRelativeResize="0"/>
          <p:nvPr/>
        </p:nvPicPr>
        <p:blipFill>
          <a:blip r:embed="rId3"/>
          <a:stretch>
            <a:fillRect/>
          </a:stretch>
        </p:blipFill>
        <p:spPr>
          <a:xfrm>
            <a:off x="-478971" y="-3216750"/>
            <a:ext cx="6270175" cy="8360251"/>
          </a:xfrm>
          <a:prstGeom prst="rect">
            <a:avLst/>
          </a:prstGeom>
          <a:noFill/>
          <a:ln>
            <a:noFill/>
          </a:ln>
        </p:spPr>
      </p:pic>
      <p:sp>
        <p:nvSpPr>
          <p:cNvPr id="192" name="Shape 192"/>
          <p:cNvSpPr txBox="1"/>
          <p:nvPr/>
        </p:nvSpPr>
        <p:spPr>
          <a:xfrm>
            <a:off x="5839325" y="0"/>
            <a:ext cx="3215700" cy="457200"/>
          </a:xfrm>
          <a:prstGeom prst="rect">
            <a:avLst/>
          </a:prstGeom>
        </p:spPr>
        <p:txBody>
          <a:bodyPr lIns="91425" tIns="91425" rIns="91425" bIns="91425" anchor="t" anchorCtr="0">
            <a:noAutofit/>
          </a:bodyPr>
          <a:lstStyle/>
          <a:p>
            <a:pPr lvl="0" rtl="0">
              <a:spcBef>
                <a:spcPts val="0"/>
              </a:spcBef>
              <a:buNone/>
            </a:pPr>
            <a:r>
              <a:rPr lang="en" sz="2400"/>
              <a:t>What’s the output in bone precursor cells?</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p:nvPr/>
        </p:nvSpPr>
        <p:spPr>
          <a:xfrm>
            <a:off x="2665950" y="3432150"/>
            <a:ext cx="3328200" cy="457200"/>
          </a:xfrm>
          <a:prstGeom prst="rect">
            <a:avLst/>
          </a:prstGeom>
          <a:ln>
            <a:noFill/>
          </a:ln>
        </p:spPr>
        <p:txBody>
          <a:bodyPr lIns="91425" tIns="91425" rIns="91425" bIns="91425" anchor="t" anchorCtr="0">
            <a:noAutofit/>
          </a:bodyPr>
          <a:lstStyle/>
          <a:p>
            <a:pPr lvl="0" algn="ctr" rtl="0">
              <a:spcBef>
                <a:spcPts val="0"/>
              </a:spcBef>
              <a:buNone/>
            </a:pPr>
            <a:r>
              <a:rPr lang="en" sz="2400" i="1"/>
              <a:t>Remember</a:t>
            </a:r>
            <a:r>
              <a:rPr lang="en" sz="2400"/>
              <a:t>:</a:t>
            </a:r>
          </a:p>
          <a:p>
            <a:pPr lvl="0" algn="ctr" rtl="0">
              <a:spcBef>
                <a:spcPts val="0"/>
              </a:spcBef>
              <a:buNone/>
            </a:pPr>
            <a:r>
              <a:rPr lang="en" sz="2400"/>
              <a:t>BMP leads to </a:t>
            </a:r>
          </a:p>
          <a:p>
            <a:pPr lvl="0" algn="ctr" rtl="0">
              <a:spcBef>
                <a:spcPts val="0"/>
              </a:spcBef>
              <a:buNone/>
            </a:pPr>
            <a:r>
              <a:rPr lang="en" sz="2400"/>
              <a:t>bone growth</a:t>
            </a:r>
          </a:p>
        </p:txBody>
      </p:sp>
      <p:cxnSp>
        <p:nvCxnSpPr>
          <p:cNvPr id="198" name="Shape 198"/>
          <p:cNvCxnSpPr/>
          <p:nvPr/>
        </p:nvCxnSpPr>
        <p:spPr>
          <a:xfrm>
            <a:off x="5921825" y="4691750"/>
            <a:ext cx="3113399" cy="23699"/>
          </a:xfrm>
          <a:prstGeom prst="straightConnector1">
            <a:avLst/>
          </a:prstGeom>
          <a:noFill/>
          <a:ln w="19050" cap="flat">
            <a:solidFill>
              <a:srgbClr val="000000"/>
            </a:solidFill>
            <a:prstDash val="solid"/>
            <a:round/>
            <a:headEnd type="none" w="lg" len="lg"/>
            <a:tailEnd type="none" w="lg" len="lg"/>
          </a:ln>
        </p:spPr>
      </p:cxnSp>
      <p:cxnSp>
        <p:nvCxnSpPr>
          <p:cNvPr id="199" name="Shape 199"/>
          <p:cNvCxnSpPr/>
          <p:nvPr/>
        </p:nvCxnSpPr>
        <p:spPr>
          <a:xfrm rot="10800000">
            <a:off x="3291125" y="4203675"/>
            <a:ext cx="0" cy="435599"/>
          </a:xfrm>
          <a:prstGeom prst="straightConnector1">
            <a:avLst/>
          </a:prstGeom>
          <a:noFill/>
          <a:ln w="38100" cap="flat">
            <a:solidFill>
              <a:srgbClr val="000000"/>
            </a:solidFill>
            <a:prstDash val="solid"/>
            <a:round/>
            <a:headEnd type="none" w="lg" len="lg"/>
            <a:tailEnd type="triangle" w="lg" len="lg"/>
          </a:ln>
        </p:spPr>
      </p:cxnSp>
      <p:pic>
        <p:nvPicPr>
          <p:cNvPr id="200" name="Shape 200"/>
          <p:cNvPicPr preferRelativeResize="0"/>
          <p:nvPr/>
        </p:nvPicPr>
        <p:blipFill rotWithShape="1">
          <a:blip r:embed="rId3"/>
          <a:srcRect l="29393" t="31929" r="40282" b="17621"/>
          <a:stretch/>
        </p:blipFill>
        <p:spPr>
          <a:xfrm>
            <a:off x="3123425" y="396374"/>
            <a:ext cx="2153575" cy="2682675"/>
          </a:xfrm>
          <a:prstGeom prst="rect">
            <a:avLst/>
          </a:prstGeom>
          <a:noFill/>
          <a:ln>
            <a:noFill/>
          </a:ln>
        </p:spPr>
      </p:pic>
      <p:sp>
        <p:nvSpPr>
          <p:cNvPr id="201" name="Shape 201"/>
          <p:cNvSpPr/>
          <p:nvPr/>
        </p:nvSpPr>
        <p:spPr>
          <a:xfrm>
            <a:off x="3641500" y="2009300"/>
            <a:ext cx="410699" cy="435599"/>
          </a:xfrm>
          <a:prstGeom prst="star5">
            <a:avLst>
              <a:gd name="adj" fmla="val 19098"/>
              <a:gd name="hf" fmla="val 105146"/>
              <a:gd name="vf" fmla="val 110557"/>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202"/>
          <p:cNvSpPr txBox="1"/>
          <p:nvPr/>
        </p:nvSpPr>
        <p:spPr>
          <a:xfrm>
            <a:off x="101550" y="396375"/>
            <a:ext cx="2564399" cy="3340800"/>
          </a:xfrm>
          <a:prstGeom prst="rect">
            <a:avLst/>
          </a:prstGeom>
          <a:solidFill>
            <a:srgbClr val="C9DAF8"/>
          </a:solidFill>
        </p:spPr>
        <p:txBody>
          <a:bodyPr lIns="91425" tIns="91425" rIns="91425" bIns="91425" anchor="t" anchorCtr="0">
            <a:noAutofit/>
          </a:bodyPr>
          <a:lstStyle/>
          <a:p>
            <a:pPr lvl="0" algn="ctr" rtl="0">
              <a:spcBef>
                <a:spcPts val="0"/>
              </a:spcBef>
              <a:buNone/>
            </a:pPr>
            <a:r>
              <a:rPr lang="en" sz="2400" b="1"/>
              <a:t>1. Hypothesize: </a:t>
            </a:r>
          </a:p>
          <a:p>
            <a:pPr lvl="0" rtl="0">
              <a:spcBef>
                <a:spcPts val="0"/>
              </a:spcBef>
              <a:buNone/>
            </a:pPr>
            <a:endParaRPr/>
          </a:p>
          <a:p>
            <a:pPr lvl="0" algn="ctr" rtl="0">
              <a:spcBef>
                <a:spcPts val="0"/>
              </a:spcBef>
              <a:buNone/>
            </a:pPr>
            <a:r>
              <a:rPr lang="en" sz="2400"/>
              <a:t>How might BMP signaling have changed during bat evolution to produce elongated hand bones?</a:t>
            </a:r>
          </a:p>
          <a:p>
            <a:pPr lvl="0" algn="ctr" rtl="0">
              <a:spcBef>
                <a:spcPts val="0"/>
              </a:spcBef>
              <a:buNone/>
            </a:pPr>
            <a:endParaRPr sz="2400"/>
          </a:p>
          <a:p>
            <a:pPr lvl="0" algn="ctr" rtl="0">
              <a:spcBef>
                <a:spcPts val="0"/>
              </a:spcBef>
              <a:buNone/>
            </a:pPr>
            <a:endParaRPr sz="2400"/>
          </a:p>
        </p:txBody>
      </p:sp>
      <p:pic>
        <p:nvPicPr>
          <p:cNvPr id="203" name="Shape 203"/>
          <p:cNvPicPr preferRelativeResize="0"/>
          <p:nvPr/>
        </p:nvPicPr>
        <p:blipFill>
          <a:blip r:embed="rId4"/>
          <a:stretch>
            <a:fillRect/>
          </a:stretch>
        </p:blipFill>
        <p:spPr>
          <a:xfrm>
            <a:off x="5933747" y="501808"/>
            <a:ext cx="3103099" cy="4137465"/>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p:nvPr/>
        </p:nvSpPr>
        <p:spPr>
          <a:xfrm>
            <a:off x="2833675" y="1636100"/>
            <a:ext cx="449100" cy="352800"/>
          </a:xfrm>
          <a:prstGeom prst="rightArrow">
            <a:avLst>
              <a:gd name="adj1" fmla="val 50000"/>
              <a:gd name="adj2" fmla="val 50000"/>
            </a:avLst>
          </a:prstGeom>
          <a:solidFill>
            <a:srgbClr val="00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9" name="Shape 209"/>
          <p:cNvSpPr txBox="1"/>
          <p:nvPr/>
        </p:nvSpPr>
        <p:spPr>
          <a:xfrm>
            <a:off x="6000025" y="3372612"/>
            <a:ext cx="3328200" cy="457200"/>
          </a:xfrm>
          <a:prstGeom prst="rect">
            <a:avLst/>
          </a:prstGeom>
          <a:ln>
            <a:noFill/>
          </a:ln>
        </p:spPr>
        <p:txBody>
          <a:bodyPr lIns="91425" tIns="91425" rIns="91425" bIns="91425" anchor="t" anchorCtr="0">
            <a:noAutofit/>
          </a:bodyPr>
          <a:lstStyle/>
          <a:p>
            <a:pPr lvl="0" algn="ctr" rtl="0">
              <a:spcBef>
                <a:spcPts val="0"/>
              </a:spcBef>
              <a:buNone/>
            </a:pPr>
            <a:r>
              <a:rPr lang="en" sz="2400" i="1"/>
              <a:t>Remember</a:t>
            </a:r>
            <a:r>
              <a:rPr lang="en" sz="2400"/>
              <a:t>:</a:t>
            </a:r>
          </a:p>
          <a:p>
            <a:pPr lvl="0" algn="ctr" rtl="0">
              <a:spcBef>
                <a:spcPts val="0"/>
              </a:spcBef>
              <a:buNone/>
            </a:pPr>
            <a:r>
              <a:rPr lang="en" sz="2400"/>
              <a:t>BMP leads to </a:t>
            </a:r>
          </a:p>
          <a:p>
            <a:pPr lvl="0" algn="ctr" rtl="0">
              <a:spcBef>
                <a:spcPts val="0"/>
              </a:spcBef>
              <a:buNone/>
            </a:pPr>
            <a:r>
              <a:rPr lang="en" sz="2400"/>
              <a:t>bone growth</a:t>
            </a:r>
          </a:p>
        </p:txBody>
      </p:sp>
      <p:pic>
        <p:nvPicPr>
          <p:cNvPr id="210" name="Shape 210"/>
          <p:cNvPicPr preferRelativeResize="0"/>
          <p:nvPr/>
        </p:nvPicPr>
        <p:blipFill rotWithShape="1">
          <a:blip r:embed="rId3"/>
          <a:srcRect l="29393" t="31929" r="40282" b="17621"/>
          <a:stretch/>
        </p:blipFill>
        <p:spPr>
          <a:xfrm>
            <a:off x="6457500" y="336837"/>
            <a:ext cx="2153575" cy="2682675"/>
          </a:xfrm>
          <a:prstGeom prst="rect">
            <a:avLst/>
          </a:prstGeom>
          <a:noFill/>
          <a:ln>
            <a:noFill/>
          </a:ln>
        </p:spPr>
      </p:pic>
      <p:sp>
        <p:nvSpPr>
          <p:cNvPr id="211" name="Shape 211"/>
          <p:cNvSpPr/>
          <p:nvPr/>
        </p:nvSpPr>
        <p:spPr>
          <a:xfrm>
            <a:off x="6975575" y="1949762"/>
            <a:ext cx="410699" cy="435599"/>
          </a:xfrm>
          <a:prstGeom prst="star5">
            <a:avLst>
              <a:gd name="adj" fmla="val 19098"/>
              <a:gd name="hf" fmla="val 105146"/>
              <a:gd name="vf" fmla="val 110557"/>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2" name="Shape 212"/>
          <p:cNvSpPr txBox="1"/>
          <p:nvPr/>
        </p:nvSpPr>
        <p:spPr>
          <a:xfrm>
            <a:off x="3380050" y="151275"/>
            <a:ext cx="2980199" cy="4649999"/>
          </a:xfrm>
          <a:prstGeom prst="rect">
            <a:avLst/>
          </a:prstGeom>
          <a:solidFill>
            <a:srgbClr val="FFF2CC"/>
          </a:solidFill>
        </p:spPr>
        <p:txBody>
          <a:bodyPr lIns="91425" tIns="91425" rIns="91425" bIns="91425" anchor="t" anchorCtr="0">
            <a:noAutofit/>
          </a:bodyPr>
          <a:lstStyle/>
          <a:p>
            <a:pPr lvl="0" algn="ctr" rtl="0">
              <a:spcBef>
                <a:spcPts val="0"/>
              </a:spcBef>
              <a:buClr>
                <a:schemeClr val="dk1"/>
              </a:buClr>
              <a:buSzPct val="45833"/>
              <a:buFont typeface="Arial"/>
              <a:buNone/>
            </a:pPr>
            <a:r>
              <a:rPr lang="en" sz="2400" b="1">
                <a:solidFill>
                  <a:schemeClr val="dk1"/>
                </a:solidFill>
              </a:rPr>
              <a:t>2.  Illustrate your hypothesis: </a:t>
            </a:r>
          </a:p>
          <a:p>
            <a:pPr lvl="0" algn="ctr" rtl="0">
              <a:spcBef>
                <a:spcPts val="0"/>
              </a:spcBef>
              <a:buClr>
                <a:schemeClr val="dk1"/>
              </a:buClr>
              <a:buFont typeface="Arial"/>
              <a:buNone/>
            </a:pPr>
            <a:endParaRPr sz="2400">
              <a:solidFill>
                <a:schemeClr val="dk1"/>
              </a:solidFill>
            </a:endParaRPr>
          </a:p>
          <a:p>
            <a:pPr lvl="0" algn="ctr" rtl="0">
              <a:spcBef>
                <a:spcPts val="0"/>
              </a:spcBef>
              <a:buClr>
                <a:schemeClr val="dk1"/>
              </a:buClr>
              <a:buSzPct val="45833"/>
              <a:buFont typeface="Arial"/>
              <a:buNone/>
            </a:pPr>
            <a:r>
              <a:rPr lang="en" sz="2400">
                <a:solidFill>
                  <a:schemeClr val="dk1"/>
                </a:solidFill>
              </a:rPr>
              <a:t>Show how signaling has changed on the provided worksheet.  </a:t>
            </a:r>
          </a:p>
          <a:p>
            <a:pPr lvl="0" algn="ctr" rtl="0">
              <a:spcBef>
                <a:spcPts val="0"/>
              </a:spcBef>
              <a:buClr>
                <a:schemeClr val="dk1"/>
              </a:buClr>
              <a:buFont typeface="Arial"/>
              <a:buNone/>
            </a:pPr>
            <a:endParaRPr sz="1200">
              <a:solidFill>
                <a:schemeClr val="dk1"/>
              </a:solidFill>
            </a:endParaRPr>
          </a:p>
          <a:p>
            <a:pPr lvl="0" algn="ctr" rtl="0">
              <a:spcBef>
                <a:spcPts val="0"/>
              </a:spcBef>
              <a:buClr>
                <a:schemeClr val="dk1"/>
              </a:buClr>
              <a:buSzPct val="45833"/>
              <a:buFont typeface="Arial"/>
              <a:buNone/>
            </a:pPr>
            <a:r>
              <a:rPr lang="en" sz="2400">
                <a:solidFill>
                  <a:schemeClr val="dk1"/>
                </a:solidFill>
              </a:rPr>
              <a:t>Then, mark the location of the  heritable mutation (in the DNA) contributing to this change.</a:t>
            </a:r>
          </a:p>
          <a:p>
            <a:pPr lvl="0" algn="ctr" rtl="0">
              <a:spcBef>
                <a:spcPts val="0"/>
              </a:spcBef>
              <a:buClr>
                <a:schemeClr val="dk1"/>
              </a:buClr>
              <a:buFont typeface="Arial"/>
              <a:buNone/>
            </a:pPr>
            <a:endParaRPr sz="2400">
              <a:solidFill>
                <a:schemeClr val="dk1"/>
              </a:solidFill>
            </a:endParaRPr>
          </a:p>
          <a:p>
            <a:pPr lvl="0" algn="ctr" rtl="0">
              <a:spcBef>
                <a:spcPts val="0"/>
              </a:spcBef>
              <a:buNone/>
            </a:pPr>
            <a:endParaRPr sz="2400" b="1"/>
          </a:p>
          <a:p>
            <a:pPr lvl="0" algn="ctr" rtl="0">
              <a:spcBef>
                <a:spcPts val="0"/>
              </a:spcBef>
              <a:buNone/>
            </a:pPr>
            <a:endParaRPr sz="2400"/>
          </a:p>
        </p:txBody>
      </p:sp>
      <p:sp>
        <p:nvSpPr>
          <p:cNvPr id="213" name="Shape 213"/>
          <p:cNvSpPr txBox="1"/>
          <p:nvPr/>
        </p:nvSpPr>
        <p:spPr>
          <a:xfrm>
            <a:off x="101550" y="396375"/>
            <a:ext cx="2564399" cy="3340800"/>
          </a:xfrm>
          <a:prstGeom prst="rect">
            <a:avLst/>
          </a:prstGeom>
          <a:solidFill>
            <a:srgbClr val="C9DAF8"/>
          </a:solidFill>
        </p:spPr>
        <p:txBody>
          <a:bodyPr lIns="91425" tIns="91425" rIns="91425" bIns="91425" anchor="t" anchorCtr="0">
            <a:noAutofit/>
          </a:bodyPr>
          <a:lstStyle/>
          <a:p>
            <a:pPr lvl="0" algn="ctr" rtl="0">
              <a:spcBef>
                <a:spcPts val="0"/>
              </a:spcBef>
              <a:buNone/>
            </a:pPr>
            <a:r>
              <a:rPr lang="en" sz="2400" b="1"/>
              <a:t>1. Hypothesize: </a:t>
            </a:r>
          </a:p>
          <a:p>
            <a:pPr lvl="0" rtl="0">
              <a:spcBef>
                <a:spcPts val="0"/>
              </a:spcBef>
              <a:buNone/>
            </a:pPr>
            <a:endParaRPr/>
          </a:p>
          <a:p>
            <a:pPr lvl="0" algn="ctr" rtl="0">
              <a:spcBef>
                <a:spcPts val="0"/>
              </a:spcBef>
              <a:buNone/>
            </a:pPr>
            <a:r>
              <a:rPr lang="en" sz="2400">
                <a:solidFill>
                  <a:srgbClr val="999999"/>
                </a:solidFill>
              </a:rPr>
              <a:t>How might BMP signaling have changed during bat evolution to produce elongated hand bones?</a:t>
            </a:r>
          </a:p>
          <a:p>
            <a:pPr lvl="0" algn="ctr" rtl="0">
              <a:spcBef>
                <a:spcPts val="0"/>
              </a:spcBef>
              <a:buNone/>
            </a:pPr>
            <a:endParaRPr sz="2400"/>
          </a:p>
          <a:p>
            <a:pPr lvl="0" algn="ctr" rtl="0">
              <a:spcBef>
                <a:spcPts val="0"/>
              </a:spcBef>
              <a:buNone/>
            </a:pPr>
            <a:endParaRPr sz="2400"/>
          </a:p>
        </p:txBody>
      </p:sp>
      <p:cxnSp>
        <p:nvCxnSpPr>
          <p:cNvPr id="214" name="Shape 214"/>
          <p:cNvCxnSpPr/>
          <p:nvPr/>
        </p:nvCxnSpPr>
        <p:spPr>
          <a:xfrm rot="10800000" flipH="1">
            <a:off x="6648625" y="4183049"/>
            <a:ext cx="12000" cy="394500"/>
          </a:xfrm>
          <a:prstGeom prst="straightConnector1">
            <a:avLst/>
          </a:prstGeom>
          <a:noFill/>
          <a:ln w="38100" cap="flat">
            <a:solidFill>
              <a:srgbClr val="000000"/>
            </a:solidFill>
            <a:prstDash val="solid"/>
            <a:round/>
            <a:headEnd type="none" w="lg" len="lg"/>
            <a:tailEnd type="triangle" w="lg" len="lg"/>
          </a:ln>
        </p:spPr>
      </p:cxn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p:nvPr/>
        </p:nvSpPr>
        <p:spPr>
          <a:xfrm>
            <a:off x="250" y="321375"/>
            <a:ext cx="4776000" cy="457200"/>
          </a:xfrm>
          <a:prstGeom prst="rect">
            <a:avLst/>
          </a:prstGeom>
        </p:spPr>
        <p:txBody>
          <a:bodyPr lIns="91425" tIns="91425" rIns="91425" bIns="91425" anchor="t" anchorCtr="0">
            <a:noAutofit/>
          </a:bodyPr>
          <a:lstStyle/>
          <a:p>
            <a:pPr lvl="0" rtl="0">
              <a:spcBef>
                <a:spcPts val="0"/>
              </a:spcBef>
              <a:buNone/>
            </a:pPr>
            <a:r>
              <a:rPr lang="en" sz="1800"/>
              <a:t>Cell # 1</a:t>
            </a:r>
          </a:p>
        </p:txBody>
      </p:sp>
      <p:sp>
        <p:nvSpPr>
          <p:cNvPr id="220" name="Shape 220"/>
          <p:cNvSpPr txBox="1"/>
          <p:nvPr/>
        </p:nvSpPr>
        <p:spPr>
          <a:xfrm>
            <a:off x="0" y="4186900"/>
            <a:ext cx="4776000" cy="457200"/>
          </a:xfrm>
          <a:prstGeom prst="rect">
            <a:avLst/>
          </a:prstGeom>
        </p:spPr>
        <p:txBody>
          <a:bodyPr lIns="91425" tIns="91425" rIns="91425" bIns="91425" anchor="t" anchorCtr="0">
            <a:noAutofit/>
          </a:bodyPr>
          <a:lstStyle/>
          <a:p>
            <a:pPr lvl="0" rtl="0">
              <a:spcBef>
                <a:spcPts val="0"/>
              </a:spcBef>
              <a:buNone/>
            </a:pPr>
            <a:r>
              <a:rPr lang="en" sz="1800"/>
              <a:t>Cell # 2</a:t>
            </a:r>
          </a:p>
        </p:txBody>
      </p:sp>
      <p:pic>
        <p:nvPicPr>
          <p:cNvPr id="221" name="Shape 221"/>
          <p:cNvPicPr preferRelativeResize="0"/>
          <p:nvPr/>
        </p:nvPicPr>
        <p:blipFill>
          <a:blip r:embed="rId3"/>
          <a:stretch>
            <a:fillRect/>
          </a:stretch>
        </p:blipFill>
        <p:spPr>
          <a:xfrm>
            <a:off x="6001136" y="-1"/>
            <a:ext cx="1952131" cy="1616513"/>
          </a:xfrm>
          <a:prstGeom prst="rect">
            <a:avLst/>
          </a:prstGeom>
          <a:noFill/>
          <a:ln>
            <a:noFill/>
          </a:ln>
        </p:spPr>
      </p:pic>
      <p:pic>
        <p:nvPicPr>
          <p:cNvPr id="222" name="Shape 222"/>
          <p:cNvPicPr preferRelativeResize="0"/>
          <p:nvPr/>
        </p:nvPicPr>
        <p:blipFill>
          <a:blip r:embed="rId4"/>
          <a:stretch>
            <a:fillRect/>
          </a:stretch>
        </p:blipFill>
        <p:spPr>
          <a:xfrm>
            <a:off x="5774825" y="2202650"/>
            <a:ext cx="2404750" cy="2116400"/>
          </a:xfrm>
          <a:prstGeom prst="rect">
            <a:avLst/>
          </a:prstGeom>
          <a:noFill/>
          <a:ln>
            <a:noFill/>
          </a:ln>
        </p:spPr>
      </p:pic>
      <p:sp>
        <p:nvSpPr>
          <p:cNvPr id="223" name="Shape 223"/>
          <p:cNvSpPr txBox="1"/>
          <p:nvPr/>
        </p:nvSpPr>
        <p:spPr>
          <a:xfrm>
            <a:off x="250" y="1982637"/>
            <a:ext cx="1032000" cy="1000200"/>
          </a:xfrm>
          <a:prstGeom prst="rect">
            <a:avLst/>
          </a:prstGeom>
        </p:spPr>
        <p:txBody>
          <a:bodyPr lIns="91425" tIns="91425" rIns="91425" bIns="91425" anchor="t" anchorCtr="0">
            <a:noAutofit/>
          </a:bodyPr>
          <a:lstStyle/>
          <a:p>
            <a:pPr>
              <a:spcBef>
                <a:spcPts val="0"/>
              </a:spcBef>
              <a:buNone/>
            </a:pPr>
            <a:r>
              <a:rPr lang="en"/>
              <a:t>ancestral pathway</a:t>
            </a:r>
          </a:p>
        </p:txBody>
      </p:sp>
      <p:sp>
        <p:nvSpPr>
          <p:cNvPr id="224" name="Shape 224"/>
          <p:cNvSpPr txBox="1"/>
          <p:nvPr/>
        </p:nvSpPr>
        <p:spPr>
          <a:xfrm>
            <a:off x="4889925" y="4319050"/>
            <a:ext cx="4006500" cy="457200"/>
          </a:xfrm>
          <a:prstGeom prst="rect">
            <a:avLst/>
          </a:prstGeom>
          <a:ln>
            <a:noFill/>
          </a:ln>
        </p:spPr>
        <p:txBody>
          <a:bodyPr lIns="91425" tIns="91425" rIns="91425" bIns="91425" anchor="t" anchorCtr="0">
            <a:noAutofit/>
          </a:bodyPr>
          <a:lstStyle/>
          <a:p>
            <a:pPr lvl="0" algn="ctr" rtl="0">
              <a:spcBef>
                <a:spcPts val="0"/>
              </a:spcBef>
              <a:buNone/>
            </a:pPr>
            <a:r>
              <a:rPr lang="en" sz="2400" i="1"/>
              <a:t>Remember</a:t>
            </a:r>
            <a:r>
              <a:rPr lang="en" sz="2400"/>
              <a:t>:</a:t>
            </a:r>
          </a:p>
          <a:p>
            <a:pPr lvl="0" algn="ctr" rtl="0">
              <a:spcBef>
                <a:spcPts val="0"/>
              </a:spcBef>
              <a:buNone/>
            </a:pPr>
            <a:r>
              <a:rPr lang="en" sz="2400"/>
              <a:t>BMP leads to bone growth</a:t>
            </a:r>
          </a:p>
        </p:txBody>
      </p:sp>
      <p:cxnSp>
        <p:nvCxnSpPr>
          <p:cNvPr id="225" name="Shape 225"/>
          <p:cNvCxnSpPr/>
          <p:nvPr/>
        </p:nvCxnSpPr>
        <p:spPr>
          <a:xfrm>
            <a:off x="6977202" y="1692712"/>
            <a:ext cx="0" cy="586199"/>
          </a:xfrm>
          <a:prstGeom prst="straightConnector1">
            <a:avLst/>
          </a:prstGeom>
          <a:noFill/>
          <a:ln w="19050" cap="flat">
            <a:solidFill>
              <a:schemeClr val="dk2"/>
            </a:solidFill>
            <a:prstDash val="solid"/>
            <a:round/>
            <a:headEnd type="none" w="lg" len="lg"/>
            <a:tailEnd type="triangle" w="lg" len="lg"/>
          </a:ln>
        </p:spPr>
      </p:cxnSp>
      <p:pic>
        <p:nvPicPr>
          <p:cNvPr id="226" name="Shape 226"/>
          <p:cNvPicPr preferRelativeResize="0"/>
          <p:nvPr/>
        </p:nvPicPr>
        <p:blipFill>
          <a:blip r:embed="rId5"/>
          <a:stretch>
            <a:fillRect/>
          </a:stretch>
        </p:blipFill>
        <p:spPr>
          <a:xfrm>
            <a:off x="1032237" y="0"/>
            <a:ext cx="3857625" cy="5143500"/>
          </a:xfrm>
          <a:prstGeom prst="rect">
            <a:avLst/>
          </a:prstGeom>
          <a:noFill/>
          <a:ln>
            <a:noFill/>
          </a:ln>
        </p:spPr>
      </p:pic>
      <p:sp>
        <p:nvSpPr>
          <p:cNvPr id="227" name="Shape 227"/>
          <p:cNvSpPr txBox="1"/>
          <p:nvPr/>
        </p:nvSpPr>
        <p:spPr>
          <a:xfrm>
            <a:off x="6152425" y="1139225"/>
            <a:ext cx="2265300" cy="457200"/>
          </a:xfrm>
          <a:prstGeom prst="rect">
            <a:avLst/>
          </a:prstGeom>
          <a:solidFill>
            <a:srgbClr val="FFFFFF"/>
          </a:solidFill>
        </p:spPr>
        <p:txBody>
          <a:bodyPr lIns="91425" tIns="91425" rIns="91425" bIns="91425" anchor="t" anchorCtr="0">
            <a:noAutofit/>
          </a:bodyPr>
          <a:lstStyle/>
          <a:p>
            <a:pPr lvl="0" rtl="0">
              <a:spcBef>
                <a:spcPts val="0"/>
              </a:spcBef>
              <a:buNone/>
            </a:pPr>
            <a:r>
              <a:rPr lang="en" sz="2400"/>
              <a:t>short digits</a:t>
            </a:r>
          </a:p>
        </p:txBody>
      </p:sp>
      <p:sp>
        <p:nvSpPr>
          <p:cNvPr id="228" name="Shape 228"/>
          <p:cNvSpPr txBox="1"/>
          <p:nvPr/>
        </p:nvSpPr>
        <p:spPr>
          <a:xfrm>
            <a:off x="6954900" y="3597175"/>
            <a:ext cx="2015999" cy="457200"/>
          </a:xfrm>
          <a:prstGeom prst="rect">
            <a:avLst/>
          </a:prstGeom>
          <a:solidFill>
            <a:srgbClr val="FFFFFF"/>
          </a:solidFill>
        </p:spPr>
        <p:txBody>
          <a:bodyPr lIns="91425" tIns="91425" rIns="91425" bIns="91425" anchor="t" anchorCtr="0">
            <a:noAutofit/>
          </a:bodyPr>
          <a:lstStyle/>
          <a:p>
            <a:pPr lvl="0" rtl="0">
              <a:spcBef>
                <a:spcPts val="0"/>
              </a:spcBef>
              <a:buNone/>
            </a:pPr>
            <a:r>
              <a:rPr lang="en" sz="2400"/>
              <a:t>long digits</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p:nvPr/>
        </p:nvSpPr>
        <p:spPr>
          <a:xfrm>
            <a:off x="2681275" y="1712300"/>
            <a:ext cx="348900" cy="352800"/>
          </a:xfrm>
          <a:prstGeom prst="rightArrow">
            <a:avLst>
              <a:gd name="adj1" fmla="val 50000"/>
              <a:gd name="adj2" fmla="val 50000"/>
            </a:avLst>
          </a:prstGeom>
          <a:solidFill>
            <a:srgbClr val="00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4" name="Shape 234"/>
          <p:cNvSpPr/>
          <p:nvPr/>
        </p:nvSpPr>
        <p:spPr>
          <a:xfrm>
            <a:off x="6041050" y="1712300"/>
            <a:ext cx="348900" cy="352800"/>
          </a:xfrm>
          <a:prstGeom prst="rightArrow">
            <a:avLst>
              <a:gd name="adj1" fmla="val 50000"/>
              <a:gd name="adj2" fmla="val 50000"/>
            </a:avLst>
          </a:prstGeom>
          <a:solidFill>
            <a:srgbClr val="00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5" name="Shape 235"/>
          <p:cNvSpPr txBox="1"/>
          <p:nvPr/>
        </p:nvSpPr>
        <p:spPr>
          <a:xfrm>
            <a:off x="101412" y="261350"/>
            <a:ext cx="2523599" cy="3340800"/>
          </a:xfrm>
          <a:prstGeom prst="rect">
            <a:avLst/>
          </a:prstGeom>
          <a:solidFill>
            <a:srgbClr val="C9DAF8"/>
          </a:solidFill>
        </p:spPr>
        <p:txBody>
          <a:bodyPr lIns="91425" tIns="91425" rIns="91425" bIns="91425" anchor="t" anchorCtr="0">
            <a:noAutofit/>
          </a:bodyPr>
          <a:lstStyle/>
          <a:p>
            <a:pPr lvl="0" algn="ctr" rtl="0">
              <a:spcBef>
                <a:spcPts val="0"/>
              </a:spcBef>
              <a:buNone/>
            </a:pPr>
            <a:r>
              <a:rPr lang="en" sz="2400" b="1"/>
              <a:t>1. Hypothesize: </a:t>
            </a:r>
          </a:p>
          <a:p>
            <a:pPr lvl="0" rtl="0">
              <a:spcBef>
                <a:spcPts val="0"/>
              </a:spcBef>
              <a:buNone/>
            </a:pPr>
            <a:endParaRPr/>
          </a:p>
          <a:p>
            <a:pPr lvl="0" algn="ctr" rtl="0">
              <a:spcBef>
                <a:spcPts val="0"/>
              </a:spcBef>
              <a:buNone/>
            </a:pPr>
            <a:r>
              <a:rPr lang="en" sz="2400">
                <a:solidFill>
                  <a:srgbClr val="999999"/>
                </a:solidFill>
              </a:rPr>
              <a:t>How might BMP signaling have changed during bat evolution to produce elongated hand bones?</a:t>
            </a:r>
          </a:p>
          <a:p>
            <a:pPr lvl="0" algn="ctr" rtl="0">
              <a:spcBef>
                <a:spcPts val="0"/>
              </a:spcBef>
              <a:buNone/>
            </a:pPr>
            <a:endParaRPr sz="2400"/>
          </a:p>
          <a:p>
            <a:pPr lvl="0" algn="ctr" rtl="0">
              <a:spcBef>
                <a:spcPts val="0"/>
              </a:spcBef>
              <a:buNone/>
            </a:pPr>
            <a:endParaRPr sz="2400"/>
          </a:p>
        </p:txBody>
      </p:sp>
      <p:sp>
        <p:nvSpPr>
          <p:cNvPr id="236" name="Shape 236"/>
          <p:cNvSpPr txBox="1"/>
          <p:nvPr/>
        </p:nvSpPr>
        <p:spPr>
          <a:xfrm>
            <a:off x="6482375" y="151275"/>
            <a:ext cx="2523599" cy="4226099"/>
          </a:xfrm>
          <a:prstGeom prst="rect">
            <a:avLst/>
          </a:prstGeom>
          <a:solidFill>
            <a:srgbClr val="D9EAD3"/>
          </a:solidFill>
        </p:spPr>
        <p:txBody>
          <a:bodyPr lIns="91425" tIns="91425" rIns="91425" bIns="91425" anchor="t" anchorCtr="0">
            <a:noAutofit/>
          </a:bodyPr>
          <a:lstStyle/>
          <a:p>
            <a:pPr lvl="0" algn="ctr" rtl="0">
              <a:spcBef>
                <a:spcPts val="0"/>
              </a:spcBef>
              <a:buNone/>
            </a:pPr>
            <a:r>
              <a:rPr lang="en" sz="2400" b="1">
                <a:solidFill>
                  <a:schemeClr val="dk1"/>
                </a:solidFill>
              </a:rPr>
              <a:t>3.  Share: </a:t>
            </a:r>
          </a:p>
          <a:p>
            <a:pPr lvl="0" rtl="0">
              <a:spcBef>
                <a:spcPts val="0"/>
              </a:spcBef>
              <a:buNone/>
            </a:pPr>
            <a:endParaRPr>
              <a:solidFill>
                <a:schemeClr val="dk1"/>
              </a:solidFill>
            </a:endParaRPr>
          </a:p>
          <a:p>
            <a:pPr lvl="0" algn="ctr" rtl="0">
              <a:spcBef>
                <a:spcPts val="0"/>
              </a:spcBef>
              <a:buNone/>
            </a:pPr>
            <a:r>
              <a:rPr lang="en" sz="2400">
                <a:solidFill>
                  <a:schemeClr val="dk1"/>
                </a:solidFill>
              </a:rPr>
              <a:t>Share your illustration with your neighbor.</a:t>
            </a:r>
          </a:p>
          <a:p>
            <a:pPr lvl="0" algn="ctr" rtl="0">
              <a:spcBef>
                <a:spcPts val="0"/>
              </a:spcBef>
              <a:buNone/>
            </a:pPr>
            <a:endParaRPr sz="2400">
              <a:solidFill>
                <a:schemeClr val="dk1"/>
              </a:solidFill>
            </a:endParaRPr>
          </a:p>
          <a:p>
            <a:pPr lvl="0" algn="ctr" rtl="0">
              <a:spcBef>
                <a:spcPts val="0"/>
              </a:spcBef>
              <a:buNone/>
            </a:pPr>
            <a:r>
              <a:rPr lang="en" sz="2400">
                <a:solidFill>
                  <a:schemeClr val="dk1"/>
                </a:solidFill>
              </a:rPr>
              <a:t>If you have the same idea, can you develop an alternative hypothesis?  </a:t>
            </a:r>
          </a:p>
          <a:p>
            <a:pPr lvl="0" algn="ctr" rtl="0">
              <a:spcBef>
                <a:spcPts val="0"/>
              </a:spcBef>
              <a:buNone/>
            </a:pPr>
            <a:endParaRPr sz="2400" b="1"/>
          </a:p>
          <a:p>
            <a:pPr lvl="0" algn="l" rtl="0">
              <a:spcBef>
                <a:spcPts val="0"/>
              </a:spcBef>
              <a:buNone/>
            </a:pPr>
            <a:endParaRPr sz="2400"/>
          </a:p>
        </p:txBody>
      </p:sp>
      <p:sp>
        <p:nvSpPr>
          <p:cNvPr id="237" name="Shape 237"/>
          <p:cNvSpPr txBox="1"/>
          <p:nvPr/>
        </p:nvSpPr>
        <p:spPr>
          <a:xfrm>
            <a:off x="3025500" y="151275"/>
            <a:ext cx="2980199" cy="4245900"/>
          </a:xfrm>
          <a:prstGeom prst="rect">
            <a:avLst/>
          </a:prstGeom>
          <a:solidFill>
            <a:srgbClr val="FFF2CC"/>
          </a:solidFill>
        </p:spPr>
        <p:txBody>
          <a:bodyPr lIns="91425" tIns="91425" rIns="91425" bIns="91425" anchor="t" anchorCtr="0">
            <a:noAutofit/>
          </a:bodyPr>
          <a:lstStyle/>
          <a:p>
            <a:pPr lvl="0" algn="ctr" rtl="0">
              <a:spcBef>
                <a:spcPts val="0"/>
              </a:spcBef>
              <a:buClr>
                <a:schemeClr val="dk1"/>
              </a:buClr>
              <a:buSzPct val="45833"/>
              <a:buFont typeface="Arial"/>
              <a:buNone/>
            </a:pPr>
            <a:r>
              <a:rPr lang="en" sz="2400" b="1">
                <a:solidFill>
                  <a:schemeClr val="dk1"/>
                </a:solidFill>
              </a:rPr>
              <a:t>2.  Illustrate your hypothesis: </a:t>
            </a:r>
          </a:p>
          <a:p>
            <a:pPr lvl="0" rtl="0">
              <a:spcBef>
                <a:spcPts val="0"/>
              </a:spcBef>
              <a:buClr>
                <a:schemeClr val="dk1"/>
              </a:buClr>
              <a:buFont typeface="Arial"/>
              <a:buNone/>
            </a:pPr>
            <a:endParaRPr>
              <a:solidFill>
                <a:schemeClr val="dk1"/>
              </a:solidFill>
            </a:endParaRPr>
          </a:p>
          <a:p>
            <a:pPr lvl="0" algn="ctr" rtl="0">
              <a:spcBef>
                <a:spcPts val="0"/>
              </a:spcBef>
              <a:buClr>
                <a:schemeClr val="dk1"/>
              </a:buClr>
              <a:buSzPct val="45833"/>
              <a:buFont typeface="Arial"/>
              <a:buNone/>
            </a:pPr>
            <a:r>
              <a:rPr lang="en" sz="2400">
                <a:solidFill>
                  <a:srgbClr val="999999"/>
                </a:solidFill>
              </a:rPr>
              <a:t>Show how signaling has changed on the worksheet.  </a:t>
            </a:r>
          </a:p>
          <a:p>
            <a:pPr lvl="0" algn="ctr" rtl="0">
              <a:spcBef>
                <a:spcPts val="0"/>
              </a:spcBef>
              <a:buClr>
                <a:schemeClr val="dk1"/>
              </a:buClr>
              <a:buFont typeface="Arial"/>
              <a:buNone/>
            </a:pPr>
            <a:endParaRPr sz="1200">
              <a:solidFill>
                <a:srgbClr val="999999"/>
              </a:solidFill>
            </a:endParaRPr>
          </a:p>
          <a:p>
            <a:pPr lvl="0" algn="ctr" rtl="0">
              <a:spcBef>
                <a:spcPts val="0"/>
              </a:spcBef>
              <a:buClr>
                <a:schemeClr val="dk1"/>
              </a:buClr>
              <a:buSzPct val="45833"/>
              <a:buFont typeface="Arial"/>
              <a:buNone/>
            </a:pPr>
            <a:r>
              <a:rPr lang="en" sz="2400">
                <a:solidFill>
                  <a:srgbClr val="999999"/>
                </a:solidFill>
              </a:rPr>
              <a:t>Then, mark the location of the  mutation (in DNA) contributing to this change.</a:t>
            </a:r>
          </a:p>
          <a:p>
            <a:pPr lvl="0" algn="ctr" rtl="0">
              <a:spcBef>
                <a:spcPts val="0"/>
              </a:spcBef>
              <a:buClr>
                <a:schemeClr val="dk1"/>
              </a:buClr>
              <a:buFont typeface="Arial"/>
              <a:buNone/>
            </a:pPr>
            <a:endParaRPr sz="2400">
              <a:solidFill>
                <a:schemeClr val="dk1"/>
              </a:solidFill>
            </a:endParaRPr>
          </a:p>
          <a:p>
            <a:pPr lvl="0" algn="ctr" rtl="0">
              <a:spcBef>
                <a:spcPts val="0"/>
              </a:spcBef>
              <a:buNone/>
            </a:pPr>
            <a:endParaRPr sz="2400" b="1"/>
          </a:p>
          <a:p>
            <a:pPr lvl="0" algn="ctr" rtl="0">
              <a:spcBef>
                <a:spcPts val="0"/>
              </a:spcBef>
              <a:buNone/>
            </a:pPr>
            <a:endParaRPr sz="2400"/>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3857625" y="158200"/>
            <a:ext cx="5286299" cy="3601500"/>
          </a:xfrm>
          <a:prstGeom prst="rect">
            <a:avLst/>
          </a:prstGeom>
        </p:spPr>
        <p:txBody>
          <a:bodyPr lIns="91425" tIns="91425" rIns="91425" bIns="91425" anchor="t" anchorCtr="0">
            <a:noAutofit/>
          </a:bodyPr>
          <a:lstStyle/>
          <a:p>
            <a:pPr algn="ctr" rtl="0">
              <a:spcBef>
                <a:spcPts val="0"/>
              </a:spcBef>
              <a:buNone/>
            </a:pPr>
            <a:r>
              <a:rPr lang="en" sz="2400" b="1"/>
              <a:t>One Possible Hypothesis</a:t>
            </a:r>
          </a:p>
          <a:p>
            <a:pPr algn="ctr" rtl="0">
              <a:spcBef>
                <a:spcPts val="0"/>
              </a:spcBef>
              <a:buNone/>
            </a:pPr>
            <a:endParaRPr sz="600" b="1"/>
          </a:p>
          <a:p>
            <a:pPr marL="457200" lvl="0" indent="-355600" rtl="0">
              <a:lnSpc>
                <a:spcPct val="150000"/>
              </a:lnSpc>
              <a:spcBef>
                <a:spcPts val="0"/>
              </a:spcBef>
              <a:buClr>
                <a:srgbClr val="000000"/>
              </a:buClr>
              <a:buSzPct val="100000"/>
              <a:buFont typeface="Arial"/>
              <a:buChar char="●"/>
            </a:pPr>
            <a:r>
              <a:rPr lang="en" sz="2000"/>
              <a:t>A mutation in the BMP gene increases BMP expression</a:t>
            </a:r>
          </a:p>
          <a:p>
            <a:pPr marL="914400" lvl="1" indent="-355600" rtl="0">
              <a:lnSpc>
                <a:spcPct val="150000"/>
              </a:lnSpc>
              <a:spcBef>
                <a:spcPts val="0"/>
              </a:spcBef>
              <a:buClr>
                <a:srgbClr val="000000"/>
              </a:buClr>
              <a:buSzPct val="100000"/>
              <a:buFont typeface="Arial"/>
              <a:buChar char="○"/>
            </a:pPr>
            <a:r>
              <a:rPr lang="en" sz="2000" i="1"/>
              <a:t>Remember</a:t>
            </a:r>
            <a:r>
              <a:rPr lang="en" sz="2000"/>
              <a:t>, this mutation is present in ALL cells.</a:t>
            </a:r>
          </a:p>
          <a:p>
            <a:pPr marL="457200" lvl="0" indent="0" rtl="0">
              <a:lnSpc>
                <a:spcPct val="150000"/>
              </a:lnSpc>
              <a:spcBef>
                <a:spcPts val="0"/>
              </a:spcBef>
              <a:buNone/>
            </a:pPr>
            <a:endParaRPr sz="2000"/>
          </a:p>
          <a:p>
            <a:pPr lvl="0" algn="ctr" rtl="0">
              <a:spcBef>
                <a:spcPts val="0"/>
              </a:spcBef>
              <a:buClr>
                <a:schemeClr val="dk1"/>
              </a:buClr>
              <a:buFont typeface="Arial"/>
              <a:buNone/>
            </a:pPr>
            <a:endParaRPr sz="2400" b="1">
              <a:solidFill>
                <a:schemeClr val="dk1"/>
              </a:solidFill>
            </a:endParaRPr>
          </a:p>
          <a:p>
            <a:pPr rtl="0">
              <a:lnSpc>
                <a:spcPct val="150000"/>
              </a:lnSpc>
              <a:spcBef>
                <a:spcPts val="0"/>
              </a:spcBef>
              <a:buNone/>
            </a:pPr>
            <a:endParaRPr sz="2000"/>
          </a:p>
          <a:p>
            <a:pPr lvl="0" rtl="0">
              <a:lnSpc>
                <a:spcPct val="150000"/>
              </a:lnSpc>
              <a:spcBef>
                <a:spcPts val="0"/>
              </a:spcBef>
              <a:buNone/>
            </a:pPr>
            <a:endParaRPr sz="2000"/>
          </a:p>
          <a:p>
            <a:pPr lvl="0" algn="ctr" rtl="0">
              <a:spcBef>
                <a:spcPts val="0"/>
              </a:spcBef>
              <a:buClr>
                <a:schemeClr val="dk1"/>
              </a:buClr>
              <a:buFont typeface="Arial"/>
              <a:buNone/>
            </a:pPr>
            <a:endParaRPr sz="2400" b="1">
              <a:solidFill>
                <a:schemeClr val="dk1"/>
              </a:solidFill>
            </a:endParaRPr>
          </a:p>
          <a:p>
            <a:pPr lvl="0" rtl="0">
              <a:lnSpc>
                <a:spcPct val="150000"/>
              </a:lnSpc>
              <a:spcBef>
                <a:spcPts val="0"/>
              </a:spcBef>
              <a:buClr>
                <a:schemeClr val="dk1"/>
              </a:buClr>
              <a:buFont typeface="Arial"/>
              <a:buNone/>
            </a:pPr>
            <a:endParaRPr sz="2000">
              <a:solidFill>
                <a:schemeClr val="dk1"/>
              </a:solidFill>
            </a:endParaRPr>
          </a:p>
          <a:p>
            <a:pPr lvl="0" rtl="0">
              <a:lnSpc>
                <a:spcPct val="150000"/>
              </a:lnSpc>
              <a:spcBef>
                <a:spcPts val="0"/>
              </a:spcBef>
              <a:buNone/>
            </a:pPr>
            <a:endParaRPr sz="2000"/>
          </a:p>
        </p:txBody>
      </p:sp>
      <p:sp>
        <p:nvSpPr>
          <p:cNvPr id="243" name="Shape 243"/>
          <p:cNvSpPr txBox="1"/>
          <p:nvPr/>
        </p:nvSpPr>
        <p:spPr>
          <a:xfrm>
            <a:off x="1118525" y="4186900"/>
            <a:ext cx="3657600" cy="457200"/>
          </a:xfrm>
          <a:prstGeom prst="rect">
            <a:avLst/>
          </a:prstGeom>
        </p:spPr>
        <p:txBody>
          <a:bodyPr lIns="91425" tIns="91425" rIns="91425" bIns="91425" anchor="t" anchorCtr="0">
            <a:noAutofit/>
          </a:bodyPr>
          <a:lstStyle/>
          <a:p>
            <a:pPr lvl="0" rtl="0">
              <a:spcBef>
                <a:spcPts val="0"/>
              </a:spcBef>
              <a:buNone/>
            </a:pPr>
            <a:endParaRPr sz="1800"/>
          </a:p>
        </p:txBody>
      </p:sp>
      <p:pic>
        <p:nvPicPr>
          <p:cNvPr id="244" name="Shape 244"/>
          <p:cNvPicPr preferRelativeResize="0"/>
          <p:nvPr/>
        </p:nvPicPr>
        <p:blipFill>
          <a:blip r:embed="rId3"/>
          <a:stretch>
            <a:fillRect/>
          </a:stretch>
        </p:blipFill>
        <p:spPr>
          <a:xfrm>
            <a:off x="-12" y="0"/>
            <a:ext cx="3857625" cy="5143500"/>
          </a:xfrm>
          <a:prstGeom prst="rect">
            <a:avLst/>
          </a:prstGeom>
          <a:noFill/>
          <a:ln>
            <a:noFill/>
          </a:ln>
        </p:spPr>
      </p:pic>
      <p:sp>
        <p:nvSpPr>
          <p:cNvPr id="245" name="Shape 245"/>
          <p:cNvSpPr txBox="1"/>
          <p:nvPr/>
        </p:nvSpPr>
        <p:spPr>
          <a:xfrm>
            <a:off x="5204725" y="3698425"/>
            <a:ext cx="3657600" cy="457200"/>
          </a:xfrm>
          <a:prstGeom prst="rect">
            <a:avLst/>
          </a:prstGeom>
        </p:spPr>
        <p:txBody>
          <a:bodyPr lIns="91425" tIns="91425" rIns="91425" bIns="91425" anchor="t" anchorCtr="0">
            <a:noAutofit/>
          </a:bodyPr>
          <a:lstStyle/>
          <a:p>
            <a:pPr>
              <a:spcBef>
                <a:spcPts val="0"/>
              </a:spcBef>
              <a:buNone/>
            </a:pPr>
            <a:endParaRPr/>
          </a:p>
        </p:txBody>
      </p:sp>
      <p:sp>
        <p:nvSpPr>
          <p:cNvPr id="246" name="Shape 246"/>
          <p:cNvSpPr txBox="1"/>
          <p:nvPr/>
        </p:nvSpPr>
        <p:spPr>
          <a:xfrm>
            <a:off x="4151550" y="2828925"/>
            <a:ext cx="4465800" cy="457200"/>
          </a:xfrm>
          <a:prstGeom prst="rect">
            <a:avLst/>
          </a:prstGeom>
        </p:spPr>
        <p:txBody>
          <a:bodyPr lIns="91425" tIns="91425" rIns="91425" bIns="91425" anchor="t" anchorCtr="0">
            <a:noAutofit/>
          </a:bodyPr>
          <a:lstStyle/>
          <a:p>
            <a:pPr lvl="0" algn="ctr" rtl="0">
              <a:spcBef>
                <a:spcPts val="0"/>
              </a:spcBef>
              <a:buClr>
                <a:schemeClr val="dk1"/>
              </a:buClr>
              <a:buFont typeface="Arial"/>
              <a:buNone/>
            </a:pPr>
            <a:endParaRPr sz="2400" b="1">
              <a:solidFill>
                <a:schemeClr val="dk1"/>
              </a:solidFill>
            </a:endParaRPr>
          </a:p>
          <a:p>
            <a:pPr lvl="0" rtl="0">
              <a:lnSpc>
                <a:spcPct val="150000"/>
              </a:lnSpc>
              <a:spcBef>
                <a:spcPts val="0"/>
              </a:spcBef>
              <a:buClr>
                <a:schemeClr val="dk1"/>
              </a:buClr>
              <a:buFont typeface="Arial"/>
              <a:buNone/>
            </a:pPr>
            <a:endParaRPr sz="200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fade">
                                      <p:cBhvr>
                                        <p:cTn id="12" dur="1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Recommended Background</a:t>
            </a:r>
          </a:p>
        </p:txBody>
      </p:sp>
      <p:sp>
        <p:nvSpPr>
          <p:cNvPr id="36" name="Shape 36"/>
          <p:cNvSpPr txBox="1">
            <a:spLocks noGrp="1"/>
          </p:cNvSpPr>
          <p:nvPr>
            <p:ph type="body" idx="1"/>
          </p:nvPr>
        </p:nvSpPr>
        <p:spPr>
          <a:xfrm>
            <a:off x="457200" y="1200150"/>
            <a:ext cx="8229600" cy="3725699"/>
          </a:xfrm>
          <a:prstGeom prst="rect">
            <a:avLst/>
          </a:prstGeom>
          <a:ln w="9525" cap="flat">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t>Students should have been introduced to the following:</a:t>
            </a:r>
          </a:p>
          <a:p>
            <a:pPr marL="914400" lvl="0" indent="-381000" rtl="0">
              <a:spcBef>
                <a:spcPts val="0"/>
              </a:spcBef>
              <a:buClr>
                <a:schemeClr val="dk1"/>
              </a:buClr>
              <a:buSzPct val="100000"/>
              <a:buFont typeface="Arial"/>
              <a:buChar char="●"/>
            </a:pPr>
            <a:r>
              <a:rPr lang="en" sz="2400"/>
              <a:t>Protein structure and the regulation of protein function</a:t>
            </a:r>
          </a:p>
          <a:p>
            <a:pPr marL="914400" lvl="0" indent="-381000" rtl="0">
              <a:spcBef>
                <a:spcPts val="0"/>
              </a:spcBef>
              <a:buClr>
                <a:schemeClr val="dk1"/>
              </a:buClr>
              <a:buSzPct val="100000"/>
              <a:buFont typeface="Arial"/>
              <a:buChar char="●"/>
            </a:pPr>
            <a:r>
              <a:rPr lang="en" sz="2400"/>
              <a:t>Cell Structure</a:t>
            </a:r>
          </a:p>
          <a:p>
            <a:pPr marL="914400" lvl="0" indent="-381000" rtl="0">
              <a:spcBef>
                <a:spcPts val="0"/>
              </a:spcBef>
              <a:buClr>
                <a:schemeClr val="dk1"/>
              </a:buClr>
              <a:buSzPct val="100000"/>
              <a:buFont typeface="Arial"/>
              <a:buChar char="●"/>
            </a:pPr>
            <a:r>
              <a:rPr lang="en" sz="2400"/>
              <a:t>Cell Division</a:t>
            </a:r>
          </a:p>
          <a:p>
            <a:pPr marL="914400" lvl="0" indent="-381000" rtl="0">
              <a:spcBef>
                <a:spcPts val="0"/>
              </a:spcBef>
              <a:buClr>
                <a:schemeClr val="dk1"/>
              </a:buClr>
              <a:buSzPct val="100000"/>
              <a:buFont typeface="Arial"/>
              <a:buChar char="●"/>
            </a:pPr>
            <a:r>
              <a:rPr lang="en" sz="2400"/>
              <a:t>The Central Dogma:  DNA → RNA → Protein</a:t>
            </a:r>
          </a:p>
          <a:p>
            <a:pPr marL="914400" lvl="0" indent="-381000" rtl="0">
              <a:spcBef>
                <a:spcPts val="0"/>
              </a:spcBef>
              <a:buClr>
                <a:schemeClr val="dk1"/>
              </a:buClr>
              <a:buSzPct val="100000"/>
              <a:buFont typeface="Arial"/>
              <a:buChar char="●"/>
            </a:pPr>
            <a:r>
              <a:rPr lang="en" sz="2400"/>
              <a:t>Cell Differentiation</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Completion of Learning Objectives</a:t>
            </a:r>
          </a:p>
        </p:txBody>
      </p:sp>
      <p:sp>
        <p:nvSpPr>
          <p:cNvPr id="252" name="Shape 25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a:t>1.  You have applied your knowledge of the Central Dogma to a cell signaling pathway.</a:t>
            </a:r>
          </a:p>
          <a:p>
            <a:pPr lvl="0" rtl="0">
              <a:spcBef>
                <a:spcPts val="0"/>
              </a:spcBef>
              <a:buClr>
                <a:schemeClr val="dk1"/>
              </a:buClr>
              <a:buFont typeface="Arial"/>
              <a:buNone/>
            </a:pPr>
            <a:endParaRPr sz="2400"/>
          </a:p>
          <a:p>
            <a:pPr lvl="0" rtl="0">
              <a:spcBef>
                <a:spcPts val="0"/>
              </a:spcBef>
              <a:buClr>
                <a:schemeClr val="dk1"/>
              </a:buClr>
              <a:buSzPct val="45833"/>
              <a:buFont typeface="Arial"/>
              <a:buNone/>
            </a:pPr>
            <a:r>
              <a:rPr lang="en" sz="2400"/>
              <a:t>2.  You have predicted how a mutation in a cell signaling pathway led to a developmental change.</a:t>
            </a:r>
          </a:p>
          <a:p>
            <a:pPr lvl="0" rtl="0">
              <a:spcBef>
                <a:spcPts val="0"/>
              </a:spcBef>
              <a:buClr>
                <a:schemeClr val="dk1"/>
              </a:buClr>
              <a:buFont typeface="Arial"/>
              <a:buNone/>
            </a:pPr>
            <a:endParaRPr sz="2400"/>
          </a:p>
          <a:p>
            <a:pPr lvl="0">
              <a:spcBef>
                <a:spcPts val="0"/>
              </a:spcBef>
              <a:buClr>
                <a:schemeClr val="dk1"/>
              </a:buClr>
              <a:buSzPct val="45833"/>
              <a:buFont typeface="Arial"/>
              <a:buNone/>
            </a:pPr>
            <a:r>
              <a:rPr lang="en" sz="2400"/>
              <a:t>3.  You practiced careful observation and description.</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Homework</a:t>
            </a:r>
          </a:p>
        </p:txBody>
      </p:sp>
      <p:sp>
        <p:nvSpPr>
          <p:cNvPr id="258" name="Shape 2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spcAft>
                <a:spcPts val="1000"/>
              </a:spcAft>
              <a:buClr>
                <a:schemeClr val="dk1"/>
              </a:buClr>
              <a:buSzPct val="100000"/>
              <a:buFont typeface="Arial"/>
              <a:buChar char="●"/>
            </a:pPr>
            <a:r>
              <a:rPr lang="en"/>
              <a:t>Summarize </a:t>
            </a:r>
            <a:r>
              <a:rPr lang="en" u="sng"/>
              <a:t>your</a:t>
            </a:r>
            <a:r>
              <a:rPr lang="en"/>
              <a:t> 2 alternate hypotheses</a:t>
            </a:r>
          </a:p>
          <a:p>
            <a:pPr marL="457200" lvl="0" indent="-419100" rtl="0">
              <a:spcBef>
                <a:spcPts val="0"/>
              </a:spcBef>
              <a:spcAft>
                <a:spcPts val="1000"/>
              </a:spcAft>
              <a:buClr>
                <a:schemeClr val="dk1"/>
              </a:buClr>
              <a:buSzPct val="100000"/>
              <a:buFont typeface="Arial"/>
              <a:buChar char="●"/>
            </a:pPr>
            <a:r>
              <a:rPr lang="en"/>
              <a:t>Describe (in one sentence) an experiment that distinguishes between these</a:t>
            </a:r>
          </a:p>
          <a:p>
            <a:pPr marL="457200" lvl="0" indent="-419100" rtl="0">
              <a:spcBef>
                <a:spcPts val="0"/>
              </a:spcBef>
              <a:spcAft>
                <a:spcPts val="1000"/>
              </a:spcAft>
              <a:buClr>
                <a:schemeClr val="dk1"/>
              </a:buClr>
              <a:buSzPct val="100000"/>
              <a:buFont typeface="Arial"/>
              <a:buChar char="●"/>
            </a:pPr>
            <a:r>
              <a:rPr lang="en"/>
              <a:t>Briefly describe the results you would expect that would support each hypothesis </a:t>
            </a:r>
          </a:p>
          <a:p>
            <a:pPr marL="457200" lvl="0" indent="-419100" rtl="0">
              <a:spcBef>
                <a:spcPts val="0"/>
              </a:spcBef>
              <a:spcAft>
                <a:spcPts val="1000"/>
              </a:spcAft>
              <a:buClr>
                <a:schemeClr val="dk1"/>
              </a:buClr>
              <a:buSzPct val="100000"/>
              <a:buFont typeface="Arial"/>
              <a:buChar char="●"/>
            </a:pPr>
            <a:r>
              <a:rPr lang="en"/>
              <a:t>Upload to the class discussion board </a:t>
            </a:r>
          </a:p>
          <a:p>
            <a:pPr rtl="0">
              <a:spcBef>
                <a:spcPts val="0"/>
              </a:spcBef>
              <a:buNone/>
            </a:pPr>
            <a:endParaRPr/>
          </a:p>
          <a:p>
            <a:pPr rtl="0">
              <a:spcBef>
                <a:spcPts val="0"/>
              </a:spcBef>
              <a:buNone/>
            </a:pPr>
            <a:endParaRPr/>
          </a:p>
          <a:p>
            <a:pPr>
              <a:spcBef>
                <a:spcPts val="0"/>
              </a:spcBef>
              <a:buNone/>
            </a:pPr>
            <a:endParaRP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0" y="-482871"/>
            <a:ext cx="8229600" cy="857400"/>
          </a:xfrm>
          <a:prstGeom prst="rect">
            <a:avLst/>
          </a:prstGeom>
        </p:spPr>
        <p:txBody>
          <a:bodyPr lIns="91425" tIns="91425" rIns="91425" bIns="91425" anchor="b" anchorCtr="0">
            <a:noAutofit/>
          </a:bodyPr>
          <a:lstStyle/>
          <a:p>
            <a:pPr>
              <a:spcBef>
                <a:spcPts val="0"/>
              </a:spcBef>
              <a:buNone/>
            </a:pPr>
            <a:r>
              <a:rPr lang="en" sz="1800"/>
              <a:t>Possible Pre-class Exercise Part 1: BMP Signaling review.</a:t>
            </a:r>
          </a:p>
        </p:txBody>
      </p:sp>
      <p:pic>
        <p:nvPicPr>
          <p:cNvPr id="264" name="Shape 264"/>
          <p:cNvPicPr preferRelativeResize="0"/>
          <p:nvPr/>
        </p:nvPicPr>
        <p:blipFill>
          <a:blip r:embed="rId3"/>
          <a:stretch>
            <a:fillRect/>
          </a:stretch>
        </p:blipFill>
        <p:spPr>
          <a:xfrm>
            <a:off x="1099500" y="401526"/>
            <a:ext cx="3576724" cy="4768912"/>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a:blip r:embed="rId3"/>
          <a:stretch>
            <a:fillRect/>
          </a:stretch>
        </p:blipFill>
        <p:spPr>
          <a:xfrm>
            <a:off x="3791458" y="415251"/>
            <a:ext cx="5428740" cy="4728250"/>
          </a:xfrm>
          <a:prstGeom prst="rect">
            <a:avLst/>
          </a:prstGeom>
          <a:noFill/>
          <a:ln>
            <a:noFill/>
          </a:ln>
        </p:spPr>
      </p:pic>
      <p:sp>
        <p:nvSpPr>
          <p:cNvPr id="270" name="Shape 270"/>
          <p:cNvSpPr txBox="1">
            <a:spLocks noGrp="1"/>
          </p:cNvSpPr>
          <p:nvPr>
            <p:ph type="title"/>
          </p:nvPr>
        </p:nvSpPr>
        <p:spPr>
          <a:xfrm>
            <a:off x="0" y="-410621"/>
            <a:ext cx="8229600" cy="857400"/>
          </a:xfrm>
          <a:prstGeom prst="rect">
            <a:avLst/>
          </a:prstGeom>
        </p:spPr>
        <p:txBody>
          <a:bodyPr lIns="91425" tIns="91425" rIns="91425" bIns="91425" anchor="b" anchorCtr="0">
            <a:noAutofit/>
          </a:bodyPr>
          <a:lstStyle/>
          <a:p>
            <a:pPr lvl="0" rtl="0">
              <a:spcBef>
                <a:spcPts val="0"/>
              </a:spcBef>
              <a:buNone/>
            </a:pPr>
            <a:r>
              <a:rPr lang="en" sz="1800"/>
              <a:t>Possible Pre-class Exercise: BMP Signaling and Bone Growth</a:t>
            </a:r>
          </a:p>
        </p:txBody>
      </p:sp>
      <p:pic>
        <p:nvPicPr>
          <p:cNvPr id="271" name="Shape 271"/>
          <p:cNvPicPr preferRelativeResize="0"/>
          <p:nvPr/>
        </p:nvPicPr>
        <p:blipFill>
          <a:blip r:embed="rId4"/>
          <a:stretch>
            <a:fillRect/>
          </a:stretch>
        </p:blipFill>
        <p:spPr>
          <a:xfrm>
            <a:off x="0" y="446774"/>
            <a:ext cx="3963003" cy="857399"/>
          </a:xfrm>
          <a:prstGeom prst="rect">
            <a:avLst/>
          </a:prstGeom>
          <a:noFill/>
          <a:ln>
            <a:noFill/>
          </a:ln>
        </p:spPr>
      </p:pic>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0" y="3"/>
            <a:ext cx="8229600" cy="857400"/>
          </a:xfrm>
          <a:prstGeom prst="rect">
            <a:avLst/>
          </a:prstGeom>
        </p:spPr>
        <p:txBody>
          <a:bodyPr lIns="91425" tIns="91425" rIns="91425" bIns="91425" anchor="b" anchorCtr="0">
            <a:noAutofit/>
          </a:bodyPr>
          <a:lstStyle/>
          <a:p>
            <a:pPr lvl="0" rtl="0">
              <a:spcBef>
                <a:spcPts val="0"/>
              </a:spcBef>
              <a:buNone/>
            </a:pPr>
            <a:r>
              <a:rPr lang="en" sz="1800" b="0">
                <a:solidFill>
                  <a:srgbClr val="000000"/>
                </a:solidFill>
              </a:rPr>
              <a:t>Possible Pre-class Exercise: Assessment</a:t>
            </a:r>
          </a:p>
        </p:txBody>
      </p:sp>
      <p:sp>
        <p:nvSpPr>
          <p:cNvPr id="277" name="Shape 277"/>
          <p:cNvSpPr txBox="1"/>
          <p:nvPr/>
        </p:nvSpPr>
        <p:spPr>
          <a:xfrm>
            <a:off x="-30750" y="1071750"/>
            <a:ext cx="9144000" cy="3000000"/>
          </a:xfrm>
          <a:prstGeom prst="rect">
            <a:avLst/>
          </a:prstGeom>
        </p:spPr>
        <p:txBody>
          <a:bodyPr lIns="91425" tIns="91425" rIns="91425" bIns="91425" anchor="ctr" anchorCtr="0">
            <a:noAutofit/>
          </a:bodyPr>
          <a:lstStyle/>
          <a:p>
            <a:pPr lvl="0" rtl="0">
              <a:spcBef>
                <a:spcPts val="0"/>
              </a:spcBef>
              <a:buNone/>
            </a:pPr>
            <a:r>
              <a:rPr lang="en">
                <a:solidFill>
                  <a:schemeClr val="dk1"/>
                </a:solidFill>
              </a:rPr>
              <a:t>How might heritable mutations in genes encoding BMP signaling components lead  to a </a:t>
            </a:r>
            <a:r>
              <a:rPr lang="en" sz="1800" b="1">
                <a:solidFill>
                  <a:schemeClr val="dk1"/>
                </a:solidFill>
              </a:rPr>
              <a:t>reduction</a:t>
            </a:r>
            <a:r>
              <a:rPr lang="en">
                <a:solidFill>
                  <a:schemeClr val="dk1"/>
                </a:solidFill>
              </a:rPr>
              <a:t> in bone growth?  Make sure to choose all correct answers.</a:t>
            </a:r>
          </a:p>
          <a:p>
            <a:pPr rtl="0">
              <a:spcBef>
                <a:spcPts val="0"/>
              </a:spcBef>
              <a:buNone/>
            </a:pPr>
            <a:r>
              <a:rPr lang="en">
                <a:solidFill>
                  <a:schemeClr val="dk1"/>
                </a:solidFill>
              </a:rPr>
              <a:t>a.</a:t>
            </a:r>
            <a:r>
              <a:rPr lang="en">
                <a:solidFill>
                  <a:schemeClr val="dk1"/>
                </a:solidFill>
                <a:latin typeface="Times New Roman"/>
                <a:ea typeface="Times New Roman"/>
                <a:cs typeface="Times New Roman"/>
                <a:sym typeface="Times New Roman"/>
              </a:rPr>
              <a:t>     </a:t>
            </a:r>
            <a:r>
              <a:rPr lang="en">
                <a:solidFill>
                  <a:schemeClr val="dk1"/>
                </a:solidFill>
              </a:rPr>
              <a:t>Mutated BMP receptor is constitutively active, meaning that is active even when no BMP is available.</a:t>
            </a:r>
          </a:p>
          <a:p>
            <a:pPr lvl="0" rtl="0">
              <a:spcBef>
                <a:spcPts val="0"/>
              </a:spcBef>
              <a:buNone/>
            </a:pPr>
            <a:r>
              <a:rPr lang="en">
                <a:solidFill>
                  <a:schemeClr val="dk1"/>
                </a:solidFill>
              </a:rPr>
              <a:t>b.     Mutated BMP can no longer bind DNA</a:t>
            </a:r>
          </a:p>
          <a:p>
            <a:pPr lvl="0" rtl="0">
              <a:spcBef>
                <a:spcPts val="0"/>
              </a:spcBef>
              <a:buNone/>
            </a:pPr>
            <a:r>
              <a:rPr lang="en">
                <a:solidFill>
                  <a:schemeClr val="dk1"/>
                </a:solidFill>
              </a:rPr>
              <a:t>c.</a:t>
            </a:r>
            <a:r>
              <a:rPr lang="en">
                <a:solidFill>
                  <a:schemeClr val="dk1"/>
                </a:solidFill>
                <a:latin typeface="Times New Roman"/>
                <a:ea typeface="Times New Roman"/>
                <a:cs typeface="Times New Roman"/>
                <a:sym typeface="Times New Roman"/>
              </a:rPr>
              <a:t>     </a:t>
            </a:r>
            <a:r>
              <a:rPr lang="en">
                <a:solidFill>
                  <a:schemeClr val="dk1"/>
                </a:solidFill>
              </a:rPr>
              <a:t>Mutated BMP can no longer pass through the target cell membrane</a:t>
            </a:r>
          </a:p>
          <a:p>
            <a:pPr lvl="0" rtl="0">
              <a:spcBef>
                <a:spcPts val="0"/>
              </a:spcBef>
              <a:buNone/>
            </a:pPr>
            <a:r>
              <a:rPr lang="en">
                <a:solidFill>
                  <a:schemeClr val="dk1"/>
                </a:solidFill>
              </a:rPr>
              <a:t>d.</a:t>
            </a:r>
            <a:r>
              <a:rPr lang="en">
                <a:solidFill>
                  <a:schemeClr val="dk1"/>
                </a:solidFill>
                <a:latin typeface="Times New Roman"/>
                <a:ea typeface="Times New Roman"/>
                <a:cs typeface="Times New Roman"/>
                <a:sym typeface="Times New Roman"/>
              </a:rPr>
              <a:t>     </a:t>
            </a:r>
            <a:r>
              <a:rPr lang="en">
                <a:solidFill>
                  <a:schemeClr val="dk1"/>
                </a:solidFill>
              </a:rPr>
              <a:t>Mutated BMP-dependent transcription factor components are unable to interact.   </a:t>
            </a:r>
          </a:p>
          <a:p>
            <a:pPr lvl="0" rtl="0">
              <a:spcBef>
                <a:spcPts val="0"/>
              </a:spcBef>
              <a:buNone/>
            </a:pPr>
            <a:r>
              <a:rPr lang="en">
                <a:solidFill>
                  <a:schemeClr val="dk1"/>
                </a:solidFill>
              </a:rPr>
              <a:t>e.</a:t>
            </a:r>
            <a:r>
              <a:rPr lang="en">
                <a:solidFill>
                  <a:schemeClr val="dk1"/>
                </a:solidFill>
                <a:latin typeface="Times New Roman"/>
                <a:ea typeface="Times New Roman"/>
                <a:cs typeface="Times New Roman"/>
                <a:sym typeface="Times New Roman"/>
              </a:rPr>
              <a:t>     </a:t>
            </a:r>
            <a:r>
              <a:rPr lang="en">
                <a:solidFill>
                  <a:schemeClr val="dk1"/>
                </a:solidFill>
              </a:rPr>
              <a:t>Mutations in a target gene locus prohibit binding of the BMP-dependent transcription factor complex</a:t>
            </a:r>
          </a:p>
          <a:p>
            <a:pPr lvl="0" rtl="0">
              <a:spcBef>
                <a:spcPts val="0"/>
              </a:spcBef>
              <a:buNone/>
            </a:pPr>
            <a:r>
              <a:rPr lang="en">
                <a:solidFill>
                  <a:schemeClr val="dk1"/>
                </a:solidFill>
              </a:rPr>
              <a:t>f.</a:t>
            </a:r>
            <a:r>
              <a:rPr lang="en">
                <a:solidFill>
                  <a:schemeClr val="dk1"/>
                </a:solidFill>
                <a:latin typeface="Times New Roman"/>
                <a:ea typeface="Times New Roman"/>
                <a:cs typeface="Times New Roman"/>
                <a:sym typeface="Times New Roman"/>
              </a:rPr>
              <a:t>      </a:t>
            </a:r>
            <a:r>
              <a:rPr lang="en">
                <a:solidFill>
                  <a:schemeClr val="dk1"/>
                </a:solidFill>
              </a:rPr>
              <a:t>Mutated BMP receptor can no longer bind DNA</a:t>
            </a:r>
          </a:p>
          <a:p>
            <a:pPr lvl="0" rtl="0">
              <a:spcBef>
                <a:spcPts val="0"/>
              </a:spcBef>
              <a:buNone/>
            </a:pPr>
            <a:endParaRPr>
              <a:solidFill>
                <a:schemeClr val="dk1"/>
              </a:solidFill>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Cell Communication Learning Goals</a:t>
            </a:r>
          </a:p>
        </p:txBody>
      </p:sp>
      <p:sp>
        <p:nvSpPr>
          <p:cNvPr id="42" name="Shape 42"/>
          <p:cNvSpPr txBox="1">
            <a:spLocks noGrp="1"/>
          </p:cNvSpPr>
          <p:nvPr>
            <p:ph type="body" idx="1"/>
          </p:nvPr>
        </p:nvSpPr>
        <p:spPr>
          <a:xfrm>
            <a:off x="457200" y="1200150"/>
            <a:ext cx="8229600" cy="3671999"/>
          </a:xfrm>
          <a:prstGeom prst="rect">
            <a:avLst/>
          </a:prstGeom>
        </p:spPr>
        <p:txBody>
          <a:bodyPr lIns="91425" tIns="91425" rIns="91425" bIns="91425" anchor="t" anchorCtr="0">
            <a:noAutofit/>
          </a:bodyPr>
          <a:lstStyle/>
          <a:p>
            <a:pPr rtl="0">
              <a:spcBef>
                <a:spcPts val="0"/>
              </a:spcBef>
              <a:buNone/>
            </a:pPr>
            <a:r>
              <a:rPr lang="en" sz="2400"/>
              <a:t>1.  Understand the basic principles of cell signaling and signal transduction</a:t>
            </a:r>
          </a:p>
          <a:p>
            <a:pPr rtl="0">
              <a:spcBef>
                <a:spcPts val="0"/>
              </a:spcBef>
              <a:buNone/>
            </a:pPr>
            <a:endParaRPr sz="900"/>
          </a:p>
          <a:p>
            <a:pPr rtl="0">
              <a:spcBef>
                <a:spcPts val="0"/>
              </a:spcBef>
              <a:buNone/>
            </a:pPr>
            <a:r>
              <a:rPr lang="en" sz="2400"/>
              <a:t>2.  Understand how cell signaling take place across different temporal and spatial scales (e.g. within a tissue, an organ, organism, or developing organism)  </a:t>
            </a:r>
          </a:p>
          <a:p>
            <a:pPr rtl="0">
              <a:spcBef>
                <a:spcPts val="0"/>
              </a:spcBef>
              <a:buNone/>
            </a:pPr>
            <a:endParaRPr sz="900"/>
          </a:p>
          <a:p>
            <a:pPr lvl="0" rtl="0">
              <a:spcBef>
                <a:spcPts val="0"/>
              </a:spcBef>
              <a:buNone/>
            </a:pPr>
            <a:r>
              <a:rPr lang="en" sz="2400">
                <a:solidFill>
                  <a:srgbClr val="000000"/>
                </a:solidFill>
              </a:rPr>
              <a:t>3. Understand how cell signaling impacts differential gene expression and morphology</a:t>
            </a:r>
          </a:p>
          <a:p>
            <a:pPr lvl="0" rtl="0">
              <a:spcBef>
                <a:spcPts val="0"/>
              </a:spcBef>
              <a:buNone/>
            </a:pPr>
            <a:endParaRPr sz="900"/>
          </a:p>
          <a:p>
            <a:pPr lvl="0" rtl="0">
              <a:spcBef>
                <a:spcPts val="0"/>
              </a:spcBef>
              <a:buClr>
                <a:schemeClr val="dk1"/>
              </a:buClr>
              <a:buFont typeface="Arial"/>
              <a:buNone/>
            </a:pPr>
            <a:endParaRPr sz="2400"/>
          </a:p>
          <a:p>
            <a:pPr>
              <a:spcBef>
                <a:spcPts val="0"/>
              </a:spcBef>
              <a:buNone/>
            </a:pPr>
            <a:endParaRPr sz="24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10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10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fade">
                                      <p:cBhvr>
                                        <p:cTn id="17" dur="10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fade">
                                      <p:cBhvr>
                                        <p:cTn id="22" dur="1000"/>
                                        <p:tgtEl>
                                          <p:spTgt spid="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xEl>
                                              <p:pRg st="4" end="4"/>
                                            </p:txEl>
                                          </p:spTgt>
                                        </p:tgtEl>
                                        <p:attrNameLst>
                                          <p:attrName>style.visibility</p:attrName>
                                        </p:attrNameLst>
                                      </p:cBhvr>
                                      <p:to>
                                        <p:strVal val="visible"/>
                                      </p:to>
                                    </p:set>
                                    <p:animEffect transition="in" filter="fade">
                                      <p:cBhvr>
                                        <p:cTn id="27" dur="1000"/>
                                        <p:tgtEl>
                                          <p:spTgt spid="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xEl>
                                              <p:pRg st="5" end="5"/>
                                            </p:txEl>
                                          </p:spTgt>
                                        </p:tgtEl>
                                        <p:attrNameLst>
                                          <p:attrName>style.visibility</p:attrName>
                                        </p:attrNameLst>
                                      </p:cBhvr>
                                      <p:to>
                                        <p:strVal val="visible"/>
                                      </p:to>
                                    </p:set>
                                    <p:animEffect transition="in" filter="fade">
                                      <p:cBhvr>
                                        <p:cTn id="32" dur="1000"/>
                                        <p:tgtEl>
                                          <p:spTgt spid="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xEl>
                                              <p:pRg st="6" end="6"/>
                                            </p:txEl>
                                          </p:spTgt>
                                        </p:tgtEl>
                                        <p:attrNameLst>
                                          <p:attrName>style.visibility</p:attrName>
                                        </p:attrNameLst>
                                      </p:cBhvr>
                                      <p:to>
                                        <p:strVal val="visible"/>
                                      </p:to>
                                    </p:set>
                                    <p:animEffect transition="in" filter="fade">
                                      <p:cBhvr>
                                        <p:cTn id="37" dur="1000"/>
                                        <p:tgtEl>
                                          <p:spTgt spid="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txEl>
                                              <p:pRg st="7" end="7"/>
                                            </p:txEl>
                                          </p:spTgt>
                                        </p:tgtEl>
                                        <p:attrNameLst>
                                          <p:attrName>style.visibility</p:attrName>
                                        </p:attrNameLst>
                                      </p:cBhvr>
                                      <p:to>
                                        <p:strVal val="visible"/>
                                      </p:to>
                                    </p:set>
                                    <p:animEffect transition="in" filter="fade">
                                      <p:cBhvr>
                                        <p:cTn id="42" dur="1000"/>
                                        <p:tgtEl>
                                          <p:spTgt spid="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sz="3000"/>
              <a:t>Cell Communication Learning Goals</a:t>
            </a:r>
          </a:p>
        </p:txBody>
      </p:sp>
      <p:sp>
        <p:nvSpPr>
          <p:cNvPr id="48" name="Shape 48"/>
          <p:cNvSpPr txBox="1">
            <a:spLocks noGrp="1"/>
          </p:cNvSpPr>
          <p:nvPr>
            <p:ph type="body" idx="1"/>
          </p:nvPr>
        </p:nvSpPr>
        <p:spPr>
          <a:xfrm>
            <a:off x="457200" y="1200150"/>
            <a:ext cx="8229600" cy="3671999"/>
          </a:xfrm>
          <a:prstGeom prst="rect">
            <a:avLst/>
          </a:prstGeom>
          <a:ln w="9525" cap="flat">
            <a:solidFill>
              <a:srgbClr val="FFFFFF"/>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solidFill>
                  <a:srgbClr val="D9D9D9"/>
                </a:solidFill>
              </a:rPr>
              <a:t>1.  Understand the basic principles of cell signaling and signal transduction</a:t>
            </a:r>
          </a:p>
          <a:p>
            <a:pPr lvl="0" rtl="0">
              <a:spcBef>
                <a:spcPts val="0"/>
              </a:spcBef>
              <a:buNone/>
            </a:pPr>
            <a:endParaRPr sz="900">
              <a:solidFill>
                <a:srgbClr val="D9D9D9"/>
              </a:solidFill>
            </a:endParaRPr>
          </a:p>
          <a:p>
            <a:pPr lvl="0" rtl="0">
              <a:spcBef>
                <a:spcPts val="0"/>
              </a:spcBef>
              <a:buNone/>
            </a:pPr>
            <a:r>
              <a:rPr lang="en" sz="2400">
                <a:solidFill>
                  <a:srgbClr val="D9D9D9"/>
                </a:solidFill>
              </a:rPr>
              <a:t>2.  Understand how cell signaling take place across different temporal and spatial scales (e.g. within a tissue, an organ,  organism, or developing organism)  </a:t>
            </a:r>
          </a:p>
          <a:p>
            <a:pPr lvl="0" rtl="0">
              <a:spcBef>
                <a:spcPts val="0"/>
              </a:spcBef>
              <a:buNone/>
            </a:pPr>
            <a:endParaRPr sz="900"/>
          </a:p>
          <a:p>
            <a:pPr lvl="0" rtl="0">
              <a:spcBef>
                <a:spcPts val="0"/>
              </a:spcBef>
              <a:buClr>
                <a:schemeClr val="dk1"/>
              </a:buClr>
              <a:buSzPct val="45833"/>
              <a:buFont typeface="Arial"/>
              <a:buNone/>
            </a:pPr>
            <a:r>
              <a:rPr lang="en" sz="2400">
                <a:solidFill>
                  <a:srgbClr val="000000"/>
                </a:solidFill>
              </a:rPr>
              <a:t>3. </a:t>
            </a:r>
            <a:r>
              <a:rPr lang="en" sz="2400"/>
              <a:t>Understand how cell signaling impacts differential gene expression and morphology</a:t>
            </a:r>
          </a:p>
          <a:p>
            <a:pPr lvl="0" rtl="0">
              <a:spcBef>
                <a:spcPts val="0"/>
              </a:spcBef>
              <a:buNone/>
            </a:pPr>
            <a:endParaRPr sz="2400">
              <a:solidFill>
                <a:srgbClr val="000000"/>
              </a:solidFill>
            </a:endParaRPr>
          </a:p>
          <a:p>
            <a:pPr lvl="0" rtl="0">
              <a:spcBef>
                <a:spcPts val="0"/>
              </a:spcBef>
              <a:buNone/>
            </a:pPr>
            <a:endParaRPr sz="900"/>
          </a:p>
          <a:p>
            <a:pPr lvl="0" rtl="0">
              <a:spcBef>
                <a:spcPts val="0"/>
              </a:spcBef>
              <a:buClr>
                <a:schemeClr val="dk1"/>
              </a:buClr>
              <a:buFont typeface="Arial"/>
              <a:buNone/>
            </a:pPr>
            <a:endParaRPr sz="2400"/>
          </a:p>
          <a:p>
            <a:pPr lvl="0" rtl="0">
              <a:spcBef>
                <a:spcPts val="0"/>
              </a:spcBef>
              <a:buNone/>
            </a:pPr>
            <a:endParaRPr sz="2400"/>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29950" y="917878"/>
            <a:ext cx="8229600" cy="857400"/>
          </a:xfrm>
          <a:prstGeom prst="rect">
            <a:avLst/>
          </a:prstGeom>
        </p:spPr>
        <p:txBody>
          <a:bodyPr lIns="91425" tIns="91425" rIns="91425" bIns="91425" anchor="b" anchorCtr="0">
            <a:noAutofit/>
          </a:bodyPr>
          <a:lstStyle/>
          <a:p>
            <a:pPr rtl="0">
              <a:spcBef>
                <a:spcPts val="0"/>
              </a:spcBef>
              <a:buNone/>
            </a:pPr>
            <a:r>
              <a:rPr lang="en"/>
              <a:t>Learning Objectives:  </a:t>
            </a:r>
          </a:p>
          <a:p>
            <a:pPr rtl="0">
              <a:spcBef>
                <a:spcPts val="0"/>
              </a:spcBef>
              <a:buNone/>
            </a:pPr>
            <a:endParaRPr sz="3000"/>
          </a:p>
          <a:p>
            <a:pPr>
              <a:spcBef>
                <a:spcPts val="0"/>
              </a:spcBef>
              <a:buNone/>
            </a:pPr>
            <a:r>
              <a:rPr lang="en" sz="3000"/>
              <a:t>You will be able to</a:t>
            </a:r>
          </a:p>
        </p:txBody>
      </p:sp>
      <p:sp>
        <p:nvSpPr>
          <p:cNvPr id="54" name="Shape 54"/>
          <p:cNvSpPr txBox="1">
            <a:spLocks noGrp="1"/>
          </p:cNvSpPr>
          <p:nvPr>
            <p:ph type="body" idx="1"/>
          </p:nvPr>
        </p:nvSpPr>
        <p:spPr>
          <a:xfrm>
            <a:off x="417900" y="1774475"/>
            <a:ext cx="8229600" cy="3725699"/>
          </a:xfrm>
          <a:prstGeom prst="rect">
            <a:avLst/>
          </a:prstGeom>
        </p:spPr>
        <p:txBody>
          <a:bodyPr lIns="91425" tIns="91425" rIns="91425" bIns="91425" anchor="t" anchorCtr="0">
            <a:noAutofit/>
          </a:bodyPr>
          <a:lstStyle/>
          <a:p>
            <a:pPr rtl="0">
              <a:spcBef>
                <a:spcPts val="0"/>
              </a:spcBef>
              <a:buNone/>
            </a:pPr>
            <a:r>
              <a:rPr lang="en" sz="2400"/>
              <a:t>1) apply your knowledge of the Central Dogma to a cell signaling pathway</a:t>
            </a:r>
          </a:p>
          <a:p>
            <a:pPr rtl="0">
              <a:spcBef>
                <a:spcPts val="0"/>
              </a:spcBef>
              <a:buNone/>
            </a:pPr>
            <a:endParaRPr sz="2400"/>
          </a:p>
          <a:p>
            <a:pPr rtl="0">
              <a:spcBef>
                <a:spcPts val="0"/>
              </a:spcBef>
              <a:buNone/>
            </a:pPr>
            <a:r>
              <a:rPr lang="en" sz="2400"/>
              <a:t>2) predict how a mutation in a cell signaling pathway can lead to a developmental change</a:t>
            </a:r>
          </a:p>
          <a:p>
            <a:pPr rtl="0">
              <a:spcBef>
                <a:spcPts val="0"/>
              </a:spcBef>
              <a:buNone/>
            </a:pPr>
            <a:endParaRPr sz="2400"/>
          </a:p>
          <a:p>
            <a:pPr rtl="0">
              <a:spcBef>
                <a:spcPts val="0"/>
              </a:spcBef>
              <a:buNone/>
            </a:pPr>
            <a:r>
              <a:rPr lang="en" sz="2400"/>
              <a:t>3) practice careful observation and description.</a:t>
            </a:r>
          </a:p>
          <a:p>
            <a:pPr>
              <a:spcBef>
                <a:spcPts val="0"/>
              </a:spcBef>
              <a:buNone/>
            </a:pPr>
            <a:endParaRPr sz="2400"/>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pic>
        <p:nvPicPr>
          <p:cNvPr id="60" name="Shape 60"/>
          <p:cNvPicPr preferRelativeResize="0"/>
          <p:nvPr/>
        </p:nvPicPr>
        <p:blipFill>
          <a:blip r:embed="rId3"/>
          <a:stretch>
            <a:fillRect/>
          </a:stretch>
        </p:blipFill>
        <p:spPr>
          <a:xfrm>
            <a:off x="-307550" y="1204900"/>
            <a:ext cx="5942775" cy="3551849"/>
          </a:xfrm>
          <a:prstGeom prst="rect">
            <a:avLst/>
          </a:prstGeom>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endParaRPr/>
          </a:p>
        </p:txBody>
      </p:sp>
      <p:pic>
        <p:nvPicPr>
          <p:cNvPr id="66" name="Shape 66"/>
          <p:cNvPicPr preferRelativeResize="0"/>
          <p:nvPr/>
        </p:nvPicPr>
        <p:blipFill>
          <a:blip r:embed="rId3"/>
          <a:stretch>
            <a:fillRect/>
          </a:stretch>
        </p:blipFill>
        <p:spPr>
          <a:xfrm>
            <a:off x="-307550" y="1204900"/>
            <a:ext cx="5942775" cy="3551849"/>
          </a:xfrm>
          <a:prstGeom prst="rect">
            <a:avLst/>
          </a:prstGeom>
        </p:spPr>
      </p:pic>
      <p:pic>
        <p:nvPicPr>
          <p:cNvPr id="67" name="Shape 67"/>
          <p:cNvPicPr preferRelativeResize="0"/>
          <p:nvPr/>
        </p:nvPicPr>
        <p:blipFill rotWithShape="1">
          <a:blip r:embed="rId4"/>
          <a:srcRect l="29393"/>
          <a:stretch/>
        </p:blipFill>
        <p:spPr>
          <a:xfrm>
            <a:off x="5229950" y="-1204325"/>
            <a:ext cx="5014274" cy="6426725"/>
          </a:xfrm>
          <a:prstGeom prst="rect">
            <a:avLst/>
          </a:prstGeom>
          <a:noFill/>
          <a:ln>
            <a:noFill/>
          </a:ln>
        </p:spPr>
      </p:pic>
      <p:pic>
        <p:nvPicPr>
          <p:cNvPr id="68" name="Shape 68"/>
          <p:cNvPicPr preferRelativeResize="0"/>
          <p:nvPr/>
        </p:nvPicPr>
        <p:blipFill>
          <a:blip r:embed="rId5"/>
          <a:stretch>
            <a:fillRect/>
          </a:stretch>
        </p:blipFill>
        <p:spPr>
          <a:xfrm>
            <a:off x="5077550" y="3406347"/>
            <a:ext cx="2182550" cy="440224"/>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p:cNvPicPr preferRelativeResize="0"/>
          <p:nvPr/>
        </p:nvPicPr>
        <p:blipFill rotWithShape="1">
          <a:blip r:embed="rId3"/>
          <a:srcRect l="-969" t="-22831" r="-154132" b="-132270"/>
          <a:stretch/>
        </p:blipFill>
        <p:spPr>
          <a:xfrm>
            <a:off x="0" y="0"/>
            <a:ext cx="22402800" cy="10267950"/>
          </a:xfrm>
          <a:prstGeom prst="rect">
            <a:avLst/>
          </a:prstGeom>
        </p:spPr>
      </p:pic>
      <p:sp>
        <p:nvSpPr>
          <p:cNvPr id="74" name="Shape 74"/>
          <p:cNvSpPr txBox="1">
            <a:spLocks noGrp="1"/>
          </p:cNvSpPr>
          <p:nvPr>
            <p:ph type="title"/>
          </p:nvPr>
        </p:nvSpPr>
        <p:spPr>
          <a:xfrm>
            <a:off x="85550" y="74850"/>
            <a:ext cx="8601300" cy="988499"/>
          </a:xfrm>
          <a:prstGeom prst="rect">
            <a:avLst/>
          </a:prstGeom>
        </p:spPr>
        <p:txBody>
          <a:bodyPr lIns="91425" tIns="91425" rIns="91425" bIns="91425" anchor="b" anchorCtr="0">
            <a:noAutofit/>
          </a:bodyPr>
          <a:lstStyle/>
          <a:p>
            <a:pPr lvl="0" algn="ctr" rtl="0">
              <a:spcBef>
                <a:spcPts val="0"/>
              </a:spcBef>
              <a:buNone/>
            </a:pPr>
            <a:r>
              <a:rPr lang="en" sz="3000" b="0"/>
              <a:t>Raise your hand when you know </a:t>
            </a:r>
          </a:p>
          <a:p>
            <a:pPr lvl="0" algn="ctr" rtl="0">
              <a:spcBef>
                <a:spcPts val="0"/>
              </a:spcBef>
              <a:buNone/>
            </a:pPr>
            <a:r>
              <a:rPr lang="en" sz="3000" b="0"/>
              <a:t>which is bat and which is mouse</a:t>
            </a:r>
            <a:r>
              <a:rPr lang="en" b="0"/>
              <a:t> </a:t>
            </a:r>
          </a:p>
        </p:txBody>
      </p:sp>
      <p:sp>
        <p:nvSpPr>
          <p:cNvPr id="75" name="Shape 75"/>
          <p:cNvSpPr/>
          <p:nvPr/>
        </p:nvSpPr>
        <p:spPr>
          <a:xfrm>
            <a:off x="1518450" y="1078121"/>
            <a:ext cx="7303499" cy="38067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2381</Words>
  <Application>Microsoft Macintosh PowerPoint</Application>
  <PresentationFormat>On-screen Show (16:9)</PresentationFormat>
  <Paragraphs>222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simple-light</vt:lpstr>
      <vt:lpstr>Winging It: Connecting gene expression, cell signaling and morphology</vt:lpstr>
      <vt:lpstr>Context</vt:lpstr>
      <vt:lpstr>Recommended Background</vt:lpstr>
      <vt:lpstr>Cell Communication Learning Goals</vt:lpstr>
      <vt:lpstr>Cell Communication Learning Goals</vt:lpstr>
      <vt:lpstr>Learning Objectives:    You will be able to</vt:lpstr>
      <vt:lpstr>PowerPoint Presentation</vt:lpstr>
      <vt:lpstr>PowerPoint Presentation</vt:lpstr>
      <vt:lpstr>Raise your hand when you know  which is bat and which is mouse </vt:lpstr>
      <vt:lpstr>PowerPoint Presentation</vt:lpstr>
      <vt:lpstr>PowerPoint Presentation</vt:lpstr>
      <vt:lpstr>PowerPoint Presentation</vt:lpstr>
      <vt:lpstr>PowerPoint Presentation</vt:lpstr>
      <vt:lpstr>What were the key clues?</vt:lpstr>
      <vt:lpstr>PowerPoint Presentation</vt:lpstr>
      <vt:lpstr>PowerPoint Presentation</vt:lpstr>
      <vt:lpstr>PowerPoint Presentation</vt:lpstr>
      <vt:lpstr>PowerPoint Presentation</vt:lpstr>
      <vt:lpstr>Priming exercise for cell signaling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Completion of Learning Objectives</vt:lpstr>
      <vt:lpstr>Homework</vt:lpstr>
      <vt:lpstr>Possible Pre-class Exercise Part 1: BMP Signaling review.</vt:lpstr>
      <vt:lpstr>Possible Pre-class Exercise: BMP Signaling and Bone Growth</vt:lpstr>
      <vt:lpstr>Possible Pre-class Exercise: Assessment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Winging It: Connecting gene expression, cell signaling and morphology</dc:title>
  <cp:lastModifiedBy>Missy McElligott</cp:lastModifiedBy>
  <cp:revision>1</cp:revision>
  <dcterms:modified xsi:type="dcterms:W3CDTF">2014-06-20T14:14:32Z</dcterms:modified>
</cp:coreProperties>
</file>