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70" r:id="rId3"/>
    <p:sldId id="266" r:id="rId4"/>
    <p:sldId id="258" r:id="rId5"/>
    <p:sldId id="259" r:id="rId6"/>
    <p:sldId id="261" r:id="rId7"/>
    <p:sldId id="260" r:id="rId8"/>
    <p:sldId id="272" r:id="rId9"/>
    <p:sldId id="267" r:id="rId10"/>
    <p:sldId id="268" r:id="rId11"/>
    <p:sldId id="262" r:id="rId12"/>
    <p:sldId id="271" r:id="rId13"/>
    <p:sldId id="264" r:id="rId14"/>
    <p:sldId id="269" r:id="rId15"/>
    <p:sldId id="265" r:id="rId16"/>
    <p:sldId id="257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39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45" autoAdjust="0"/>
    <p:restoredTop sz="77013" autoAdjust="0"/>
  </p:normalViewPr>
  <p:slideViewPr>
    <p:cSldViewPr snapToGrid="0">
      <p:cViewPr varScale="1">
        <p:scale>
          <a:sx n="71" d="100"/>
          <a:sy n="71" d="100"/>
        </p:scale>
        <p:origin x="1602" y="6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10" d="100"/>
        <a:sy n="110" d="100"/>
      </p:scale>
      <p:origin x="0" y="-404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EF3ED2-605D-40BB-B1CD-3B83C8482F1A}" type="datetimeFigureOut">
              <a:rPr lang="en-US" smtClean="0"/>
              <a:t>7/27/2015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26F4EA-D637-4DF2-86F9-FEC2BB634A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885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Kat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26F4EA-D637-4DF2-86F9-FEC2BB634A5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6437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Sarah:</a:t>
            </a:r>
          </a:p>
          <a:p>
            <a:r>
              <a:rPr lang="en-US" dirty="0" smtClean="0"/>
              <a:t>Use homework</a:t>
            </a:r>
            <a:r>
              <a:rPr lang="en-US" baseline="0" dirty="0" smtClean="0"/>
              <a:t> to review agonist/antagonist </a:t>
            </a:r>
          </a:p>
          <a:p>
            <a:r>
              <a:rPr lang="en-US" baseline="0" dirty="0" smtClean="0"/>
              <a:t>Shapes activity</a:t>
            </a:r>
          </a:p>
          <a:p>
            <a:r>
              <a:rPr lang="en-US" baseline="0" dirty="0" smtClean="0"/>
              <a:t>Now lets tie this back into the scenario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26F4EA-D637-4DF2-86F9-FEC2BB634A5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6761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Katie:</a:t>
            </a:r>
          </a:p>
          <a:p>
            <a:r>
              <a:rPr lang="en-US" baseline="0" dirty="0" smtClean="0"/>
              <a:t>Call out: Epinephrine</a:t>
            </a:r>
          </a:p>
          <a:p>
            <a:r>
              <a:rPr lang="en-US" baseline="0" dirty="0" smtClean="0"/>
              <a:t>Where does this fit into the drawing?</a:t>
            </a:r>
          </a:p>
          <a:p>
            <a:r>
              <a:rPr lang="en-US" baseline="0" dirty="0" smtClean="0"/>
              <a:t>Epinephrine is a signaling molecule, known as hormone.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26F4EA-D637-4DF2-86F9-FEC2BB634A5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5096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Katie:</a:t>
            </a:r>
          </a:p>
          <a:p>
            <a:r>
              <a:rPr lang="en-US" baseline="0" dirty="0" smtClean="0"/>
              <a:t>Epi originates in the blood stream. It affects any cell in body with a receptor for it.</a:t>
            </a:r>
          </a:p>
          <a:p>
            <a:r>
              <a:rPr lang="en-US" baseline="0" dirty="0" smtClean="0"/>
              <a:t>TPS (can give each group a different body part) </a:t>
            </a:r>
          </a:p>
          <a:p>
            <a:r>
              <a:rPr lang="en-US" baseline="0" dirty="0" smtClean="0"/>
              <a:t>Drugs can act as agonists or antagonists. Examples</a:t>
            </a:r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26F4EA-D637-4DF2-86F9-FEC2BB634A5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5012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Katie:</a:t>
            </a:r>
          </a:p>
          <a:p>
            <a:r>
              <a:rPr lang="en-US" baseline="0" dirty="0" smtClean="0"/>
              <a:t>TPS </a:t>
            </a:r>
          </a:p>
          <a:p>
            <a:r>
              <a:rPr lang="en-US" baseline="0" dirty="0" smtClean="0"/>
              <a:t>Drugs can act as agonists or antagonists. Examples</a:t>
            </a:r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26F4EA-D637-4DF2-86F9-FEC2BB634A5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47022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Bianca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26F4EA-D637-4DF2-86F9-FEC2BB634A5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09526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Bianca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26F4EA-D637-4DF2-86F9-FEC2BB634A59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5216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Kat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26F4EA-D637-4DF2-86F9-FEC2BB634A5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1967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Kat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26F4EA-D637-4DF2-86F9-FEC2BB634A5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1868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Kat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26F4EA-D637-4DF2-86F9-FEC2BB634A5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9053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Marilyn: </a:t>
            </a:r>
          </a:p>
          <a:p>
            <a:r>
              <a:rPr lang="en-US" baseline="0" dirty="0" smtClean="0"/>
              <a:t>Call out. </a:t>
            </a:r>
          </a:p>
          <a:p>
            <a:endParaRPr lang="en-US" dirty="0" smtClean="0"/>
          </a:p>
          <a:p>
            <a:r>
              <a:rPr lang="en-US" dirty="0" smtClean="0"/>
              <a:t>This</a:t>
            </a:r>
            <a:r>
              <a:rPr lang="en-US" baseline="0" dirty="0" smtClean="0"/>
              <a:t> required cell-cell communication, which was in your prep work for today. On to strips. Place strips in order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26F4EA-D637-4DF2-86F9-FEC2BB634A5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7212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Marilyn:</a:t>
            </a:r>
          </a:p>
          <a:p>
            <a:r>
              <a:rPr lang="en-US" dirty="0" smtClean="0"/>
              <a:t>Review from the call out. </a:t>
            </a:r>
          </a:p>
          <a:p>
            <a:r>
              <a:rPr lang="en-US" dirty="0" smtClean="0"/>
              <a:t>Cell to cell communication</a:t>
            </a:r>
            <a:r>
              <a:rPr lang="en-US" baseline="0" dirty="0" smtClean="0"/>
              <a:t> leads to whole body affects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26F4EA-D637-4DF2-86F9-FEC2BB634A5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672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Christine:</a:t>
            </a:r>
          </a:p>
          <a:p>
            <a:r>
              <a:rPr lang="en-US" dirty="0" smtClean="0"/>
              <a:t>Call out for answers -&gt; group to group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26F4EA-D637-4DF2-86F9-FEC2BB634A5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8881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Christine:</a:t>
            </a:r>
          </a:p>
          <a:p>
            <a:r>
              <a:rPr lang="en-US" dirty="0" smtClean="0"/>
              <a:t>Show</a:t>
            </a:r>
            <a:r>
              <a:rPr lang="en-US" baseline="0" dirty="0" smtClean="0"/>
              <a:t> example drawing.</a:t>
            </a:r>
          </a:p>
          <a:p>
            <a:endParaRPr lang="en-US" baseline="0" dirty="0" smtClean="0"/>
          </a:p>
          <a:p>
            <a:r>
              <a:rPr lang="en-US" dirty="0" smtClean="0"/>
              <a:t>Remember</a:t>
            </a:r>
            <a:r>
              <a:rPr lang="en-US" baseline="0" dirty="0" smtClean="0"/>
              <a:t> back to the scenario. </a:t>
            </a:r>
            <a:r>
              <a:rPr lang="en-US" dirty="0" smtClean="0"/>
              <a:t>The signaling molecule</a:t>
            </a:r>
            <a:r>
              <a:rPr lang="en-US" baseline="0" dirty="0" smtClean="0"/>
              <a:t> was epinephrine. Where would epinephrine fit into the drawing? </a:t>
            </a:r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26F4EA-D637-4DF2-86F9-FEC2BB634A5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1202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Sarah</a:t>
            </a:r>
          </a:p>
          <a:p>
            <a:r>
              <a:rPr lang="en-US" dirty="0" smtClean="0"/>
              <a:t>If</a:t>
            </a:r>
            <a:r>
              <a:rPr lang="en-US" baseline="0" dirty="0" smtClean="0"/>
              <a:t> you had them prep beforehand, refer to their reading questions.</a:t>
            </a:r>
          </a:p>
          <a:p>
            <a:r>
              <a:rPr lang="en-US" baseline="0" dirty="0" smtClean="0"/>
              <a:t>If not, at this point we’d have a short lecture on agonists and antagonists of cell signaling.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26F4EA-D637-4DF2-86F9-FEC2BB634A5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618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4A755-DB53-40F7-B679-08A135B012D0}" type="datetimeFigureOut">
              <a:rPr lang="en-US" smtClean="0"/>
              <a:t>7/27/2015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4D9DA-03C5-44FC-8709-2A3C188B3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264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4A755-DB53-40F7-B679-08A135B012D0}" type="datetimeFigureOut">
              <a:rPr lang="en-US" smtClean="0"/>
              <a:t>7/27/2015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4D9DA-03C5-44FC-8709-2A3C188B3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755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21969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4A755-DB53-40F7-B679-08A135B012D0}" type="datetimeFigureOut">
              <a:rPr lang="en-US" smtClean="0"/>
              <a:t>7/27/2015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4D9DA-03C5-44FC-8709-2A3C188B3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809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>
              <a:defRPr sz="4000" b="1">
                <a:solidFill>
                  <a:srgbClr val="002060"/>
                </a:solidFill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4A755-DB53-40F7-B679-08A135B012D0}" type="datetimeFigureOut">
              <a:rPr lang="en-US" smtClean="0"/>
              <a:t>7/27/2015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4D9DA-03C5-44FC-8709-2A3C188B3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334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4A755-DB53-40F7-B679-08A135B012D0}" type="datetimeFigureOut">
              <a:rPr lang="en-US" smtClean="0"/>
              <a:t>7/27/2015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4D9DA-03C5-44FC-8709-2A3C188B3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322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 b="1">
                <a:solidFill>
                  <a:srgbClr val="00206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7" y="1825625"/>
            <a:ext cx="2900363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1825625"/>
            <a:ext cx="2900363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4A755-DB53-40F7-B679-08A135B012D0}" type="datetimeFigureOut">
              <a:rPr lang="en-US" smtClean="0"/>
              <a:t>7/27/2015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4D9DA-03C5-44FC-8709-2A3C188B3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716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4A755-DB53-40F7-B679-08A135B012D0}" type="datetimeFigureOut">
              <a:rPr lang="en-US" smtClean="0"/>
              <a:t>7/27/2015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4D9DA-03C5-44FC-8709-2A3C188B3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002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4A755-DB53-40F7-B679-08A135B012D0}" type="datetimeFigureOut">
              <a:rPr lang="en-US" smtClean="0"/>
              <a:t>7/27/2015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4D9DA-03C5-44FC-8709-2A3C188B3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59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4A755-DB53-40F7-B679-08A135B012D0}" type="datetimeFigureOut">
              <a:rPr lang="en-US" smtClean="0"/>
              <a:t>7/27/2015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4D9DA-03C5-44FC-8709-2A3C188B3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223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4A755-DB53-40F7-B679-08A135B012D0}" type="datetimeFigureOut">
              <a:rPr lang="en-US" smtClean="0"/>
              <a:t>7/27/2015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4D9DA-03C5-44FC-8709-2A3C188B3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395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4A755-DB53-40F7-B679-08A135B012D0}" type="datetimeFigureOut">
              <a:rPr lang="en-US" smtClean="0"/>
              <a:t>7/27/2015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4D9DA-03C5-44FC-8709-2A3C188B3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961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44A755-DB53-40F7-B679-08A135B012D0}" type="datetimeFigureOut">
              <a:rPr lang="en-US" smtClean="0"/>
              <a:t>7/27/2015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C4D9DA-03C5-44FC-8709-2A3C188B3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061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>
                <a:solidFill>
                  <a:srgbClr val="002060"/>
                </a:solidFill>
              </a:rPr>
              <a:t>Cell to cell communication</a:t>
            </a:r>
            <a:endParaRPr lang="en-US" sz="6000" b="1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Introductory 100 level biology class</a:t>
            </a:r>
          </a:p>
          <a:p>
            <a:r>
              <a:rPr lang="en-US" sz="2800" dirty="0" smtClean="0"/>
              <a:t>Non-majors</a:t>
            </a:r>
          </a:p>
          <a:p>
            <a:endParaRPr lang="en-US" sz="2800" dirty="0"/>
          </a:p>
          <a:p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</a:rPr>
              <a:t>Christine Andrews, Katie Morrison-Graham, Bianca </a:t>
            </a:r>
            <a:r>
              <a:rPr lang="en-US" sz="2800" dirty="0" err="1" smtClean="0">
                <a:solidFill>
                  <a:schemeClr val="accent5">
                    <a:lumMod val="75000"/>
                  </a:schemeClr>
                </a:solidFill>
              </a:rPr>
              <a:t>Breland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</a:rPr>
              <a:t>, Marilyn Thomas, </a:t>
            </a:r>
          </a:p>
          <a:p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</a:rPr>
              <a:t>Sarah Cabbage, Kat Milligan-</a:t>
            </a:r>
            <a:r>
              <a:rPr lang="en-US" sz="2800" dirty="0" err="1" smtClean="0">
                <a:solidFill>
                  <a:schemeClr val="accent5">
                    <a:lumMod val="75000"/>
                  </a:schemeClr>
                </a:solidFill>
              </a:rPr>
              <a:t>Myhre</a:t>
            </a:r>
            <a:endParaRPr lang="en-US" sz="28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6671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Mini lecture on agonist/antagonist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896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3988571" y="3084689"/>
            <a:ext cx="1005089" cy="849043"/>
            <a:chOff x="4005943" y="1690689"/>
            <a:chExt cx="1005089" cy="849043"/>
          </a:xfrm>
          <a:solidFill>
            <a:schemeClr val="accent1"/>
          </a:solidFill>
        </p:grpSpPr>
        <p:sp>
          <p:nvSpPr>
            <p:cNvPr id="20" name="Flowchart: Punched Tape 19"/>
            <p:cNvSpPr/>
            <p:nvPr/>
          </p:nvSpPr>
          <p:spPr>
            <a:xfrm>
              <a:off x="4150966" y="1690689"/>
              <a:ext cx="706162" cy="849043"/>
            </a:xfrm>
            <a:prstGeom prst="flowChartPunchedTap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4005943" y="2115210"/>
              <a:ext cx="1005089" cy="42452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0337" y="136187"/>
            <a:ext cx="7886700" cy="132556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Sort shapes into categories of agonists, antagonists, no effect and be prepared to justify your answers  (Envelope #2)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3142211" y="3585324"/>
            <a:ext cx="2842953" cy="2759826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Block Arc 4"/>
          <p:cNvSpPr/>
          <p:nvPr/>
        </p:nvSpPr>
        <p:spPr>
          <a:xfrm rot="10800000">
            <a:off x="-2301796" y="2871205"/>
            <a:ext cx="1645920" cy="1147157"/>
          </a:xfrm>
          <a:prstGeom prst="blockArc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Diagonal Stripe 5"/>
          <p:cNvSpPr/>
          <p:nvPr/>
        </p:nvSpPr>
        <p:spPr>
          <a:xfrm rot="19701262">
            <a:off x="4390532" y="3452764"/>
            <a:ext cx="448887" cy="781397"/>
          </a:xfrm>
          <a:prstGeom prst="diagStrip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628650" y="2576563"/>
            <a:ext cx="497591" cy="426221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8" name="Isosceles Triangle 7"/>
          <p:cNvSpPr/>
          <p:nvPr/>
        </p:nvSpPr>
        <p:spPr>
          <a:xfrm>
            <a:off x="7032568" y="2012590"/>
            <a:ext cx="567932" cy="632625"/>
          </a:xfrm>
          <a:prstGeom prst="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9" name="Regular Pentagon 8"/>
          <p:cNvSpPr/>
          <p:nvPr/>
        </p:nvSpPr>
        <p:spPr>
          <a:xfrm>
            <a:off x="7763433" y="2710846"/>
            <a:ext cx="553076" cy="603639"/>
          </a:xfrm>
          <a:prstGeom prst="pentagon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0" name="Pie 9"/>
          <p:cNvSpPr/>
          <p:nvPr/>
        </p:nvSpPr>
        <p:spPr>
          <a:xfrm>
            <a:off x="-1722052" y="4558838"/>
            <a:ext cx="1027825" cy="1009030"/>
          </a:xfrm>
          <a:prstGeom prst="p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L-Shape 10"/>
          <p:cNvSpPr/>
          <p:nvPr/>
        </p:nvSpPr>
        <p:spPr>
          <a:xfrm rot="10800000">
            <a:off x="-1954568" y="2012590"/>
            <a:ext cx="1245509" cy="777084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lowchart: Punched Tape 12"/>
          <p:cNvSpPr/>
          <p:nvPr/>
        </p:nvSpPr>
        <p:spPr>
          <a:xfrm>
            <a:off x="5909709" y="1796172"/>
            <a:ext cx="706162" cy="849043"/>
          </a:xfrm>
          <a:prstGeom prst="flowChartPunchedTap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6262790" y="1638300"/>
            <a:ext cx="500867" cy="10322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 rot="16200000">
            <a:off x="6702003" y="4447994"/>
            <a:ext cx="1252650" cy="957139"/>
            <a:chOff x="-235273" y="5996696"/>
            <a:chExt cx="1252650" cy="957139"/>
          </a:xfrm>
        </p:grpSpPr>
        <p:sp>
          <p:nvSpPr>
            <p:cNvPr id="18" name="Rectangle 17"/>
            <p:cNvSpPr/>
            <p:nvPr/>
          </p:nvSpPr>
          <p:spPr>
            <a:xfrm rot="16200000">
              <a:off x="250807" y="5730994"/>
              <a:ext cx="500867" cy="1032272"/>
            </a:xfrm>
            <a:prstGeom prst="rect">
              <a:avLst/>
            </a:prstGeom>
            <a:solidFill>
              <a:srgbClr val="F7396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lowchart: Punched Tape 14"/>
            <p:cNvSpPr/>
            <p:nvPr/>
          </p:nvSpPr>
          <p:spPr>
            <a:xfrm>
              <a:off x="-235273" y="6104792"/>
              <a:ext cx="706162" cy="849043"/>
            </a:xfrm>
            <a:prstGeom prst="flowChartPunchedTape">
              <a:avLst/>
            </a:prstGeom>
            <a:solidFill>
              <a:srgbClr val="F7396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</p:grpSp>
      <p:sp>
        <p:nvSpPr>
          <p:cNvPr id="19" name="Flowchart: Punched Tape 18"/>
          <p:cNvSpPr/>
          <p:nvPr/>
        </p:nvSpPr>
        <p:spPr>
          <a:xfrm>
            <a:off x="2015712" y="3444783"/>
            <a:ext cx="706162" cy="849043"/>
          </a:xfrm>
          <a:prstGeom prst="flowChartPunchedTap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2290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dark and stormy nigh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6575" y="1662112"/>
            <a:ext cx="5699125" cy="4268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85750" y="19050"/>
            <a:ext cx="8858250" cy="132343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2060"/>
                </a:solidFill>
              </a:rPr>
              <a:t>What is the main signaling molecule for fight or flight response?</a:t>
            </a:r>
            <a:endParaRPr lang="en-US" sz="4000" b="1" baseline="0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8994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atomicmeme.com/_imgs/learninghub/stressbiol/body_fight_flight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628650"/>
            <a:ext cx="7138369" cy="59436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85750" y="114300"/>
            <a:ext cx="8858250" cy="132343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2060"/>
                </a:solidFill>
              </a:rPr>
              <a:t>What would an</a:t>
            </a:r>
            <a:r>
              <a:rPr lang="en-US" sz="4000" b="1" baseline="0" dirty="0" smtClean="0">
                <a:solidFill>
                  <a:srgbClr val="002060"/>
                </a:solidFill>
              </a:rPr>
              <a:t> antagonist of epinephrine do to your heart rate? (TPS) </a:t>
            </a:r>
          </a:p>
        </p:txBody>
      </p:sp>
    </p:spTree>
    <p:extLst>
      <p:ext uri="{BB962C8B-B14F-4D97-AF65-F5344CB8AC3E}">
        <p14:creationId xmlns:p14="http://schemas.microsoft.com/office/powerpoint/2010/main" val="264619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atomicmeme.com/_imgs/learninghub/stressbiol/body_fight_flight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590550"/>
            <a:ext cx="7138369" cy="59436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85750" y="133350"/>
            <a:ext cx="8858250" cy="132343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b="1" baseline="0" dirty="0" smtClean="0">
                <a:solidFill>
                  <a:srgbClr val="FF0000"/>
                </a:solidFill>
              </a:rPr>
              <a:t>Can you think of a reason you would like to take an antagonist for this? (TPS)</a:t>
            </a:r>
            <a:endParaRPr lang="en-US" sz="40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8606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Brainstorm: What other examples of cell-cell communication can you think of?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Goal is to reinforce that there are multiple examples of cell – cell communication in the body.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67504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90537" y="777874"/>
            <a:ext cx="3829050" cy="47275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 smtClean="0">
                <a:solidFill>
                  <a:srgbClr val="002060"/>
                </a:solidFill>
              </a:rPr>
              <a:t>Goals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Understand how cells communicate and pass on information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Appreciate the importance of cell-cell communication to drug activities and response to the environment</a:t>
            </a:r>
            <a:endParaRPr lang="en-US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800600" y="777874"/>
            <a:ext cx="3829050" cy="47275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 smtClean="0">
                <a:solidFill>
                  <a:srgbClr val="002060"/>
                </a:solidFill>
              </a:rPr>
              <a:t>Objectives</a:t>
            </a:r>
          </a:p>
          <a:p>
            <a:pPr marL="342900" indent="-342900">
              <a:buAutoNum type="arabicPeriod"/>
            </a:pPr>
            <a:r>
              <a:rPr lang="en-US" sz="3000" dirty="0" smtClean="0"/>
              <a:t>Describe and diagram a process by which cells communicate</a:t>
            </a:r>
          </a:p>
          <a:p>
            <a:pPr marL="342900" indent="-342900">
              <a:buAutoNum type="arabicPeriod"/>
            </a:pPr>
            <a:r>
              <a:rPr lang="en-US" sz="3000" dirty="0" smtClean="0">
                <a:solidFill>
                  <a:schemeClr val="accent1">
                    <a:lumMod val="75000"/>
                  </a:schemeClr>
                </a:solidFill>
              </a:rPr>
              <a:t>Predict the cause or consequence of alterations in cell communication and justify your answer</a:t>
            </a:r>
            <a:endParaRPr lang="en-US" sz="30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8513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90537" y="777874"/>
            <a:ext cx="3829050" cy="47275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 smtClean="0">
                <a:solidFill>
                  <a:srgbClr val="002060"/>
                </a:solidFill>
              </a:rPr>
              <a:t>Goals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Understand how cells communicate and pass on information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Appreciate the importance of cell-cell communication to drug activities and response to the environment</a:t>
            </a:r>
            <a:endParaRPr lang="en-US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800600" y="777874"/>
            <a:ext cx="3829050" cy="47275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 smtClean="0">
                <a:solidFill>
                  <a:srgbClr val="002060"/>
                </a:solidFill>
              </a:rPr>
              <a:t>Objectives</a:t>
            </a:r>
          </a:p>
          <a:p>
            <a:pPr marL="342900" indent="-342900">
              <a:buAutoNum type="arabicPeriod"/>
            </a:pPr>
            <a:r>
              <a:rPr lang="en-US" sz="3000" dirty="0" smtClean="0"/>
              <a:t>Describe and diagram a process by which cells communicate</a:t>
            </a:r>
          </a:p>
          <a:p>
            <a:pPr marL="342900" indent="-342900">
              <a:buAutoNum type="arabicPeriod"/>
            </a:pPr>
            <a:r>
              <a:rPr lang="en-US" sz="3000" dirty="0" smtClean="0">
                <a:solidFill>
                  <a:schemeClr val="accent1">
                    <a:lumMod val="75000"/>
                  </a:schemeClr>
                </a:solidFill>
              </a:rPr>
              <a:t>Predict the cause or consequence of alterations in cell communication and justify your answer</a:t>
            </a:r>
            <a:endParaRPr lang="en-US" sz="30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6489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Summative Assessment on an exam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3387" y="1825624"/>
            <a:ext cx="8081963" cy="4351338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Ask students to draw or identify components of a signaling pathway</a:t>
            </a:r>
          </a:p>
          <a:p>
            <a:r>
              <a:rPr lang="en-US" sz="2800" dirty="0"/>
              <a:t>W</a:t>
            </a:r>
            <a:r>
              <a:rPr lang="en-US" sz="2800" dirty="0" smtClean="0"/>
              <a:t>e will provide a scenario (s) and ask students to:</a:t>
            </a:r>
          </a:p>
          <a:p>
            <a:pPr lvl="1"/>
            <a:r>
              <a:rPr lang="en-US" sz="2500" dirty="0" smtClean="0"/>
              <a:t> </a:t>
            </a:r>
            <a:r>
              <a:rPr lang="en-US" sz="2500" dirty="0"/>
              <a:t>I</a:t>
            </a:r>
            <a:r>
              <a:rPr lang="en-US" sz="2500" dirty="0" smtClean="0"/>
              <a:t>dentify if an agonist or antagonist is described</a:t>
            </a:r>
          </a:p>
          <a:p>
            <a:pPr lvl="1"/>
            <a:r>
              <a:rPr lang="en-US" sz="2500" dirty="0" smtClean="0"/>
              <a:t>Predict effect on cell and/or whole organism</a:t>
            </a:r>
          </a:p>
          <a:p>
            <a:pPr lvl="1"/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113295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prep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Multiple questions about readings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5430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Scenario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17625"/>
            <a:ext cx="7886700" cy="4351338"/>
          </a:xfrm>
        </p:spPr>
        <p:txBody>
          <a:bodyPr/>
          <a:lstStyle/>
          <a:p>
            <a:r>
              <a:rPr lang="en-US" sz="2800" dirty="0" smtClean="0"/>
              <a:t>It’s a dark and stormy night… You are walking home alone and you hear a rustle in the bushes. What do you feel? What is happening in your body?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1026" name="Picture 2" descr="Image result for dark and stormy nigh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6575" y="2519362"/>
            <a:ext cx="5699125" cy="4268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8479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atomicmeme.com/_imgs/learninghub/stressbiol/body_fight_flight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2378" y="0"/>
            <a:ext cx="8236580" cy="6858000"/>
          </a:xfrm>
          <a:prstGeom prst="rect">
            <a:avLst/>
          </a:prstGeom>
          <a:noFill/>
        </p:spPr>
      </p:pic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628650" y="-34923"/>
            <a:ext cx="7886700" cy="1044574"/>
          </a:xfrm>
          <a:solidFill>
            <a:schemeClr val="bg1"/>
          </a:solidFill>
        </p:spPr>
        <p:txBody>
          <a:bodyPr/>
          <a:lstStyle/>
          <a:p>
            <a:r>
              <a:rPr lang="en-US" dirty="0" smtClean="0"/>
              <a:t>Fight or Flight Response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6776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Cell communication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Organize strips in envelope #1 in proper order for cell-cell communication</a:t>
            </a:r>
          </a:p>
          <a:p>
            <a:endParaRPr lang="en-US" sz="2800" dirty="0" smtClean="0"/>
          </a:p>
          <a:p>
            <a:r>
              <a:rPr lang="en-US" sz="2800" dirty="0" smtClean="0"/>
              <a:t>2 minutes</a:t>
            </a:r>
          </a:p>
          <a:p>
            <a:endParaRPr lang="en-US" sz="2800" dirty="0"/>
          </a:p>
          <a:p>
            <a:r>
              <a:rPr lang="en-US" sz="2800" dirty="0" smtClean="0"/>
              <a:t>Check and discuss order of strips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9733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514350"/>
            <a:ext cx="7886700" cy="5662613"/>
          </a:xfrm>
        </p:spPr>
        <p:txBody>
          <a:bodyPr>
            <a:normAutofit/>
          </a:bodyPr>
          <a:lstStyle/>
          <a:p>
            <a:r>
              <a:rPr lang="en-US" sz="3600" dirty="0" smtClean="0"/>
              <a:t>Signaling Cell</a:t>
            </a:r>
          </a:p>
          <a:p>
            <a:r>
              <a:rPr lang="en-US" sz="3600" dirty="0" smtClean="0"/>
              <a:t>Signaling Molecule</a:t>
            </a:r>
          </a:p>
          <a:p>
            <a:r>
              <a:rPr lang="en-US" sz="3600" dirty="0" smtClean="0"/>
              <a:t>Exocytosis of Signaling Molecule</a:t>
            </a:r>
          </a:p>
          <a:p>
            <a:r>
              <a:rPr lang="en-US" sz="3600" dirty="0" smtClean="0"/>
              <a:t>Signal Molecule Travels to Target Cell</a:t>
            </a:r>
          </a:p>
          <a:p>
            <a:r>
              <a:rPr lang="en-US" sz="3600" dirty="0" smtClean="0"/>
              <a:t>Target Cell</a:t>
            </a:r>
          </a:p>
          <a:p>
            <a:r>
              <a:rPr lang="en-US" sz="3600" dirty="0" smtClean="0"/>
              <a:t>Binding to Receptor</a:t>
            </a:r>
          </a:p>
          <a:p>
            <a:r>
              <a:rPr lang="en-US" sz="3600" dirty="0" smtClean="0"/>
              <a:t>G Protein Activation</a:t>
            </a:r>
          </a:p>
          <a:p>
            <a:r>
              <a:rPr lang="en-US" sz="3600" dirty="0" smtClean="0"/>
              <a:t>Second Messenger</a:t>
            </a:r>
          </a:p>
          <a:p>
            <a:r>
              <a:rPr lang="en-US" sz="3600" dirty="0" smtClean="0"/>
              <a:t>Response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098697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Cell communication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01775"/>
            <a:ext cx="7886700" cy="4351338"/>
          </a:xfrm>
        </p:spPr>
        <p:txBody>
          <a:bodyPr>
            <a:normAutofit/>
          </a:bodyPr>
          <a:lstStyle/>
          <a:p>
            <a:r>
              <a:rPr lang="en-US" sz="2800" dirty="0" smtClean="0"/>
              <a:t>Draw the cell signaling pathway described on the strips on your white boards. </a:t>
            </a:r>
          </a:p>
          <a:p>
            <a:endParaRPr lang="en-US" sz="2800" dirty="0"/>
          </a:p>
          <a:p>
            <a:r>
              <a:rPr lang="en-US" sz="2800" dirty="0" smtClean="0"/>
              <a:t>3 minutes</a:t>
            </a:r>
            <a:endParaRPr lang="en-US" sz="2800" dirty="0"/>
          </a:p>
        </p:txBody>
      </p:sp>
      <p:pic>
        <p:nvPicPr>
          <p:cNvPr id="4098" name="Picture 2" descr="https://lh3.googleusercontent.com/EOIWN_GWcyCIzG1e-FJmuU_mD66G4GF9_GrUHpxUSTY=w721-h409-no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22" r="19972" b="9076"/>
          <a:stretch/>
        </p:blipFill>
        <p:spPr bwMode="auto">
          <a:xfrm>
            <a:off x="3009899" y="2266950"/>
            <a:ext cx="6014679" cy="4591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9565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314</TotalTime>
  <Words>616</Words>
  <Application>Microsoft Office PowerPoint</Application>
  <PresentationFormat>On-screen Show (4:3)</PresentationFormat>
  <Paragraphs>112</Paragraphs>
  <Slides>16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Cell to cell communication</vt:lpstr>
      <vt:lpstr>PowerPoint Presentation</vt:lpstr>
      <vt:lpstr>Summative Assessment on an exam</vt:lpstr>
      <vt:lpstr>Class prep work</vt:lpstr>
      <vt:lpstr>Scenario</vt:lpstr>
      <vt:lpstr>Fight or Flight Response</vt:lpstr>
      <vt:lpstr>Cell communication review</vt:lpstr>
      <vt:lpstr>PowerPoint Presentation</vt:lpstr>
      <vt:lpstr>Cell communication review</vt:lpstr>
      <vt:lpstr>Mini lecture on agonist/antagonist</vt:lpstr>
      <vt:lpstr>Sort shapes into categories of agonists, antagonists, no effect and be prepared to justify your answers  (Envelope #2)</vt:lpstr>
      <vt:lpstr>PowerPoint Presentation</vt:lpstr>
      <vt:lpstr>PowerPoint Presentation</vt:lpstr>
      <vt:lpstr>PowerPoint Presentation</vt:lpstr>
      <vt:lpstr>Brainstorm: What other examples of cell-cell communication can you think of? 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Cell to cell communication</dc:title>
  <dc:creator>Napaaqtuk MM</dc:creator>
  <cp:lastModifiedBy>jon</cp:lastModifiedBy>
  <cp:revision>34</cp:revision>
  <dcterms:created xsi:type="dcterms:W3CDTF">2015-07-16T21:52:52Z</dcterms:created>
  <dcterms:modified xsi:type="dcterms:W3CDTF">2015-07-27T16:31:13Z</dcterms:modified>
</cp:coreProperties>
</file>