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1" r:id="rId2"/>
    <p:sldId id="257" r:id="rId3"/>
    <p:sldId id="256" r:id="rId4"/>
    <p:sldId id="258" r:id="rId5"/>
    <p:sldId id="259" r:id="rId6"/>
    <p:sldId id="262" r:id="rId7"/>
    <p:sldId id="260" r:id="rId8"/>
    <p:sldId id="26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1736" autoAdjust="0"/>
    <p:restoredTop sz="61135" autoAdjust="0"/>
  </p:normalViewPr>
  <p:slideViewPr>
    <p:cSldViewPr>
      <p:cViewPr>
        <p:scale>
          <a:sx n="57" d="100"/>
          <a:sy n="57" d="100"/>
        </p:scale>
        <p:origin x="-2118" y="-29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0040734-BAC9-4392-B297-0ECA9A24C941}" type="datetimeFigureOut">
              <a:rPr lang="en-US"/>
              <a:pPr>
                <a:defRPr/>
              </a:pPr>
              <a:t>11/7/2013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FAE5E62-D22F-4588-BD02-55890F9936E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nature.com/milestones/milecancer/full/milecancer01.html"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minclinic.ru/conservativ/conservativ_eng/visceral_eng.html"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jcs.biologists.org/content/117/8/1443.long"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people.biology.ucsd.edu/firtel/video.htm"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cpr.molsci.ucla.edu/Home.aspx"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www.reap.ac.uk/PEER/Software.aspx" TargetMode="External"/><Relationship Id="rId4" Type="http://schemas.openxmlformats.org/officeDocument/2006/relationships/hyperlink" Target="http://sourceforge.net/projects/ipeer/"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Unit is being designed for a sophomore/introductory level course and would be presented midway through the course.  Preferably, students would have been introduced to the cytoskeleton, extra-cellular matrix and cell-matrix interactions.  This slide depicts the types of data the students would already be familiar with before this tidbit would take place. </a:t>
            </a:r>
          </a:p>
          <a:p>
            <a:pPr>
              <a:spcBef>
                <a:spcPct val="0"/>
              </a:spcBef>
            </a:pPr>
            <a:r>
              <a:rPr lang="en-US" smtClean="0"/>
              <a:t/>
            </a:r>
            <a:br>
              <a:rPr lang="en-US" smtClean="0"/>
            </a:br>
            <a:r>
              <a:rPr lang="en-US" smtClean="0"/>
              <a:t>Our teachable tidbit would come at the end of the learning unit and is designed to bring together the information they have learned in order to design a testable experiment.</a:t>
            </a:r>
          </a:p>
          <a:p>
            <a:pPr>
              <a:spcBef>
                <a:spcPct val="0"/>
              </a:spcBef>
            </a:pPr>
            <a:endParaRPr lang="en-US" smtClean="0"/>
          </a:p>
          <a:p>
            <a:pPr>
              <a:spcBef>
                <a:spcPct val="0"/>
              </a:spcBef>
            </a:pPr>
            <a:r>
              <a:rPr lang="en-US" smtClean="0"/>
              <a:t>To increase inclusion, you can mention that the green may appear gray or white.  This would help those students in the course who are red/green color blind.</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57B669-64B2-45A1-BC06-9CA2F7B937E9}" type="slidenum">
              <a:rPr lang="en-US"/>
              <a:pPr fontAlgn="base">
                <a:spcBef>
                  <a:spcPct val="0"/>
                </a:spcBef>
                <a:spcAft>
                  <a:spcPct val="0"/>
                </a:spcAft>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3582FD-5260-49A1-BD0A-67E7718309BE}" type="slidenum">
              <a:rPr lang="en-US"/>
              <a:pPr fontAlgn="base">
                <a:spcBef>
                  <a:spcPct val="0"/>
                </a:spcBef>
                <a:spcAft>
                  <a:spcPct val="0"/>
                </a:spcAft>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To help prevent confusion, you may want to explain that during metastasis, the cells in the colon become migratory and move into the bloodstream.  When the migrating cells are in close proximity to the liver, they may sense Roadrunner and move into that tissue.  This tissue may be able to support the growth of the cancer cell particularly well, thus the cancer cell is able to populate and grow in the liver.  This is often referred to as the “Seed and Soil” hypothesis for metastasis. </a:t>
            </a:r>
            <a:r>
              <a:rPr lang="en-US" smtClean="0">
                <a:hlinkClick r:id="rId3"/>
              </a:rPr>
              <a:t>http://www.nature.com/milestones/milecancer/full/milecancer01.html</a:t>
            </a:r>
            <a:r>
              <a:rPr lang="en-US" smtClean="0"/>
              <a:t> </a:t>
            </a:r>
          </a:p>
          <a:p>
            <a:pPr>
              <a:spcBef>
                <a:spcPct val="0"/>
              </a:spcBef>
            </a:pPr>
            <a:endParaRPr lang="en-US" smtClean="0"/>
          </a:p>
          <a:p>
            <a:pPr>
              <a:spcBef>
                <a:spcPct val="0"/>
              </a:spcBef>
            </a:pPr>
            <a:r>
              <a:rPr lang="en-US" smtClean="0"/>
              <a:t>The expectation is that class will have practiced skills that would enable them to propose experiments and think about controls. However, if the class has not  had this opportunity or is working on these skills you could provide helpful guidelines.</a:t>
            </a:r>
          </a:p>
          <a:p>
            <a:pPr>
              <a:spcBef>
                <a:spcPct val="0"/>
              </a:spcBef>
            </a:pPr>
            <a:endParaRPr lang="en-US" smtClean="0"/>
          </a:p>
          <a:p>
            <a:pPr>
              <a:spcBef>
                <a:spcPct val="0"/>
              </a:spcBef>
            </a:pPr>
            <a:r>
              <a:rPr lang="en-US" smtClean="0"/>
              <a:t>Scaffolding could be used by providing potential reagents and telling the groups they can use all, some or none of them. </a:t>
            </a:r>
          </a:p>
          <a:p>
            <a:pPr>
              <a:spcBef>
                <a:spcPct val="0"/>
              </a:spcBef>
            </a:pPr>
            <a:r>
              <a:rPr lang="en-US" smtClean="0"/>
              <a:t>	For example: Primary antibodies to actin or integrin (could be used to visualize actin polymerization at the leading edge towards the cue)</a:t>
            </a:r>
          </a:p>
          <a:p>
            <a:pPr>
              <a:spcBef>
                <a:spcPct val="0"/>
              </a:spcBef>
            </a:pPr>
            <a:r>
              <a:rPr lang="en-US" smtClean="0"/>
              <a:t>		Primary antibodies to see if the signaling pathway in the migrating cells is polarized towards the cue</a:t>
            </a:r>
          </a:p>
          <a:p>
            <a:pPr>
              <a:spcBef>
                <a:spcPct val="0"/>
              </a:spcBef>
            </a:pPr>
            <a:r>
              <a:rPr lang="en-US" smtClean="0"/>
              <a:t>		Different sources of cell growth media that either contain Roadrunner or do not contain Roadrunner </a:t>
            </a:r>
          </a:p>
          <a:p>
            <a:pPr>
              <a:spcBef>
                <a:spcPct val="0"/>
              </a:spcBef>
            </a:pPr>
            <a:r>
              <a:rPr lang="en-US" smtClean="0"/>
              <a:t>		Different cell types to see if Roadrunner is specific to colon cancer cells or works with all cells</a:t>
            </a:r>
          </a:p>
          <a:p>
            <a:pPr>
              <a:spcBef>
                <a:spcPct val="0"/>
              </a:spcBef>
            </a:pPr>
            <a:r>
              <a:rPr lang="en-US" smtClean="0"/>
              <a:t>		Known directional cues for controls</a:t>
            </a:r>
          </a:p>
          <a:p>
            <a:pPr>
              <a:spcBef>
                <a:spcPct val="0"/>
              </a:spcBef>
            </a:pPr>
            <a:r>
              <a:rPr lang="en-US" smtClean="0"/>
              <a:t>	Things you could provide that they may not need to use:</a:t>
            </a:r>
          </a:p>
          <a:p>
            <a:pPr>
              <a:spcBef>
                <a:spcPct val="0"/>
              </a:spcBef>
            </a:pPr>
            <a:r>
              <a:rPr lang="en-US" smtClean="0"/>
              <a:t>		Cytoskeletal inhibitors (the goals is to see if cells migrate to a cue, inhibiting the cytoskeleton tests if the cell CAN move, but not if it moves towards a cue.)</a:t>
            </a:r>
          </a:p>
          <a:p>
            <a:pPr>
              <a:spcBef>
                <a:spcPct val="0"/>
              </a:spcBef>
            </a:pPr>
            <a:r>
              <a:rPr lang="en-US" smtClean="0"/>
              <a:t>		Knockdown reagents that would test whether the cell could move (like Rnai to integrin) but do not test if the cue is directional				</a:t>
            </a:r>
          </a:p>
          <a:p>
            <a:pPr>
              <a:spcBef>
                <a:spcPct val="0"/>
              </a:spcBef>
            </a:pPr>
            <a:endParaRPr lang="en-US" smtClean="0"/>
          </a:p>
          <a:p>
            <a:pPr>
              <a:spcBef>
                <a:spcPct val="0"/>
              </a:spcBef>
            </a:pPr>
            <a:r>
              <a:rPr lang="en-US" smtClean="0"/>
              <a:t>However, not providing guidelines to more advanced classes may encourage creativity.</a:t>
            </a:r>
          </a:p>
          <a:p>
            <a:pPr>
              <a:spcBef>
                <a:spcPct val="0"/>
              </a:spcBef>
            </a:pPr>
            <a:endParaRPr lang="en-US" smtClean="0"/>
          </a:p>
          <a:p>
            <a:pPr>
              <a:spcBef>
                <a:spcPct val="0"/>
              </a:spcBef>
            </a:pPr>
            <a:r>
              <a:rPr lang="en-US" smtClean="0"/>
              <a:t>Depending upon the size of the class, you may be able to request multiple ideas from the class.  In larger classes, the groups could upload their experiment to blackboard or write their idea on an index card to be collected.  These experimental ideas could then be scanned for interesting experiments.  The ideas could be used and/or expanded to create scenarios the students can use to compare, contrast, and evaluate different ideas.</a:t>
            </a:r>
          </a:p>
          <a:p>
            <a:pPr>
              <a:spcBef>
                <a:spcPct val="0"/>
              </a:spcBef>
            </a:pPr>
            <a:endParaRPr lang="en-US" smtClean="0"/>
          </a:p>
          <a:p>
            <a:pPr>
              <a:spcBef>
                <a:spcPct val="0"/>
              </a:spcBef>
            </a:pPr>
            <a:r>
              <a:rPr lang="en-US" smtClean="0"/>
              <a:t>In order to enhance diversity in your classroom, you could provide a picture of an international group to represent the company.</a:t>
            </a:r>
          </a:p>
          <a:p>
            <a:pPr>
              <a:spcBef>
                <a:spcPct val="0"/>
              </a:spcBef>
            </a:pPr>
            <a:endParaRPr lang="en-US" smtClean="0"/>
          </a:p>
          <a:p>
            <a:pPr>
              <a:spcBef>
                <a:spcPct val="0"/>
              </a:spcBef>
            </a:pPr>
            <a:r>
              <a:rPr lang="en-US" smtClean="0"/>
              <a:t>The visceral organ figure was obtained from the following URL and modified in Adobe Photoshop. </a:t>
            </a:r>
            <a:r>
              <a:rPr lang="en-US" smtClean="0">
                <a:hlinkClick r:id="rId4"/>
              </a:rPr>
              <a:t>http://www.minclinic.ru/conservativ/conservativ_eng/visceral_eng.html</a:t>
            </a:r>
            <a:endParaRPr lang="en-US" smtClean="0"/>
          </a:p>
          <a:p>
            <a:pPr>
              <a:spcBef>
                <a:spcPct val="0"/>
              </a:spcBef>
            </a:pPr>
            <a:r>
              <a:rPr lang="en-US" smtClean="0"/>
              <a:t> </a:t>
            </a:r>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A3B142-94FE-418D-B0D5-6F5853655972}" type="slidenum">
              <a:rPr lang="en-US"/>
              <a:pPr fontAlgn="base">
                <a:spcBef>
                  <a:spcPct val="0"/>
                </a:spcBef>
                <a:spcAft>
                  <a:spcPct val="0"/>
                </a:spcAft>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After you have discussed examples from class, this slide is used to demonstrate one way the experiment could be conducted. Control for this particular experiment: Mention cells would not move towards the pipet without chemoattractant. You can help relate answers from the class to the movie, for example you could explain that actin would be polymerizing in the lamellopodia orienting towards the directional cue.</a:t>
            </a:r>
          </a:p>
          <a:p>
            <a:pPr>
              <a:spcBef>
                <a:spcPct val="0"/>
              </a:spcBef>
            </a:pPr>
            <a:endParaRPr lang="en-US" smtClean="0"/>
          </a:p>
          <a:p>
            <a:pPr>
              <a:spcBef>
                <a:spcPct val="0"/>
              </a:spcBef>
            </a:pPr>
            <a:r>
              <a:rPr lang="en-US" smtClean="0"/>
              <a:t>This is a Dictyostelium cell moving towards cAMP in a glass pipet.  When discussing with the class you can decide whether to leave this point vague to focus only on the cell migration, or you could mention this is not a cancer cell to bring in the concept that lots of cells migrate from different organisms.  Another potential activity would be to ask the class to predict what would happen in this experiment if you inhibited actin, remove the ability to sense the chemoattractant, or had the chemoattractant present from two different sources.</a:t>
            </a:r>
          </a:p>
          <a:p>
            <a:pPr>
              <a:spcBef>
                <a:spcPct val="0"/>
              </a:spcBef>
            </a:pPr>
            <a:endParaRPr lang="en-US" smtClean="0"/>
          </a:p>
          <a:p>
            <a:pPr>
              <a:spcBef>
                <a:spcPct val="0"/>
              </a:spcBef>
            </a:pPr>
            <a:r>
              <a:rPr lang="en-US" smtClean="0"/>
              <a:t>The following primary paper has an introduction to cell migration and compares Dictyostelium migration to leukocyte migration.  </a:t>
            </a:r>
            <a:r>
              <a:rPr lang="en-US" smtClean="0">
                <a:hlinkClick r:id="rId3"/>
              </a:rPr>
              <a:t>http://jcs.biologists.org/content/117/8/1443.long</a:t>
            </a:r>
            <a:endParaRPr lang="en-US" smtClean="0"/>
          </a:p>
          <a:p>
            <a:pPr>
              <a:spcBef>
                <a:spcPct val="0"/>
              </a:spcBef>
            </a:pPr>
            <a:endParaRPr lang="en-US" smtClean="0"/>
          </a:p>
          <a:p>
            <a:pPr>
              <a:spcBef>
                <a:spcPct val="0"/>
              </a:spcBef>
            </a:pPr>
            <a:r>
              <a:rPr lang="en-US" smtClean="0"/>
              <a:t>Movie legend from the website: Time-lapse video movie of cAMP waves during aggregation. Cells are plated on a monolayer on thin agar and viewed by phase contrast microscopy (4X objective). The movie shows cells from approximately 2 hours to 7 hours after plating. S. Funamoto, Firtel lab. </a:t>
            </a:r>
            <a:r>
              <a:rPr lang="en-US" smtClean="0">
                <a:hlinkClick r:id="rId4"/>
              </a:rPr>
              <a:t>http://people.biology.ucsd.edu/firtel/video.htm</a:t>
            </a: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69673D-A4C9-4B33-A885-C674187F133D}" type="slidenum">
              <a:rPr lang="en-US"/>
              <a:pPr fontAlgn="base">
                <a:spcBef>
                  <a:spcPct val="0"/>
                </a:spcBef>
                <a:spcAft>
                  <a:spcPct val="0"/>
                </a:spcAft>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a:p>
            <a:pPr>
              <a:spcBef>
                <a:spcPct val="0"/>
              </a:spcBef>
            </a:pPr>
            <a:r>
              <a:rPr lang="en-US" smtClean="0"/>
              <a:t>This could be modified as a think-pair-share to have students come up with targets before seeing the clicker choices.</a:t>
            </a:r>
          </a:p>
          <a:p>
            <a:pPr>
              <a:spcBef>
                <a:spcPct val="0"/>
              </a:spcBef>
            </a:pPr>
            <a:endParaRPr lang="en-US" smtClean="0"/>
          </a:p>
          <a:p>
            <a:pPr>
              <a:spcBef>
                <a:spcPct val="0"/>
              </a:spcBef>
            </a:pPr>
            <a:r>
              <a:rPr lang="en-US" smtClean="0"/>
              <a:t>You could also have the students propose answers and populate the clicker list in real time based on class discussion – then have the class vote.</a:t>
            </a:r>
          </a:p>
          <a:p>
            <a:pPr>
              <a:spcBef>
                <a:spcPct val="0"/>
              </a:spcBef>
            </a:pPr>
            <a:endParaRPr lang="en-US" smtClean="0"/>
          </a:p>
          <a:p>
            <a:pPr>
              <a:spcBef>
                <a:spcPct val="0"/>
              </a:spcBef>
            </a:pPr>
            <a:r>
              <a:rPr lang="en-US" smtClean="0"/>
              <a:t>Diversity/Inclusion – group work and clicker questions are two different ways to learn.  Clicker questions may be more comfortable for introverted learners.</a:t>
            </a:r>
          </a:p>
          <a:p>
            <a:pPr>
              <a:spcBef>
                <a:spcPct val="0"/>
              </a:spcBef>
            </a:pPr>
            <a:endParaRPr lang="en-US" smtClean="0"/>
          </a:p>
          <a:p>
            <a:pPr>
              <a:spcBef>
                <a:spcPct val="0"/>
              </a:spcBef>
            </a:pPr>
            <a:r>
              <a:rPr lang="en-US" smtClean="0"/>
              <a:t>In the provided answers, the Roadrunner receptor is probably the best answer, as this would prevent the cancer cells from being able to respond to the signal and populate the liver.  The Roadrunner protein is also a valid answer, but it is worth discussing the issue that the liver may need this protein for function since it is expressed there and this tissue is “normal” ie not cancerous. The other three would likely be too toxic to the entire organism as they target proteins that are more ubiquitous.  Note that with the provided answers, the students may realize that most chemotherapeutic agents target cellular processes that are not specific to cancer.  This is the reason that chemotherapy makes patient sick.</a:t>
            </a:r>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C6DBBB-AF0E-4F40-AA15-9B9F002D0A5A}" type="slidenum">
              <a:rPr lang="en-US"/>
              <a:pPr fontAlgn="base">
                <a:spcBef>
                  <a:spcPct val="0"/>
                </a:spcBef>
                <a:spcAft>
                  <a:spcPct val="0"/>
                </a:spcAft>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can also be done as an in class activity if time permits.  </a:t>
            </a:r>
          </a:p>
          <a:p>
            <a:pPr>
              <a:spcBef>
                <a:spcPct val="0"/>
              </a:spcBef>
            </a:pPr>
            <a:endParaRPr lang="en-US" smtClean="0"/>
          </a:p>
          <a:p>
            <a:pPr>
              <a:spcBef>
                <a:spcPct val="0"/>
              </a:spcBef>
            </a:pPr>
            <a:r>
              <a:rPr lang="en-US" smtClean="0"/>
              <a:t>If it is used as a homework assignment, the rubric should be provided to the students so that expectations are clear.</a:t>
            </a:r>
          </a:p>
          <a:p>
            <a:pPr>
              <a:spcBef>
                <a:spcPct val="0"/>
              </a:spcBef>
            </a:pPr>
            <a:endParaRPr lang="en-US" smtClean="0"/>
          </a:p>
          <a:p>
            <a:pPr>
              <a:spcBef>
                <a:spcPct val="0"/>
              </a:spcBef>
            </a:pPr>
            <a:r>
              <a:rPr lang="en-US" smtClean="0"/>
              <a:t>The professor should define for the class what is a credible source and what is not, preferably at the beginning of the course to apply to all assignments.  The professor should also define how complete the source citations must be for full credit – for example, you can require that the citation be complete enough for you to get to their source material or in a specific format provided to the students for their own reference such as Council of Science Editors (CSE) or American Psychological Association (APA) style.</a:t>
            </a:r>
          </a:p>
          <a:p>
            <a:pPr>
              <a:spcBef>
                <a:spcPct val="0"/>
              </a:spcBef>
            </a:pPr>
            <a:endParaRPr lang="en-US" smtClean="0"/>
          </a:p>
          <a:p>
            <a:pPr>
              <a:spcBef>
                <a:spcPct val="0"/>
              </a:spcBef>
            </a:pPr>
            <a:r>
              <a:rPr lang="en-US" smtClean="0"/>
              <a:t>Homework can be assessed by rank (9 being the best, 3 being the worst).  If you would like to use a point system, the rubric could be expanded so the items assigned 1 above could be worth 0 points.  For a increase in comprehension, you could require students to revise their assignments and correct the issues noted in feedback.</a:t>
            </a:r>
          </a:p>
          <a:p>
            <a:pPr>
              <a:spcBef>
                <a:spcPct val="0"/>
              </a:spcBef>
            </a:pPr>
            <a:endParaRPr lang="en-US" smtClean="0"/>
          </a:p>
          <a:p>
            <a:pPr>
              <a:spcBef>
                <a:spcPct val="0"/>
              </a:spcBef>
            </a:pPr>
            <a:r>
              <a:rPr lang="en-US" smtClean="0"/>
              <a:t>Diversity – allows students to work on their own in a time frame that best fits their life.  Sharing of examples would be anonymous so students aren’t highlighted. Be aware that not all students may have access at home to Blackboard.</a:t>
            </a:r>
          </a:p>
          <a:p>
            <a:pPr>
              <a:spcBef>
                <a:spcPct val="0"/>
              </a:spcBef>
            </a:pPr>
            <a:endParaRPr lang="en-US"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626689-6BEB-4359-BC7E-A8C2101AAE83}" type="slidenum">
              <a:rPr lang="en-US"/>
              <a:pPr fontAlgn="base">
                <a:spcBef>
                  <a:spcPct val="0"/>
                </a:spcBef>
                <a:spcAft>
                  <a:spcPct val="0"/>
                </a:spcAft>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Tools for peer review - Calibrated Peer Review </a:t>
            </a:r>
            <a:r>
              <a:rPr lang="en-US" smtClean="0">
                <a:hlinkClick r:id="rId3"/>
              </a:rPr>
              <a:t>http://cpr.molsci.ucla.edu/Home.aspx</a:t>
            </a:r>
            <a:r>
              <a:rPr lang="en-US" smtClean="0"/>
              <a:t>   is one for purchase internet tool you can use for peer review. </a:t>
            </a:r>
          </a:p>
          <a:p>
            <a:pPr>
              <a:spcBef>
                <a:spcPct val="0"/>
              </a:spcBef>
            </a:pPr>
            <a:r>
              <a:rPr lang="en-US" smtClean="0"/>
              <a:t>	              iPeer </a:t>
            </a:r>
            <a:r>
              <a:rPr lang="en-US" smtClean="0">
                <a:hlinkClick r:id="rId4"/>
              </a:rPr>
              <a:t>http://sourceforge.net/projects/ipeer/</a:t>
            </a:r>
            <a:r>
              <a:rPr lang="en-US" smtClean="0"/>
              <a:t>  is a free online tool for setting up a peer review instance</a:t>
            </a:r>
          </a:p>
          <a:p>
            <a:pPr>
              <a:spcBef>
                <a:spcPct val="0"/>
              </a:spcBef>
            </a:pPr>
            <a:endParaRPr lang="en-US" smtClean="0"/>
          </a:p>
          <a:p>
            <a:pPr>
              <a:spcBef>
                <a:spcPct val="0"/>
              </a:spcBef>
            </a:pPr>
            <a:r>
              <a:rPr lang="en-US" smtClean="0"/>
              <a:t>A site that lists peer review programs </a:t>
            </a:r>
            <a:r>
              <a:rPr lang="en-US" smtClean="0">
                <a:hlinkClick r:id="rId5"/>
              </a:rPr>
              <a:t>http://www.reap.ac.uk/PEER/Software.aspx</a:t>
            </a:r>
            <a:endParaRPr lang="en-US"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1E60F56-0773-444A-B695-64FFAC33054A}" type="slidenum">
              <a:rPr lang="en-US"/>
              <a:pPr fontAlgn="base">
                <a:spcBef>
                  <a:spcPct val="0"/>
                </a:spcBef>
                <a:spcAft>
                  <a:spcPct val="0"/>
                </a:spcAft>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514789F-6681-45FA-A166-AFA64FF457A2}" type="datetimeFigureOut">
              <a:rPr lang="en-US"/>
              <a:pPr>
                <a:defRPr/>
              </a:pPr>
              <a:t>11/7/2013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4CFB19-A7BF-4B0F-9935-A781986B160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1166D0-2E4C-4E4A-A479-065AF8CD1B31}" type="datetimeFigureOut">
              <a:rPr lang="en-US"/>
              <a:pPr>
                <a:defRPr/>
              </a:pPr>
              <a:t>11/7/2013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ABBC08-1710-4DFC-A87F-951B6346C6E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2DBDE6F-9FE6-4ECE-A75C-DFD8B95682C1}" type="datetimeFigureOut">
              <a:rPr lang="en-US"/>
              <a:pPr>
                <a:defRPr/>
              </a:pPr>
              <a:t>11/7/2013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355BB7-733D-4C1A-AA5A-8B8627A237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376C131-1FAA-4C51-A25D-7E1087658A83}" type="datetimeFigureOut">
              <a:rPr lang="en-US"/>
              <a:pPr>
                <a:defRPr/>
              </a:pPr>
              <a:t>11/7/2013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9B2381-CF16-47CE-BAA6-A85AD54854F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FB82574-F476-45E9-9BFE-B3FD47438942}" type="datetimeFigureOut">
              <a:rPr lang="en-US"/>
              <a:pPr>
                <a:defRPr/>
              </a:pPr>
              <a:t>11/7/2013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CA7E27-4521-4508-9BEF-5B82520CA1C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55361D2-3799-4CF6-8CEB-A64A1468F64D}" type="datetimeFigureOut">
              <a:rPr lang="en-US"/>
              <a:pPr>
                <a:defRPr/>
              </a:pPr>
              <a:t>11/7/2013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1C2FC8-6FA3-49D0-9B46-6C7FA4A26E9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C9496F9-3EA1-4A34-9ECB-FD276F44785C}" type="datetimeFigureOut">
              <a:rPr lang="en-US"/>
              <a:pPr>
                <a:defRPr/>
              </a:pPr>
              <a:t>11/7/2013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A55BF65-0AD9-4577-90DF-3B2738C541B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85D1366-68C3-44B4-B5FF-9DC4ACDEF87B}" type="datetimeFigureOut">
              <a:rPr lang="en-US"/>
              <a:pPr>
                <a:defRPr/>
              </a:pPr>
              <a:t>11/7/2013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9FE2240-7162-4303-99BC-D100F9F1506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3B92148-DBD8-4AC8-98BE-BC4452445895}" type="datetimeFigureOut">
              <a:rPr lang="en-US"/>
              <a:pPr>
                <a:defRPr/>
              </a:pPr>
              <a:t>11/7/2013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3F6F873-BC03-4562-AF08-D60AC39E310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36534C3-C950-47A2-B9C4-3248C910977A}" type="datetimeFigureOut">
              <a:rPr lang="en-US"/>
              <a:pPr>
                <a:defRPr/>
              </a:pPr>
              <a:t>11/7/2013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AB12150-6364-44F0-8922-9B0A11A3C57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F32DB9-2CB7-4954-9EB5-206D43228A2E}" type="datetimeFigureOut">
              <a:rPr lang="en-US"/>
              <a:pPr>
                <a:defRPr/>
              </a:pPr>
              <a:t>11/7/2013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04F11F-FCA2-4193-9C46-FABC4CADB30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E6438EA9-C05D-45E9-8A0F-CE66C7C27AA8}" type="datetimeFigureOut">
              <a:rPr lang="en-US"/>
              <a:pPr>
                <a:defRPr/>
              </a:pPr>
              <a:t>11/7/2013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5937DEC-AC82-4913-8099-98818742CE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klemkelab.ucsd.edu/research/cell.html" TargetMode="External"/><Relationship Id="rId4" Type="http://schemas.openxmlformats.org/officeDocument/2006/relationships/image" Target="../media/image5.gi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ideo" Target="NULL" TargetMode="External"/><Relationship Id="rId5" Type="http://schemas.openxmlformats.org/officeDocument/2006/relationships/hyperlink" Target="http://people.biology.ucsd.edu/firtel/video.htm" TargetMode="Externa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8226" y="3810000"/>
            <a:ext cx="6367549" cy="3048000"/>
          </a:xfrm>
          <a:noFill/>
          <a:ln/>
          <a:effectLst>
            <a:innerShdw blurRad="63500" dist="50800" dir="8100000">
              <a:prstClr val="black">
                <a:alpha val="50000"/>
              </a:prstClr>
            </a:innerShdw>
          </a:effectLst>
        </p:spPr>
        <p:txBody>
          <a:bodyPr rtlCol="0">
            <a:normAutofit/>
          </a:bodyPr>
          <a:lstStyle/>
          <a:p>
            <a:pPr marL="400050" lvl="1" indent="0" fontAlgn="auto">
              <a:spcAft>
                <a:spcPts val="0"/>
              </a:spcAft>
              <a:buFont typeface="Arial" pitchFamily="34" charset="0"/>
              <a:buNone/>
              <a:defRPr/>
            </a:pPr>
            <a:r>
              <a:rPr lang="en-US" sz="2000" b="1" dirty="0" smtClean="0"/>
              <a:t>Cindy Jo </a:t>
            </a:r>
            <a:r>
              <a:rPr lang="en-US" sz="2000" b="1" dirty="0" err="1" smtClean="0"/>
              <a:t>Arrigo</a:t>
            </a:r>
            <a:r>
              <a:rPr lang="en-US" sz="2000" b="1" dirty="0" smtClean="0"/>
              <a:t> – New Jersey City </a:t>
            </a:r>
            <a:r>
              <a:rPr lang="en-US" sz="1800" b="1" dirty="0" smtClean="0"/>
              <a:t>University</a:t>
            </a:r>
            <a:r>
              <a:rPr lang="en-US" sz="2000" b="1" dirty="0" smtClean="0"/>
              <a:t>	</a:t>
            </a:r>
          </a:p>
          <a:p>
            <a:pPr marL="400050" lvl="1" indent="0" fontAlgn="auto">
              <a:spcAft>
                <a:spcPts val="0"/>
              </a:spcAft>
              <a:buFont typeface="Arial" pitchFamily="34" charset="0"/>
              <a:buNone/>
              <a:defRPr/>
            </a:pPr>
            <a:r>
              <a:rPr lang="en-US" sz="2000" b="1" dirty="0" smtClean="0"/>
              <a:t>Rebecca Burdine – Princeton University</a:t>
            </a:r>
            <a:r>
              <a:rPr lang="en-US" sz="2000" b="1" dirty="0"/>
              <a:t>	</a:t>
            </a:r>
            <a:endParaRPr lang="en-US" sz="2000" b="1" dirty="0" smtClean="0"/>
          </a:p>
          <a:p>
            <a:pPr marL="400050" lvl="1" indent="0" fontAlgn="auto">
              <a:spcAft>
                <a:spcPts val="0"/>
              </a:spcAft>
              <a:buFont typeface="Arial" pitchFamily="34" charset="0"/>
              <a:buNone/>
              <a:defRPr/>
            </a:pPr>
            <a:r>
              <a:rPr lang="en-US" sz="2000" b="1" dirty="0" err="1" smtClean="0"/>
              <a:t>Jonna</a:t>
            </a:r>
            <a:r>
              <a:rPr lang="en-US" sz="2000" b="1" dirty="0" smtClean="0"/>
              <a:t> Coombs – Adelphi University</a:t>
            </a:r>
          </a:p>
          <a:p>
            <a:pPr marL="400050" lvl="1" indent="0" fontAlgn="auto">
              <a:spcAft>
                <a:spcPts val="0"/>
              </a:spcAft>
              <a:buFont typeface="Arial" pitchFamily="34" charset="0"/>
              <a:buNone/>
              <a:defRPr/>
            </a:pPr>
            <a:r>
              <a:rPr lang="en-US" sz="2000" b="1" dirty="0" smtClean="0"/>
              <a:t>Jaclyn </a:t>
            </a:r>
            <a:r>
              <a:rPr lang="en-US" sz="2000" b="1" dirty="0" err="1" smtClean="0"/>
              <a:t>Schwalm</a:t>
            </a:r>
            <a:r>
              <a:rPr lang="en-US" sz="2000" b="1" dirty="0" smtClean="0"/>
              <a:t> – Princeton University</a:t>
            </a:r>
          </a:p>
          <a:p>
            <a:pPr marL="400050" lvl="1" indent="0" fontAlgn="auto">
              <a:spcAft>
                <a:spcPts val="0"/>
              </a:spcAft>
              <a:buFont typeface="Arial" pitchFamily="34" charset="0"/>
              <a:buNone/>
              <a:defRPr/>
            </a:pPr>
            <a:r>
              <a:rPr lang="en-US" sz="2000" b="1" dirty="0" smtClean="0"/>
              <a:t>David Swope – Rutgers/New Jersey City University</a:t>
            </a:r>
          </a:p>
          <a:p>
            <a:pPr marL="400050" lvl="1" indent="0" fontAlgn="auto">
              <a:spcAft>
                <a:spcPts val="0"/>
              </a:spcAft>
              <a:buFont typeface="Arial" pitchFamily="34" charset="0"/>
              <a:buNone/>
              <a:defRPr/>
            </a:pPr>
            <a:r>
              <a:rPr lang="en-US" sz="2000" b="1" dirty="0" smtClean="0"/>
              <a:t>Eugenia Villa-Cuesta – Adelphi University</a:t>
            </a:r>
          </a:p>
          <a:p>
            <a:pPr marL="0" indent="0" fontAlgn="auto">
              <a:spcAft>
                <a:spcPts val="0"/>
              </a:spcAft>
              <a:buFont typeface="Arial" pitchFamily="34" charset="0"/>
              <a:buNone/>
              <a:defRPr/>
            </a:pPr>
            <a:endParaRPr lang="en-US" sz="2000" b="1" dirty="0"/>
          </a:p>
          <a:p>
            <a:pPr marL="0" indent="0" fontAlgn="auto">
              <a:spcAft>
                <a:spcPts val="0"/>
              </a:spcAft>
              <a:buFont typeface="Arial" pitchFamily="34" charset="0"/>
              <a:buNone/>
              <a:defRPr/>
            </a:pPr>
            <a:r>
              <a:rPr lang="en-US" sz="2000" b="1" dirty="0" smtClean="0"/>
              <a:t>	David Gross – Directional Cue</a:t>
            </a:r>
            <a:endParaRPr lang="en-US" sz="2000" b="1" dirty="0"/>
          </a:p>
        </p:txBody>
      </p:sp>
      <p:sp>
        <p:nvSpPr>
          <p:cNvPr id="4" name="TextBox 3"/>
          <p:cNvSpPr txBox="1"/>
          <p:nvPr/>
        </p:nvSpPr>
        <p:spPr>
          <a:xfrm>
            <a:off x="0" y="214313"/>
            <a:ext cx="9144000" cy="708025"/>
          </a:xfrm>
          <a:prstGeom prst="rect">
            <a:avLst/>
          </a:prstGeom>
          <a:noFill/>
          <a:effectLst>
            <a:outerShdw blurRad="50800" dist="38100" dir="8100000" algn="tr" rotWithShape="0">
              <a:prstClr val="black">
                <a:alpha val="40000"/>
              </a:prstClr>
            </a:outerShdw>
          </a:effectLst>
        </p:spPr>
        <p:txBody>
          <a:bodyPr>
            <a:spAutoFit/>
          </a:bodyPr>
          <a:lstStyle/>
          <a:p>
            <a:pPr algn="ctr" fontAlgn="auto">
              <a:spcBef>
                <a:spcPts val="0"/>
              </a:spcBef>
              <a:spcAft>
                <a:spcPts val="0"/>
              </a:spcAft>
              <a:defRPr/>
            </a:pPr>
            <a:r>
              <a:rPr lang="en-US" sz="4000" b="1" u="sng" dirty="0">
                <a:latin typeface="+mn-lt"/>
              </a:rPr>
              <a:t>Learning Unit: Cells on the Move </a:t>
            </a:r>
          </a:p>
        </p:txBody>
      </p:sp>
      <p:pic>
        <p:nvPicPr>
          <p:cNvPr id="6" name="Picture 5"/>
          <p:cNvPicPr>
            <a:picLocks noChangeAspect="1"/>
          </p:cNvPicPr>
          <p:nvPr/>
        </p:nvPicPr>
        <p:blipFill rotWithShape="1">
          <a:blip r:embed="rId2"/>
          <a:srcRect t="41939" b="42546"/>
          <a:stretch/>
        </p:blipFill>
        <p:spPr>
          <a:xfrm rot="20621977" flipV="1">
            <a:off x="5105400" y="1935163"/>
            <a:ext cx="1981200" cy="307975"/>
          </a:xfrm>
          <a:prstGeom prst="rect">
            <a:avLst/>
          </a:prstGeom>
          <a:effectLst>
            <a:outerShdw sx="1000" sy="1000" algn="ctr" rotWithShape="0">
              <a:srgbClr val="000000"/>
            </a:outerShdw>
          </a:effectLst>
        </p:spPr>
      </p:pic>
      <p:pic>
        <p:nvPicPr>
          <p:cNvPr id="14342" name="Picture 4"/>
          <p:cNvPicPr>
            <a:picLocks noChangeAspect="1"/>
          </p:cNvPicPr>
          <p:nvPr/>
        </p:nvPicPr>
        <p:blipFill>
          <a:blip r:embed="rId3"/>
          <a:srcRect t="12238" b="25826"/>
          <a:stretch>
            <a:fillRect/>
          </a:stretch>
        </p:blipFill>
        <p:spPr bwMode="auto">
          <a:xfrm>
            <a:off x="277813" y="1135063"/>
            <a:ext cx="5029200" cy="2335212"/>
          </a:xfrm>
          <a:prstGeom prst="rect">
            <a:avLst/>
          </a:prstGeom>
          <a:noFill/>
          <a:ln w="9525">
            <a:noFill/>
            <a:miter lim="800000"/>
            <a:headEnd/>
            <a:tailEnd/>
          </a:ln>
        </p:spPr>
      </p:pic>
      <p:pic>
        <p:nvPicPr>
          <p:cNvPr id="14343" name="Picture 1"/>
          <p:cNvPicPr>
            <a:picLocks noChangeAspect="1"/>
          </p:cNvPicPr>
          <p:nvPr/>
        </p:nvPicPr>
        <p:blipFill>
          <a:blip r:embed="rId4"/>
          <a:srcRect l="7558" t="9485" r="7596"/>
          <a:stretch>
            <a:fillRect/>
          </a:stretch>
        </p:blipFill>
        <p:spPr bwMode="auto">
          <a:xfrm>
            <a:off x="6934200" y="1135063"/>
            <a:ext cx="1631950" cy="2322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4"/>
          <p:cNvSpPr txBox="1">
            <a:spLocks noChangeArrowheads="1"/>
          </p:cNvSpPr>
          <p:nvPr/>
        </p:nvSpPr>
        <p:spPr bwMode="auto">
          <a:xfrm>
            <a:off x="276225" y="165100"/>
            <a:ext cx="5694363" cy="1292225"/>
          </a:xfrm>
          <a:prstGeom prst="rect">
            <a:avLst/>
          </a:prstGeom>
          <a:noFill/>
          <a:ln w="9525">
            <a:noFill/>
            <a:miter lim="800000"/>
            <a:headEnd/>
            <a:tailEnd/>
          </a:ln>
        </p:spPr>
        <p:txBody>
          <a:bodyPr wrap="none">
            <a:spAutoFit/>
          </a:bodyPr>
          <a:lstStyle/>
          <a:p>
            <a:r>
              <a:rPr lang="en-US" sz="2400" b="1" u="sng">
                <a:latin typeface="Calibri" pitchFamily="34" charset="0"/>
              </a:rPr>
              <a:t>Quick Review from the Balcony:</a:t>
            </a:r>
          </a:p>
          <a:p>
            <a:r>
              <a:rPr lang="en-US">
                <a:latin typeface="Calibri" pitchFamily="34" charset="0"/>
              </a:rPr>
              <a:t>Course: Sophomores/Intro level</a:t>
            </a:r>
          </a:p>
          <a:p>
            <a:r>
              <a:rPr lang="en-US">
                <a:latin typeface="Calibri" pitchFamily="34" charset="0"/>
              </a:rPr>
              <a:t>This Unit: middle of the course – 3 hours of class time total</a:t>
            </a:r>
          </a:p>
          <a:p>
            <a:r>
              <a:rPr lang="en-US">
                <a:latin typeface="Calibri" pitchFamily="34" charset="0"/>
              </a:rPr>
              <a:t>Our tidbit: At the end of the Unit</a:t>
            </a:r>
          </a:p>
        </p:txBody>
      </p:sp>
      <p:pic>
        <p:nvPicPr>
          <p:cNvPr id="15362" name="Picture 5"/>
          <p:cNvPicPr>
            <a:picLocks noChangeAspect="1"/>
          </p:cNvPicPr>
          <p:nvPr/>
        </p:nvPicPr>
        <p:blipFill>
          <a:blip r:embed="rId3"/>
          <a:srcRect/>
          <a:stretch>
            <a:fillRect/>
          </a:stretch>
        </p:blipFill>
        <p:spPr bwMode="auto">
          <a:xfrm>
            <a:off x="241300" y="2209800"/>
            <a:ext cx="4621213" cy="4038600"/>
          </a:xfrm>
          <a:prstGeom prst="rect">
            <a:avLst/>
          </a:prstGeom>
          <a:noFill/>
          <a:ln w="9525">
            <a:noFill/>
            <a:miter lim="800000"/>
            <a:headEnd/>
            <a:tailEnd/>
          </a:ln>
        </p:spPr>
      </p:pic>
      <p:pic>
        <p:nvPicPr>
          <p:cNvPr id="15363" name="Picture 7"/>
          <p:cNvPicPr>
            <a:picLocks noChangeAspect="1"/>
          </p:cNvPicPr>
          <p:nvPr/>
        </p:nvPicPr>
        <p:blipFill>
          <a:blip r:embed="rId4"/>
          <a:srcRect/>
          <a:stretch>
            <a:fillRect/>
          </a:stretch>
        </p:blipFill>
        <p:spPr bwMode="auto">
          <a:xfrm>
            <a:off x="5389563" y="2819400"/>
            <a:ext cx="3286125" cy="2990850"/>
          </a:xfrm>
          <a:prstGeom prst="rect">
            <a:avLst/>
          </a:prstGeom>
          <a:noFill/>
          <a:ln w="9525">
            <a:noFill/>
            <a:miter lim="800000"/>
            <a:headEnd/>
            <a:tailEnd/>
          </a:ln>
        </p:spPr>
      </p:pic>
      <p:sp>
        <p:nvSpPr>
          <p:cNvPr id="15364" name="TextBox 8"/>
          <p:cNvSpPr txBox="1">
            <a:spLocks noChangeArrowheads="1"/>
          </p:cNvSpPr>
          <p:nvPr/>
        </p:nvSpPr>
        <p:spPr bwMode="auto">
          <a:xfrm>
            <a:off x="5064125" y="5924550"/>
            <a:ext cx="4079875" cy="647700"/>
          </a:xfrm>
          <a:prstGeom prst="rect">
            <a:avLst/>
          </a:prstGeom>
          <a:noFill/>
          <a:ln w="9525">
            <a:noFill/>
            <a:miter lim="800000"/>
            <a:headEnd/>
            <a:tailEnd/>
          </a:ln>
        </p:spPr>
        <p:txBody>
          <a:bodyPr wrap="none">
            <a:spAutoFit/>
          </a:bodyPr>
          <a:lstStyle/>
          <a:p>
            <a:r>
              <a:rPr lang="en-US" b="1">
                <a:latin typeface="Calibri" pitchFamily="34" charset="0"/>
              </a:rPr>
              <a:t>Green signal represents Actin</a:t>
            </a:r>
          </a:p>
          <a:p>
            <a:r>
              <a:rPr lang="en-US" b="1">
                <a:latin typeface="Calibri" pitchFamily="34" charset="0"/>
              </a:rPr>
              <a:t>Cell is migrating in direction of the arrow</a:t>
            </a:r>
          </a:p>
        </p:txBody>
      </p:sp>
      <p:sp>
        <p:nvSpPr>
          <p:cNvPr id="15365" name="TextBox 1"/>
          <p:cNvSpPr txBox="1">
            <a:spLocks noChangeArrowheads="1"/>
          </p:cNvSpPr>
          <p:nvPr/>
        </p:nvSpPr>
        <p:spPr bwMode="auto">
          <a:xfrm>
            <a:off x="38100" y="1592263"/>
            <a:ext cx="9105900" cy="368300"/>
          </a:xfrm>
          <a:prstGeom prst="rect">
            <a:avLst/>
          </a:prstGeom>
          <a:noFill/>
          <a:ln w="9525">
            <a:noFill/>
            <a:miter lim="800000"/>
            <a:headEnd/>
            <a:tailEnd/>
          </a:ln>
        </p:spPr>
        <p:txBody>
          <a:bodyPr wrap="none">
            <a:spAutoFit/>
          </a:bodyPr>
          <a:lstStyle/>
          <a:p>
            <a:r>
              <a:rPr lang="en-US">
                <a:latin typeface="Calibri" pitchFamily="34" charset="0"/>
              </a:rPr>
              <a:t>The students would have learned the following information during the Unit,  prior to this tidbit:</a:t>
            </a:r>
          </a:p>
        </p:txBody>
      </p:sp>
      <p:sp>
        <p:nvSpPr>
          <p:cNvPr id="15366" name="TextBox 2"/>
          <p:cNvSpPr txBox="1">
            <a:spLocks noChangeArrowheads="1"/>
          </p:cNvSpPr>
          <p:nvPr/>
        </p:nvSpPr>
        <p:spPr bwMode="auto">
          <a:xfrm>
            <a:off x="7696200" y="2819400"/>
            <a:ext cx="1066800" cy="646113"/>
          </a:xfrm>
          <a:prstGeom prst="rect">
            <a:avLst/>
          </a:prstGeom>
          <a:noFill/>
          <a:ln w="9525">
            <a:noFill/>
            <a:miter lim="800000"/>
            <a:headEnd/>
            <a:tailEnd/>
          </a:ln>
        </p:spPr>
        <p:txBody>
          <a:bodyPr>
            <a:spAutoFit/>
          </a:bodyPr>
          <a:lstStyle/>
          <a:p>
            <a:pPr algn="ctr"/>
            <a:r>
              <a:rPr lang="en-US" b="1">
                <a:solidFill>
                  <a:schemeClr val="bg1"/>
                </a:solidFill>
                <a:latin typeface="Calibri" pitchFamily="34" charset="0"/>
              </a:rPr>
              <a:t>Leading edge</a:t>
            </a:r>
          </a:p>
        </p:txBody>
      </p:sp>
      <p:sp>
        <p:nvSpPr>
          <p:cNvPr id="15367" name="TextBox 11"/>
          <p:cNvSpPr txBox="1">
            <a:spLocks noChangeArrowheads="1"/>
          </p:cNvSpPr>
          <p:nvPr/>
        </p:nvSpPr>
        <p:spPr bwMode="auto">
          <a:xfrm>
            <a:off x="5308600" y="2811463"/>
            <a:ext cx="1066800" cy="646112"/>
          </a:xfrm>
          <a:prstGeom prst="rect">
            <a:avLst/>
          </a:prstGeom>
          <a:noFill/>
          <a:ln w="9525">
            <a:noFill/>
            <a:miter lim="800000"/>
            <a:headEnd/>
            <a:tailEnd/>
          </a:ln>
        </p:spPr>
        <p:txBody>
          <a:bodyPr>
            <a:spAutoFit/>
          </a:bodyPr>
          <a:lstStyle/>
          <a:p>
            <a:pPr algn="ctr"/>
            <a:r>
              <a:rPr lang="en-US" b="1">
                <a:solidFill>
                  <a:schemeClr val="bg1"/>
                </a:solidFill>
                <a:latin typeface="Calibri" pitchFamily="34" charset="0"/>
              </a:rPr>
              <a:t>Lagging edge</a:t>
            </a:r>
          </a:p>
        </p:txBody>
      </p:sp>
      <p:sp>
        <p:nvSpPr>
          <p:cNvPr id="15368" name="TextBox 3"/>
          <p:cNvSpPr txBox="1">
            <a:spLocks noChangeArrowheads="1"/>
          </p:cNvSpPr>
          <p:nvPr/>
        </p:nvSpPr>
        <p:spPr bwMode="auto">
          <a:xfrm>
            <a:off x="241300" y="6248400"/>
            <a:ext cx="2900363" cy="261938"/>
          </a:xfrm>
          <a:prstGeom prst="rect">
            <a:avLst/>
          </a:prstGeom>
          <a:noFill/>
          <a:ln w="9525">
            <a:noFill/>
            <a:miter lim="800000"/>
            <a:headEnd/>
            <a:tailEnd/>
          </a:ln>
        </p:spPr>
        <p:txBody>
          <a:bodyPr wrap="none">
            <a:spAutoFit/>
          </a:bodyPr>
          <a:lstStyle/>
          <a:p>
            <a:r>
              <a:rPr lang="en-US" sz="1100" b="1">
                <a:latin typeface="Calibri" pitchFamily="34" charset="0"/>
                <a:hlinkClick r:id="rId5"/>
              </a:rPr>
              <a:t>http://klemkelab.ucsd.edu/research/cell.html</a:t>
            </a:r>
            <a:endParaRPr lang="en-US" sz="1100" b="1">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4450"/>
            <a:ext cx="9144000" cy="6492875"/>
          </a:xfrm>
          <a:prstGeom prst="rect">
            <a:avLst/>
          </a:prstGeom>
          <a:noFill/>
        </p:spPr>
        <p:txBody>
          <a:bodyPr>
            <a:spAutoFit/>
          </a:bodyPr>
          <a:lstStyle/>
          <a:p>
            <a:pPr fontAlgn="auto">
              <a:spcBef>
                <a:spcPts val="0"/>
              </a:spcBef>
              <a:spcAft>
                <a:spcPts val="0"/>
              </a:spcAft>
              <a:defRPr/>
            </a:pPr>
            <a:endParaRPr lang="en-US" dirty="0">
              <a:latin typeface="+mn-lt"/>
            </a:endParaRPr>
          </a:p>
          <a:p>
            <a:pPr fontAlgn="auto">
              <a:spcBef>
                <a:spcPts val="0"/>
              </a:spcBef>
              <a:spcAft>
                <a:spcPts val="0"/>
              </a:spcAft>
              <a:defRPr/>
            </a:pPr>
            <a:endParaRPr lang="en-US" dirty="0">
              <a:latin typeface="+mn-lt"/>
            </a:endParaRPr>
          </a:p>
          <a:p>
            <a:pPr fontAlgn="auto">
              <a:spcBef>
                <a:spcPts val="0"/>
              </a:spcBef>
              <a:spcAft>
                <a:spcPts val="0"/>
              </a:spcAft>
              <a:defRPr/>
            </a:pPr>
            <a:r>
              <a:rPr lang="en-US" sz="2000" b="1" dirty="0">
                <a:latin typeface="+mn-lt"/>
              </a:rPr>
              <a:t>Learning Goals:    </a:t>
            </a:r>
          </a:p>
          <a:p>
            <a:pPr marL="342900" indent="-342900" fontAlgn="auto">
              <a:spcBef>
                <a:spcPts val="0"/>
              </a:spcBef>
              <a:spcAft>
                <a:spcPts val="0"/>
              </a:spcAft>
              <a:buFontTx/>
              <a:buAutoNum type="arabicPeriod"/>
              <a:defRPr/>
            </a:pPr>
            <a:r>
              <a:rPr lang="en-US" dirty="0">
                <a:latin typeface="+mn-lt"/>
              </a:rPr>
              <a:t>Know how migratory cells sense and respond to environmental cues</a:t>
            </a:r>
          </a:p>
          <a:p>
            <a:pPr marL="342900" indent="-342900" fontAlgn="auto">
              <a:spcBef>
                <a:spcPts val="0"/>
              </a:spcBef>
              <a:spcAft>
                <a:spcPts val="0"/>
              </a:spcAft>
              <a:buFontTx/>
              <a:buAutoNum type="arabicPeriod"/>
              <a:defRPr/>
            </a:pPr>
            <a:r>
              <a:rPr lang="en-US" dirty="0">
                <a:latin typeface="+mn-lt"/>
              </a:rPr>
              <a:t>Understand how migratory cells become polarized</a:t>
            </a:r>
          </a:p>
          <a:p>
            <a:pPr marL="342900" indent="-342900" fontAlgn="auto">
              <a:spcBef>
                <a:spcPts val="0"/>
              </a:spcBef>
              <a:spcAft>
                <a:spcPts val="0"/>
              </a:spcAft>
              <a:buFontTx/>
              <a:buAutoNum type="arabicPeriod"/>
              <a:defRPr/>
            </a:pPr>
            <a:r>
              <a:rPr lang="en-US" dirty="0">
                <a:latin typeface="+mn-lt"/>
              </a:rPr>
              <a:t>Know how migratory cells move on and interact with the substrate</a:t>
            </a:r>
          </a:p>
          <a:p>
            <a:pPr marL="342900" indent="-342900" fontAlgn="auto">
              <a:spcBef>
                <a:spcPts val="0"/>
              </a:spcBef>
              <a:spcAft>
                <a:spcPts val="0"/>
              </a:spcAft>
              <a:buFontTx/>
              <a:buAutoNum type="arabicPeriod"/>
              <a:defRPr/>
            </a:pPr>
            <a:r>
              <a:rPr lang="en-US" dirty="0">
                <a:latin typeface="+mn-lt"/>
              </a:rPr>
              <a:t>Understand the importance of cell migration in development and disease</a:t>
            </a:r>
          </a:p>
          <a:p>
            <a:pPr fontAlgn="auto">
              <a:spcBef>
                <a:spcPts val="0"/>
              </a:spcBef>
              <a:spcAft>
                <a:spcPts val="0"/>
              </a:spcAft>
              <a:defRPr/>
            </a:pPr>
            <a:endParaRPr lang="en-US" dirty="0">
              <a:latin typeface="+mn-lt"/>
            </a:endParaRPr>
          </a:p>
          <a:p>
            <a:pPr fontAlgn="auto">
              <a:spcBef>
                <a:spcPts val="0"/>
              </a:spcBef>
              <a:spcAft>
                <a:spcPts val="0"/>
              </a:spcAft>
              <a:defRPr/>
            </a:pPr>
            <a:r>
              <a:rPr lang="en-US" dirty="0">
                <a:latin typeface="+mn-lt"/>
              </a:rPr>
              <a:t>	</a:t>
            </a:r>
          </a:p>
          <a:p>
            <a:pPr fontAlgn="auto">
              <a:spcBef>
                <a:spcPts val="0"/>
              </a:spcBef>
              <a:spcAft>
                <a:spcPts val="0"/>
              </a:spcAft>
              <a:defRPr/>
            </a:pPr>
            <a:r>
              <a:rPr lang="en-US" dirty="0">
                <a:latin typeface="+mn-lt"/>
              </a:rPr>
              <a:t>	</a:t>
            </a:r>
            <a:endParaRPr lang="en-US" dirty="0">
              <a:latin typeface="+mn-lt"/>
            </a:endParaRPr>
          </a:p>
          <a:p>
            <a:pPr fontAlgn="auto">
              <a:spcBef>
                <a:spcPts val="0"/>
              </a:spcBef>
              <a:spcAft>
                <a:spcPts val="0"/>
              </a:spcAft>
              <a:defRPr/>
            </a:pPr>
            <a:r>
              <a:rPr lang="en-US" dirty="0">
                <a:latin typeface="+mn-lt"/>
              </a:rPr>
              <a:t>	</a:t>
            </a:r>
            <a:r>
              <a:rPr lang="en-US" dirty="0">
                <a:latin typeface="+mn-lt"/>
              </a:rPr>
              <a:t>Describe a ligand-receptor pathway that can direct cell migration and explain a </a:t>
            </a:r>
          </a:p>
          <a:p>
            <a:pPr fontAlgn="auto">
              <a:spcBef>
                <a:spcPts val="0"/>
              </a:spcBef>
              <a:spcAft>
                <a:spcPts val="0"/>
              </a:spcAft>
              <a:defRPr/>
            </a:pPr>
            <a:r>
              <a:rPr lang="en-US" dirty="0">
                <a:latin typeface="+mn-lt"/>
              </a:rPr>
              <a:t>	</a:t>
            </a:r>
            <a:r>
              <a:rPr lang="en-US" dirty="0">
                <a:latin typeface="+mn-lt"/>
              </a:rPr>
              <a:t>potential consequence of </a:t>
            </a:r>
            <a:r>
              <a:rPr lang="en-US" dirty="0" err="1">
                <a:latin typeface="+mn-lt"/>
              </a:rPr>
              <a:t>dysregulation</a:t>
            </a:r>
            <a:r>
              <a:rPr lang="en-US" dirty="0">
                <a:latin typeface="+mn-lt"/>
              </a:rPr>
              <a:t> of that pathway. </a:t>
            </a:r>
            <a:r>
              <a:rPr lang="en-US" b="1" dirty="0">
                <a:latin typeface="+mn-lt"/>
              </a:rPr>
              <a:t>(LG1 and 2)</a:t>
            </a:r>
          </a:p>
          <a:p>
            <a:pPr fontAlgn="auto">
              <a:spcBef>
                <a:spcPts val="0"/>
              </a:spcBef>
              <a:spcAft>
                <a:spcPts val="0"/>
              </a:spcAft>
              <a:defRPr/>
            </a:pPr>
            <a:endParaRPr lang="en-US" dirty="0">
              <a:latin typeface="+mn-lt"/>
            </a:endParaRPr>
          </a:p>
          <a:p>
            <a:pPr fontAlgn="auto">
              <a:spcBef>
                <a:spcPts val="0"/>
              </a:spcBef>
              <a:spcAft>
                <a:spcPts val="0"/>
              </a:spcAft>
              <a:defRPr/>
            </a:pPr>
            <a:r>
              <a:rPr lang="en-US" dirty="0">
                <a:latin typeface="+mn-lt"/>
              </a:rPr>
              <a:t>	Create a diagram illustrating three cytoskeletal differences between migrating and </a:t>
            </a:r>
          </a:p>
          <a:p>
            <a:pPr fontAlgn="auto">
              <a:spcBef>
                <a:spcPts val="0"/>
              </a:spcBef>
              <a:spcAft>
                <a:spcPts val="0"/>
              </a:spcAft>
              <a:defRPr/>
            </a:pPr>
            <a:r>
              <a:rPr lang="en-US" dirty="0">
                <a:latin typeface="+mn-lt"/>
              </a:rPr>
              <a:t>	</a:t>
            </a:r>
            <a:r>
              <a:rPr lang="en-US" dirty="0">
                <a:latin typeface="+mn-lt"/>
              </a:rPr>
              <a:t>non-migrating cells. </a:t>
            </a:r>
            <a:r>
              <a:rPr lang="en-US" b="1" dirty="0">
                <a:latin typeface="+mn-lt"/>
              </a:rPr>
              <a:t>(LG1 and 2)</a:t>
            </a:r>
          </a:p>
          <a:p>
            <a:pPr fontAlgn="auto">
              <a:spcBef>
                <a:spcPts val="0"/>
              </a:spcBef>
              <a:spcAft>
                <a:spcPts val="0"/>
              </a:spcAft>
              <a:defRPr/>
            </a:pPr>
            <a:endParaRPr lang="en-US" b="1" dirty="0">
              <a:latin typeface="+mn-lt"/>
            </a:endParaRPr>
          </a:p>
          <a:p>
            <a:pPr fontAlgn="auto">
              <a:spcBef>
                <a:spcPts val="0"/>
              </a:spcBef>
              <a:spcAft>
                <a:spcPts val="0"/>
              </a:spcAft>
              <a:defRPr/>
            </a:pPr>
            <a:r>
              <a:rPr lang="en-US" dirty="0">
                <a:latin typeface="+mn-lt"/>
              </a:rPr>
              <a:t>	Compare and contrast cell matrix interactions at the leading/lagging edge of a </a:t>
            </a:r>
          </a:p>
          <a:p>
            <a:pPr fontAlgn="auto">
              <a:spcBef>
                <a:spcPts val="0"/>
              </a:spcBef>
              <a:spcAft>
                <a:spcPts val="0"/>
              </a:spcAft>
              <a:defRPr/>
            </a:pPr>
            <a:r>
              <a:rPr lang="en-US" dirty="0">
                <a:latin typeface="+mn-lt"/>
              </a:rPr>
              <a:t>	</a:t>
            </a:r>
            <a:r>
              <a:rPr lang="en-US" dirty="0">
                <a:latin typeface="+mn-lt"/>
              </a:rPr>
              <a:t>cell. </a:t>
            </a:r>
            <a:r>
              <a:rPr lang="en-US" b="1" dirty="0">
                <a:latin typeface="+mn-lt"/>
              </a:rPr>
              <a:t>(LG 3)</a:t>
            </a:r>
          </a:p>
          <a:p>
            <a:pPr fontAlgn="auto">
              <a:spcBef>
                <a:spcPts val="0"/>
              </a:spcBef>
              <a:spcAft>
                <a:spcPts val="0"/>
              </a:spcAft>
              <a:defRPr/>
            </a:pPr>
            <a:endParaRPr lang="en-US" dirty="0">
              <a:latin typeface="+mn-lt"/>
            </a:endParaRPr>
          </a:p>
          <a:p>
            <a:pPr fontAlgn="auto">
              <a:spcBef>
                <a:spcPts val="0"/>
              </a:spcBef>
              <a:spcAft>
                <a:spcPts val="0"/>
              </a:spcAft>
              <a:defRPr/>
            </a:pPr>
            <a:r>
              <a:rPr lang="en-US" dirty="0">
                <a:latin typeface="+mn-lt"/>
              </a:rPr>
              <a:t>	Design an experiment to determine if a specific signal is a directional cue. </a:t>
            </a:r>
            <a:r>
              <a:rPr lang="en-US" b="1" dirty="0">
                <a:latin typeface="+mn-lt"/>
              </a:rPr>
              <a:t>(LG1-4)</a:t>
            </a:r>
          </a:p>
          <a:p>
            <a:pPr fontAlgn="auto">
              <a:spcBef>
                <a:spcPts val="0"/>
              </a:spcBef>
              <a:spcAft>
                <a:spcPts val="0"/>
              </a:spcAft>
              <a:defRPr/>
            </a:pPr>
            <a:r>
              <a:rPr lang="en-US" dirty="0">
                <a:latin typeface="+mn-lt"/>
              </a:rPr>
              <a:t>	</a:t>
            </a:r>
          </a:p>
          <a:p>
            <a:pPr fontAlgn="auto">
              <a:spcBef>
                <a:spcPts val="0"/>
              </a:spcBef>
              <a:spcAft>
                <a:spcPts val="0"/>
              </a:spcAft>
              <a:defRPr/>
            </a:pPr>
            <a:r>
              <a:rPr lang="en-US" dirty="0">
                <a:latin typeface="+mn-lt"/>
              </a:rPr>
              <a:t>	</a:t>
            </a:r>
            <a:r>
              <a:rPr lang="en-US" dirty="0">
                <a:latin typeface="+mn-lt"/>
              </a:rPr>
              <a:t>Evaluate developmental and disease processes for the importance of cell 	migration. </a:t>
            </a:r>
            <a:r>
              <a:rPr lang="en-US" b="1" dirty="0">
                <a:latin typeface="+mn-lt"/>
              </a:rPr>
              <a:t>(LG4)</a:t>
            </a:r>
            <a:endParaRPr lang="en-US" b="1" dirty="0">
              <a:latin typeface="+mn-lt"/>
            </a:endParaRPr>
          </a:p>
        </p:txBody>
      </p:sp>
      <p:sp>
        <p:nvSpPr>
          <p:cNvPr id="2" name="Rectangle 1"/>
          <p:cNvSpPr/>
          <p:nvPr/>
        </p:nvSpPr>
        <p:spPr>
          <a:xfrm>
            <a:off x="990600" y="5181600"/>
            <a:ext cx="7772400" cy="4572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90600" y="5791200"/>
            <a:ext cx="7772400" cy="6238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2" name="TextBox 2"/>
          <p:cNvSpPr txBox="1">
            <a:spLocks noChangeArrowheads="1"/>
          </p:cNvSpPr>
          <p:nvPr/>
        </p:nvSpPr>
        <p:spPr bwMode="auto">
          <a:xfrm rot="2430474">
            <a:off x="296863" y="5073650"/>
            <a:ext cx="738187" cy="369888"/>
          </a:xfrm>
          <a:prstGeom prst="rect">
            <a:avLst/>
          </a:prstGeom>
          <a:noFill/>
          <a:ln w="9525">
            <a:noFill/>
            <a:miter lim="800000"/>
            <a:headEnd/>
            <a:tailEnd/>
          </a:ln>
        </p:spPr>
        <p:txBody>
          <a:bodyPr wrap="none">
            <a:spAutoFit/>
          </a:bodyPr>
          <a:lstStyle/>
          <a:p>
            <a:r>
              <a:rPr lang="en-US" b="1">
                <a:latin typeface="Calibri" pitchFamily="34" charset="0"/>
              </a:rPr>
              <a:t>Tidbit</a:t>
            </a:r>
          </a:p>
        </p:txBody>
      </p:sp>
      <p:sp>
        <p:nvSpPr>
          <p:cNvPr id="17413" name="TextBox 5"/>
          <p:cNvSpPr txBox="1">
            <a:spLocks noChangeArrowheads="1"/>
          </p:cNvSpPr>
          <p:nvPr/>
        </p:nvSpPr>
        <p:spPr bwMode="auto">
          <a:xfrm rot="2430474">
            <a:off x="-104775" y="5616575"/>
            <a:ext cx="1241425" cy="369888"/>
          </a:xfrm>
          <a:prstGeom prst="rect">
            <a:avLst/>
          </a:prstGeom>
          <a:noFill/>
          <a:ln w="9525">
            <a:noFill/>
            <a:miter lim="800000"/>
            <a:headEnd/>
            <a:tailEnd/>
          </a:ln>
        </p:spPr>
        <p:txBody>
          <a:bodyPr wrap="none">
            <a:spAutoFit/>
          </a:bodyPr>
          <a:lstStyle/>
          <a:p>
            <a:r>
              <a:rPr lang="en-US" b="1">
                <a:latin typeface="Calibri" pitchFamily="34" charset="0"/>
              </a:rPr>
              <a:t>Homework</a:t>
            </a:r>
          </a:p>
        </p:txBody>
      </p:sp>
      <p:sp>
        <p:nvSpPr>
          <p:cNvPr id="17414" name="TextBox 6"/>
          <p:cNvSpPr txBox="1">
            <a:spLocks noChangeArrowheads="1"/>
          </p:cNvSpPr>
          <p:nvPr/>
        </p:nvSpPr>
        <p:spPr bwMode="auto">
          <a:xfrm>
            <a:off x="0" y="160338"/>
            <a:ext cx="4413250" cy="830262"/>
          </a:xfrm>
          <a:prstGeom prst="rect">
            <a:avLst/>
          </a:prstGeom>
          <a:noFill/>
          <a:ln w="9525">
            <a:noFill/>
            <a:miter lim="800000"/>
            <a:headEnd/>
            <a:tailEnd/>
          </a:ln>
        </p:spPr>
        <p:txBody>
          <a:bodyPr wrap="none">
            <a:spAutoFit/>
          </a:bodyPr>
          <a:lstStyle/>
          <a:p>
            <a:r>
              <a:rPr lang="en-US" sz="2400" b="1" u="sng">
                <a:latin typeface="Calibri" pitchFamily="34" charset="0"/>
              </a:rPr>
              <a:t>Learning Unit: Cells on the Move</a:t>
            </a:r>
            <a:r>
              <a:rPr lang="en-US" sz="2400" b="1" i="1" u="sng">
                <a:latin typeface="Calibri" pitchFamily="34" charset="0"/>
              </a:rPr>
              <a:t> </a:t>
            </a:r>
          </a:p>
          <a:p>
            <a:endParaRPr lang="en-US" sz="2400">
              <a:latin typeface="Calibri" pitchFamily="34" charset="0"/>
            </a:endParaRPr>
          </a:p>
        </p:txBody>
      </p:sp>
      <p:sp>
        <p:nvSpPr>
          <p:cNvPr id="17415" name="Rectangle 7"/>
          <p:cNvSpPr>
            <a:spLocks noChangeArrowheads="1"/>
          </p:cNvSpPr>
          <p:nvPr/>
        </p:nvSpPr>
        <p:spPr bwMode="auto">
          <a:xfrm>
            <a:off x="17463" y="2133600"/>
            <a:ext cx="4572000" cy="677863"/>
          </a:xfrm>
          <a:prstGeom prst="rect">
            <a:avLst/>
          </a:prstGeom>
          <a:noFill/>
          <a:ln w="9525">
            <a:noFill/>
            <a:miter lim="800000"/>
            <a:headEnd/>
            <a:tailEnd/>
          </a:ln>
        </p:spPr>
        <p:txBody>
          <a:bodyPr>
            <a:spAutoFit/>
          </a:bodyPr>
          <a:lstStyle/>
          <a:p>
            <a:r>
              <a:rPr lang="en-US" sz="2000" b="1">
                <a:latin typeface="Calibri" pitchFamily="34" charset="0"/>
              </a:rPr>
              <a:t>Learning Objectives/Outcomes:</a:t>
            </a:r>
            <a:r>
              <a:rPr lang="en-US">
                <a:latin typeface="Calibri" pitchFamily="34" charset="0"/>
              </a:rPr>
              <a:t> </a:t>
            </a:r>
          </a:p>
          <a:p>
            <a:r>
              <a:rPr lang="en-US">
                <a:latin typeface="Calibri" pitchFamily="34" charset="0"/>
              </a:rPr>
              <a:t>Students should be able to –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1401763"/>
            <a:ext cx="9144000" cy="1570037"/>
          </a:xfrm>
          <a:prstGeom prst="rect">
            <a:avLst/>
          </a:prstGeom>
          <a:noFill/>
          <a:ln w="9525">
            <a:noFill/>
            <a:miter lim="800000"/>
            <a:headEnd/>
            <a:tailEnd/>
          </a:ln>
        </p:spPr>
        <p:txBody>
          <a:bodyPr>
            <a:spAutoFit/>
          </a:bodyPr>
          <a:lstStyle/>
          <a:p>
            <a:r>
              <a:rPr lang="en-US" sz="2400">
                <a:latin typeface="Calibri" pitchFamily="34" charset="0"/>
              </a:rPr>
              <a:t>Colon cancer is known to metastasize primarily to the lung and liver.  Your team has isolated a new secreted protein from the liver you call Roadrunner, that you think may attract colon cancer cells to migrate to this location.  </a:t>
            </a:r>
          </a:p>
        </p:txBody>
      </p:sp>
      <p:sp>
        <p:nvSpPr>
          <p:cNvPr id="2" name="TextBox 1"/>
          <p:cNvSpPr txBox="1">
            <a:spLocks noChangeArrowheads="1"/>
          </p:cNvSpPr>
          <p:nvPr/>
        </p:nvSpPr>
        <p:spPr bwMode="auto">
          <a:xfrm>
            <a:off x="152400" y="3276600"/>
            <a:ext cx="5334000" cy="3046413"/>
          </a:xfrm>
          <a:prstGeom prst="rect">
            <a:avLst/>
          </a:prstGeom>
          <a:noFill/>
          <a:ln w="9525">
            <a:noFill/>
            <a:miter lim="800000"/>
            <a:headEnd/>
            <a:tailEnd/>
          </a:ln>
        </p:spPr>
        <p:txBody>
          <a:bodyPr>
            <a:spAutoFit/>
          </a:bodyPr>
          <a:lstStyle/>
          <a:p>
            <a:r>
              <a:rPr lang="en-US" sz="2400" b="1">
                <a:latin typeface="Calibri" pitchFamily="34" charset="0"/>
              </a:rPr>
              <a:t>Design an experiment to test whether Roadrunner can function as a directional cue for migrating cells.  </a:t>
            </a:r>
          </a:p>
          <a:p>
            <a:endParaRPr lang="en-US" sz="2400" b="1">
              <a:latin typeface="Calibri" pitchFamily="34" charset="0"/>
            </a:endParaRPr>
          </a:p>
          <a:p>
            <a:r>
              <a:rPr lang="en-US" sz="2400" b="1">
                <a:latin typeface="Calibri" pitchFamily="34" charset="0"/>
              </a:rPr>
              <a:t>Be sure to include what controls you would need and explain how you would analyze your experimental results.</a:t>
            </a:r>
          </a:p>
          <a:p>
            <a:endParaRPr lang="en-US" sz="2400" b="1">
              <a:latin typeface="Calibri" pitchFamily="34" charset="0"/>
            </a:endParaRPr>
          </a:p>
        </p:txBody>
      </p:sp>
      <p:pic>
        <p:nvPicPr>
          <p:cNvPr id="5" name="Picture 4"/>
          <p:cNvPicPr>
            <a:picLocks noChangeAspect="1"/>
          </p:cNvPicPr>
          <p:nvPr/>
        </p:nvPicPr>
        <p:blipFill>
          <a:blip r:embed="rId3"/>
          <a:srcRect/>
          <a:stretch>
            <a:fillRect/>
          </a:stretch>
        </p:blipFill>
        <p:spPr bwMode="auto">
          <a:xfrm>
            <a:off x="5643563" y="3240088"/>
            <a:ext cx="3500437" cy="3541712"/>
          </a:xfrm>
          <a:prstGeom prst="rect">
            <a:avLst/>
          </a:prstGeom>
          <a:noFill/>
          <a:ln w="9525">
            <a:noFill/>
            <a:miter lim="800000"/>
            <a:headEnd/>
            <a:tailEnd/>
          </a:ln>
        </p:spPr>
      </p:pic>
      <p:sp>
        <p:nvSpPr>
          <p:cNvPr id="19460" name="TextBox 2"/>
          <p:cNvSpPr txBox="1">
            <a:spLocks noChangeArrowheads="1"/>
          </p:cNvSpPr>
          <p:nvPr/>
        </p:nvSpPr>
        <p:spPr bwMode="auto">
          <a:xfrm>
            <a:off x="76200" y="76200"/>
            <a:ext cx="2408238" cy="461963"/>
          </a:xfrm>
          <a:prstGeom prst="rect">
            <a:avLst/>
          </a:prstGeom>
          <a:noFill/>
          <a:ln w="9525">
            <a:noFill/>
            <a:miter lim="800000"/>
            <a:headEnd/>
            <a:tailEnd/>
          </a:ln>
        </p:spPr>
        <p:txBody>
          <a:bodyPr wrap="none">
            <a:spAutoFit/>
          </a:bodyPr>
          <a:lstStyle/>
          <a:p>
            <a:r>
              <a:rPr lang="en-US" sz="2400" b="1" u="sng">
                <a:latin typeface="Calibri" pitchFamily="34" charset="0"/>
              </a:rPr>
              <a:t>Learning Activity:</a:t>
            </a:r>
          </a:p>
        </p:txBody>
      </p:sp>
      <p:sp>
        <p:nvSpPr>
          <p:cNvPr id="19461" name="TextBox 5"/>
          <p:cNvSpPr txBox="1">
            <a:spLocks noChangeArrowheads="1"/>
          </p:cNvSpPr>
          <p:nvPr/>
        </p:nvSpPr>
        <p:spPr bwMode="auto">
          <a:xfrm>
            <a:off x="0" y="541338"/>
            <a:ext cx="9144000" cy="830262"/>
          </a:xfrm>
          <a:prstGeom prst="rect">
            <a:avLst/>
          </a:prstGeom>
          <a:noFill/>
          <a:ln w="9525">
            <a:noFill/>
            <a:miter lim="800000"/>
            <a:headEnd/>
            <a:tailEnd/>
          </a:ln>
        </p:spPr>
        <p:txBody>
          <a:bodyPr>
            <a:spAutoFit/>
          </a:bodyPr>
          <a:lstStyle/>
          <a:p>
            <a:r>
              <a:rPr lang="en-US" sz="2400">
                <a:latin typeface="Calibri" pitchFamily="34" charset="0"/>
              </a:rPr>
              <a:t>Your group is part of an international research and development team for a pharmaceutical company.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3"/>
          <p:cNvSpPr txBox="1">
            <a:spLocks noChangeArrowheads="1"/>
          </p:cNvSpPr>
          <p:nvPr/>
        </p:nvSpPr>
        <p:spPr bwMode="auto">
          <a:xfrm>
            <a:off x="228600" y="152400"/>
            <a:ext cx="8610600" cy="461963"/>
          </a:xfrm>
          <a:prstGeom prst="rect">
            <a:avLst/>
          </a:prstGeom>
          <a:noFill/>
          <a:ln w="9525">
            <a:noFill/>
            <a:miter lim="800000"/>
            <a:headEnd/>
            <a:tailEnd/>
          </a:ln>
        </p:spPr>
        <p:txBody>
          <a:bodyPr>
            <a:spAutoFit/>
          </a:bodyPr>
          <a:lstStyle/>
          <a:p>
            <a:r>
              <a:rPr lang="en-US" sz="2400" b="1" u="sng">
                <a:latin typeface="Calibri" pitchFamily="34" charset="0"/>
              </a:rPr>
              <a:t>One Potential Experiment:</a:t>
            </a:r>
          </a:p>
        </p:txBody>
      </p:sp>
      <p:pic>
        <p:nvPicPr>
          <p:cNvPr id="2" name="Shape">
            <a:hlinkClick r:id="" action="ppaction://media"/>
          </p:cNvPr>
          <p:cNvPicPr>
            <a:picLocks noRot="1" noChangeAspect="1"/>
          </p:cNvPicPr>
          <p:nvPr>
            <a:videoFile r:link="rId1"/>
          </p:nvPr>
        </p:nvPicPr>
        <p:blipFill>
          <a:blip r:embed="rId4"/>
          <a:srcRect/>
          <a:stretch>
            <a:fillRect/>
          </a:stretch>
        </p:blipFill>
        <p:spPr bwMode="auto">
          <a:xfrm>
            <a:off x="914400" y="614363"/>
            <a:ext cx="7410450" cy="5557837"/>
          </a:xfrm>
          <a:prstGeom prst="rect">
            <a:avLst/>
          </a:prstGeom>
          <a:noFill/>
          <a:ln w="9525">
            <a:noFill/>
            <a:miter lim="800000"/>
            <a:headEnd/>
            <a:tailEnd/>
          </a:ln>
        </p:spPr>
      </p:pic>
      <p:sp>
        <p:nvSpPr>
          <p:cNvPr id="21507" name="TextBox 2"/>
          <p:cNvSpPr txBox="1">
            <a:spLocks noChangeArrowheads="1"/>
          </p:cNvSpPr>
          <p:nvPr/>
        </p:nvSpPr>
        <p:spPr bwMode="auto">
          <a:xfrm>
            <a:off x="5156200" y="6400800"/>
            <a:ext cx="3683000" cy="400050"/>
          </a:xfrm>
          <a:prstGeom prst="rect">
            <a:avLst/>
          </a:prstGeom>
          <a:noFill/>
          <a:ln w="9525">
            <a:noFill/>
            <a:miter lim="800000"/>
            <a:headEnd/>
            <a:tailEnd/>
          </a:ln>
        </p:spPr>
        <p:txBody>
          <a:bodyPr wrap="none">
            <a:spAutoFit/>
          </a:bodyPr>
          <a:lstStyle/>
          <a:p>
            <a:r>
              <a:rPr lang="en-US" sz="1400">
                <a:latin typeface="Calibri" pitchFamily="34" charset="0"/>
                <a:hlinkClick r:id="rId5"/>
              </a:rPr>
              <a:t>http://people.biology.ucsd.edu/firtel/video.htm</a:t>
            </a:r>
            <a:endParaRPr lang="en-US" sz="1400">
              <a:latin typeface="Calibri" pitchFamily="34" charset="0"/>
            </a:endParaRPr>
          </a:p>
          <a:p>
            <a:endParaRPr lang="en-US" sz="600" b="1">
              <a:latin typeface="Calibri" pitchFamily="34" charset="0"/>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vol="80000">
                <p:cTn id="7" fill="hold" display="0">
                  <p:stCondLst>
                    <p:cond delay="indefinite"/>
                  </p:stCondLst>
                </p:cTn>
                <p:tgtEl>
                  <p:spTgt spid="2"/>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Box 3"/>
          <p:cNvSpPr txBox="1">
            <a:spLocks noChangeArrowheads="1"/>
          </p:cNvSpPr>
          <p:nvPr/>
        </p:nvSpPr>
        <p:spPr bwMode="auto">
          <a:xfrm>
            <a:off x="381000" y="457200"/>
            <a:ext cx="8382000" cy="1570038"/>
          </a:xfrm>
          <a:prstGeom prst="rect">
            <a:avLst/>
          </a:prstGeom>
          <a:noFill/>
          <a:ln w="9525">
            <a:noFill/>
            <a:miter lim="800000"/>
            <a:headEnd/>
            <a:tailEnd/>
          </a:ln>
        </p:spPr>
        <p:txBody>
          <a:bodyPr>
            <a:spAutoFit/>
          </a:bodyPr>
          <a:lstStyle/>
          <a:p>
            <a:pPr algn="just"/>
            <a:r>
              <a:rPr lang="en-US" sz="2400" b="1">
                <a:latin typeface="Calibri" pitchFamily="34" charset="0"/>
              </a:rPr>
              <a:t>Based on your knowledge of Roadrunner as a directional cue, and cell migration in cancer metastasis, identify the best protein to target with a drug to prevent cell migration in this type of colon cancer.</a:t>
            </a:r>
          </a:p>
        </p:txBody>
      </p:sp>
      <p:sp>
        <p:nvSpPr>
          <p:cNvPr id="5" name="TextBox 4"/>
          <p:cNvSpPr txBox="1"/>
          <p:nvPr/>
        </p:nvSpPr>
        <p:spPr>
          <a:xfrm>
            <a:off x="685800" y="2222500"/>
            <a:ext cx="7848600" cy="3416300"/>
          </a:xfrm>
          <a:prstGeom prst="rect">
            <a:avLst/>
          </a:prstGeom>
          <a:noFill/>
        </p:spPr>
        <p:txBody>
          <a:bodyPr>
            <a:spAutoFit/>
          </a:bodyPr>
          <a:lstStyle/>
          <a:p>
            <a:pPr marL="342900" indent="-342900" fontAlgn="auto">
              <a:spcBef>
                <a:spcPts val="0"/>
              </a:spcBef>
              <a:spcAft>
                <a:spcPts val="0"/>
              </a:spcAft>
              <a:buFontTx/>
              <a:buAutoNum type="alphaUcParenR"/>
              <a:defRPr/>
            </a:pPr>
            <a:r>
              <a:rPr lang="en-US" sz="2400" b="1" dirty="0">
                <a:latin typeface="+mn-lt"/>
              </a:rPr>
              <a:t> Actin</a:t>
            </a:r>
          </a:p>
          <a:p>
            <a:pPr fontAlgn="auto">
              <a:spcBef>
                <a:spcPts val="0"/>
              </a:spcBef>
              <a:spcAft>
                <a:spcPts val="0"/>
              </a:spcAft>
              <a:defRPr/>
            </a:pPr>
            <a:endParaRPr lang="en-US" sz="2400" b="1" dirty="0">
              <a:latin typeface="+mn-lt"/>
            </a:endParaRPr>
          </a:p>
          <a:p>
            <a:pPr fontAlgn="auto">
              <a:spcBef>
                <a:spcPts val="0"/>
              </a:spcBef>
              <a:spcAft>
                <a:spcPts val="0"/>
              </a:spcAft>
              <a:defRPr/>
            </a:pPr>
            <a:r>
              <a:rPr lang="en-US" sz="2400" b="1" dirty="0">
                <a:latin typeface="+mn-lt"/>
              </a:rPr>
              <a:t>B)  Roadrunner receptor</a:t>
            </a:r>
          </a:p>
          <a:p>
            <a:pPr fontAlgn="auto">
              <a:spcBef>
                <a:spcPts val="0"/>
              </a:spcBef>
              <a:spcAft>
                <a:spcPts val="0"/>
              </a:spcAft>
              <a:defRPr/>
            </a:pPr>
            <a:endParaRPr lang="en-US" sz="2400" b="1" dirty="0">
              <a:latin typeface="+mn-lt"/>
            </a:endParaRPr>
          </a:p>
          <a:p>
            <a:pPr marL="342900" indent="-342900" fontAlgn="auto">
              <a:spcBef>
                <a:spcPts val="0"/>
              </a:spcBef>
              <a:spcAft>
                <a:spcPts val="0"/>
              </a:spcAft>
              <a:buFontTx/>
              <a:buAutoNum type="alphaUcParenR" startAt="3"/>
              <a:defRPr/>
            </a:pPr>
            <a:r>
              <a:rPr lang="en-US" sz="2400" b="1" dirty="0">
                <a:latin typeface="+mn-lt"/>
              </a:rPr>
              <a:t> </a:t>
            </a:r>
            <a:r>
              <a:rPr lang="en-US" sz="2400" b="1" dirty="0" err="1">
                <a:latin typeface="+mn-lt"/>
              </a:rPr>
              <a:t>Integrins</a:t>
            </a:r>
            <a:endParaRPr lang="en-US" sz="2400" b="1" dirty="0">
              <a:latin typeface="+mn-lt"/>
            </a:endParaRPr>
          </a:p>
          <a:p>
            <a:pPr fontAlgn="auto">
              <a:spcBef>
                <a:spcPts val="0"/>
              </a:spcBef>
              <a:spcAft>
                <a:spcPts val="0"/>
              </a:spcAft>
              <a:defRPr/>
            </a:pPr>
            <a:endParaRPr lang="en-US" sz="2400" b="1" dirty="0">
              <a:latin typeface="+mn-lt"/>
            </a:endParaRPr>
          </a:p>
          <a:p>
            <a:pPr marL="342900" indent="-342900" fontAlgn="auto">
              <a:spcBef>
                <a:spcPts val="0"/>
              </a:spcBef>
              <a:spcAft>
                <a:spcPts val="0"/>
              </a:spcAft>
              <a:buFontTx/>
              <a:buAutoNum type="alphaUcParenR" startAt="4"/>
              <a:defRPr/>
            </a:pPr>
            <a:r>
              <a:rPr lang="en-US" sz="2400" b="1" dirty="0">
                <a:latin typeface="+mn-lt"/>
              </a:rPr>
              <a:t> </a:t>
            </a:r>
            <a:r>
              <a:rPr lang="en-US" sz="2400" b="1" dirty="0" err="1">
                <a:latin typeface="+mn-lt"/>
              </a:rPr>
              <a:t>Fibronectin</a:t>
            </a:r>
            <a:endParaRPr lang="en-US" sz="2400" b="1" dirty="0">
              <a:latin typeface="+mn-lt"/>
            </a:endParaRPr>
          </a:p>
          <a:p>
            <a:pPr marL="342900" indent="-342900" fontAlgn="auto">
              <a:spcBef>
                <a:spcPts val="0"/>
              </a:spcBef>
              <a:spcAft>
                <a:spcPts val="0"/>
              </a:spcAft>
              <a:buFontTx/>
              <a:buAutoNum type="alphaUcParenR" startAt="4"/>
              <a:defRPr/>
            </a:pPr>
            <a:endParaRPr lang="en-US" sz="2400" b="1" dirty="0">
              <a:latin typeface="+mn-lt"/>
            </a:endParaRPr>
          </a:p>
          <a:p>
            <a:pPr fontAlgn="auto">
              <a:spcBef>
                <a:spcPts val="0"/>
              </a:spcBef>
              <a:spcAft>
                <a:spcPts val="0"/>
              </a:spcAft>
              <a:defRPr/>
            </a:pPr>
            <a:r>
              <a:rPr lang="en-US" sz="2400" b="1" dirty="0">
                <a:latin typeface="+mn-lt"/>
              </a:rPr>
              <a:t>E)  Roadrunner protein</a:t>
            </a:r>
            <a:endParaRPr lang="en-US" sz="2400" b="1"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0"/>
            <a:ext cx="9144000" cy="3200400"/>
          </a:xfrm>
          <a:prstGeom prst="rect">
            <a:avLst/>
          </a:prstGeom>
          <a:noFill/>
          <a:ln w="9525">
            <a:noFill/>
            <a:miter lim="800000"/>
            <a:headEnd/>
            <a:tailEnd/>
          </a:ln>
        </p:spPr>
        <p:txBody>
          <a:bodyPr>
            <a:spAutoFit/>
          </a:bodyPr>
          <a:lstStyle/>
          <a:p>
            <a:r>
              <a:rPr lang="en-US" sz="2400" b="1" u="sng">
                <a:latin typeface="Calibri" pitchFamily="34" charset="0"/>
              </a:rPr>
              <a:t>Homework:</a:t>
            </a:r>
          </a:p>
          <a:p>
            <a:r>
              <a:rPr lang="en-US" sz="2000" b="1">
                <a:latin typeface="Calibri" pitchFamily="34" charset="0"/>
              </a:rPr>
              <a:t>Provide an example other than cancer, where cell migration is important for either development or disease. Be sure to explain why migration is important in this event and document your sources properly.  Your answer should be no more than a paragraph, with sources documented below,  and submitted through Blackboard or to your TA by 5pm tomorrow.</a:t>
            </a:r>
          </a:p>
          <a:p>
            <a:endParaRPr lang="en-US" sz="2000" b="1">
              <a:latin typeface="Calibri" pitchFamily="34" charset="0"/>
            </a:endParaRPr>
          </a:p>
          <a:p>
            <a:r>
              <a:rPr lang="en-US" sz="2000" b="1">
                <a:latin typeface="Calibri" pitchFamily="34" charset="0"/>
              </a:rPr>
              <a:t>Examples from the homework will be selected for sharing with the class.</a:t>
            </a:r>
          </a:p>
          <a:p>
            <a:endParaRPr lang="en-US" sz="2000" b="1">
              <a:latin typeface="Calibri" pitchFamily="34" charset="0"/>
            </a:endParaRPr>
          </a:p>
          <a:p>
            <a:endParaRPr lang="en-US">
              <a:latin typeface="Calibri" pitchFamily="34" charset="0"/>
            </a:endParaRPr>
          </a:p>
        </p:txBody>
      </p:sp>
      <p:graphicFrame>
        <p:nvGraphicFramePr>
          <p:cNvPr id="2" name="Table 1"/>
          <p:cNvGraphicFramePr>
            <a:graphicFrameLocks noGrp="1"/>
          </p:cNvGraphicFramePr>
          <p:nvPr/>
        </p:nvGraphicFramePr>
        <p:xfrm>
          <a:off x="152400" y="2590800"/>
          <a:ext cx="8839200" cy="3992563"/>
        </p:xfrm>
        <a:graphic>
          <a:graphicData uri="http://schemas.openxmlformats.org/drawingml/2006/table">
            <a:tbl>
              <a:tblPr firstRow="1" bandRow="1">
                <a:tableStyleId>{5C22544A-7EE6-4342-B048-85BDC9FD1C3A}</a:tableStyleId>
              </a:tblPr>
              <a:tblGrid>
                <a:gridCol w="1969128"/>
                <a:gridCol w="6870072"/>
              </a:tblGrid>
              <a:tr h="685800">
                <a:tc>
                  <a:txBody>
                    <a:bodyPr/>
                    <a:lstStyle/>
                    <a:p>
                      <a:r>
                        <a:rPr lang="en-US" sz="2400" dirty="0" smtClean="0"/>
                        <a:t>Rubric</a:t>
                      </a:r>
                      <a:endParaRPr lang="en-US" sz="2400" dirty="0"/>
                    </a:p>
                  </a:txBody>
                  <a:tcPr/>
                </a:tc>
                <a:tc>
                  <a:txBody>
                    <a:bodyPr/>
                    <a:lstStyle/>
                    <a:p>
                      <a:r>
                        <a:rPr lang="en-US" dirty="0" smtClean="0"/>
                        <a:t>Scored</a:t>
                      </a:r>
                      <a:r>
                        <a:rPr lang="en-US" baseline="0" dirty="0" smtClean="0"/>
                        <a:t> on a 1-3 scale as described below : 3= Meets expectations; 2= Need improvement; 1= Incomplete </a:t>
                      </a:r>
                      <a:endParaRPr lang="en-US" dirty="0"/>
                    </a:p>
                  </a:txBody>
                  <a:tcPr/>
                </a:tc>
              </a:tr>
              <a:tr h="1203960">
                <a:tc>
                  <a:txBody>
                    <a:bodyPr/>
                    <a:lstStyle/>
                    <a:p>
                      <a:r>
                        <a:rPr lang="en-US" b="1" dirty="0" smtClean="0"/>
                        <a:t>Completion of the assignment</a:t>
                      </a:r>
                      <a:endParaRPr lang="en-US" b="1" dirty="0"/>
                    </a:p>
                  </a:txBody>
                  <a:tcPr/>
                </a:tc>
                <a:tc>
                  <a:txBody>
                    <a:bodyPr/>
                    <a:lstStyle/>
                    <a:p>
                      <a:r>
                        <a:rPr lang="en-US" dirty="0" smtClean="0"/>
                        <a:t>3- Assignment was a</a:t>
                      </a:r>
                      <a:r>
                        <a:rPr lang="en-US" baseline="0" dirty="0" smtClean="0"/>
                        <a:t> f</a:t>
                      </a:r>
                      <a:r>
                        <a:rPr lang="en-US" dirty="0" smtClean="0"/>
                        <a:t>ull</a:t>
                      </a:r>
                      <a:r>
                        <a:rPr lang="en-US" baseline="0" dirty="0" smtClean="0"/>
                        <a:t> paragraph edited and clearly written </a:t>
                      </a:r>
                    </a:p>
                    <a:p>
                      <a:r>
                        <a:rPr lang="en-US" baseline="0" dirty="0" smtClean="0"/>
                        <a:t>2- Assignment was either not a full paragraph and/or poorly    </a:t>
                      </a:r>
                    </a:p>
                    <a:p>
                      <a:r>
                        <a:rPr lang="en-US" baseline="0" dirty="0" smtClean="0"/>
                        <a:t>     edited</a:t>
                      </a:r>
                    </a:p>
                    <a:p>
                      <a:r>
                        <a:rPr lang="en-US" baseline="0" dirty="0" smtClean="0"/>
                        <a:t>1- Assignment was not submitted </a:t>
                      </a:r>
                    </a:p>
                  </a:txBody>
                  <a:tcPr/>
                </a:tc>
              </a:tr>
              <a:tr h="899160">
                <a:tc>
                  <a:txBody>
                    <a:bodyPr/>
                    <a:lstStyle/>
                    <a:p>
                      <a:r>
                        <a:rPr lang="en-US" b="1" dirty="0" smtClean="0"/>
                        <a:t>Articulation of the importance</a:t>
                      </a:r>
                      <a:endParaRPr lang="en-US" b="1" dirty="0"/>
                    </a:p>
                  </a:txBody>
                  <a:tcPr/>
                </a:tc>
                <a:tc>
                  <a:txBody>
                    <a:bodyPr/>
                    <a:lstStyle/>
                    <a:p>
                      <a:r>
                        <a:rPr lang="en-US" dirty="0" smtClean="0"/>
                        <a:t>3- Importance is</a:t>
                      </a:r>
                      <a:r>
                        <a:rPr lang="en-US" baseline="0" dirty="0" smtClean="0"/>
                        <a:t> articulated strongly and concisely </a:t>
                      </a:r>
                    </a:p>
                    <a:p>
                      <a:r>
                        <a:rPr lang="en-US" baseline="0" dirty="0" smtClean="0"/>
                        <a:t>2- Importance is hinted at, but not clear</a:t>
                      </a:r>
                    </a:p>
                    <a:p>
                      <a:r>
                        <a:rPr lang="en-US" baseline="0" dirty="0" smtClean="0"/>
                        <a:t>1- Importance is not addressed </a:t>
                      </a:r>
                      <a:endParaRPr lang="en-US" dirty="0"/>
                    </a:p>
                  </a:txBody>
                  <a:tcPr/>
                </a:tc>
              </a:tr>
              <a:tr h="1127760">
                <a:tc>
                  <a:txBody>
                    <a:bodyPr/>
                    <a:lstStyle/>
                    <a:p>
                      <a:r>
                        <a:rPr lang="en-US" b="1" dirty="0" smtClean="0"/>
                        <a:t>Proper documentation of sources</a:t>
                      </a:r>
                      <a:endParaRPr lang="en-US" b="1" dirty="0"/>
                    </a:p>
                  </a:txBody>
                  <a:tcPr/>
                </a:tc>
                <a:tc>
                  <a:txBody>
                    <a:bodyPr/>
                    <a:lstStyle/>
                    <a:p>
                      <a:r>
                        <a:rPr lang="en-US" dirty="0" smtClean="0"/>
                        <a:t>3- Sources were credible</a:t>
                      </a:r>
                      <a:r>
                        <a:rPr lang="en-US" baseline="0" dirty="0" smtClean="0"/>
                        <a:t> and documented</a:t>
                      </a:r>
                    </a:p>
                    <a:p>
                      <a:r>
                        <a:rPr lang="en-US" baseline="0" dirty="0" smtClean="0"/>
                        <a:t>2- Sources were provided, but were either not credible and/or </a:t>
                      </a:r>
                    </a:p>
                    <a:p>
                      <a:r>
                        <a:rPr lang="en-US" baseline="0" dirty="0" smtClean="0"/>
                        <a:t>     not documented </a:t>
                      </a:r>
                    </a:p>
                    <a:p>
                      <a:r>
                        <a:rPr lang="en-US" dirty="0" smtClean="0"/>
                        <a:t>1- No sources</a:t>
                      </a:r>
                      <a:r>
                        <a:rPr lang="en-US" baseline="0" dirty="0" smtClean="0"/>
                        <a:t> were provided </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3"/>
          <p:cNvSpPr txBox="1">
            <a:spLocks noChangeArrowheads="1"/>
          </p:cNvSpPr>
          <p:nvPr/>
        </p:nvSpPr>
        <p:spPr bwMode="auto">
          <a:xfrm>
            <a:off x="152400" y="187325"/>
            <a:ext cx="3603625" cy="461963"/>
          </a:xfrm>
          <a:prstGeom prst="rect">
            <a:avLst/>
          </a:prstGeom>
          <a:noFill/>
          <a:ln w="9525">
            <a:noFill/>
            <a:miter lim="800000"/>
            <a:headEnd/>
            <a:tailEnd/>
          </a:ln>
        </p:spPr>
        <p:txBody>
          <a:bodyPr wrap="none">
            <a:spAutoFit/>
          </a:bodyPr>
          <a:lstStyle/>
          <a:p>
            <a:r>
              <a:rPr lang="en-US" sz="2400" b="1">
                <a:latin typeface="Calibri" pitchFamily="34" charset="0"/>
              </a:rPr>
              <a:t>Ideas for Scaling this Tidbit</a:t>
            </a:r>
          </a:p>
        </p:txBody>
      </p:sp>
      <p:sp>
        <p:nvSpPr>
          <p:cNvPr id="27650" name="TextBox 4"/>
          <p:cNvSpPr txBox="1">
            <a:spLocks noChangeArrowheads="1"/>
          </p:cNvSpPr>
          <p:nvPr/>
        </p:nvSpPr>
        <p:spPr bwMode="auto">
          <a:xfrm>
            <a:off x="304800" y="4591050"/>
            <a:ext cx="8534400" cy="646113"/>
          </a:xfrm>
          <a:prstGeom prst="rect">
            <a:avLst/>
          </a:prstGeom>
          <a:noFill/>
          <a:ln w="9525">
            <a:noFill/>
            <a:miter lim="800000"/>
            <a:headEnd/>
            <a:tailEnd/>
          </a:ln>
        </p:spPr>
        <p:txBody>
          <a:bodyPr>
            <a:spAutoFit/>
          </a:bodyPr>
          <a:lstStyle/>
          <a:p>
            <a:endParaRPr lang="en-US">
              <a:latin typeface="Calibri" pitchFamily="34" charset="0"/>
            </a:endParaRPr>
          </a:p>
          <a:p>
            <a:endParaRPr lang="en-US">
              <a:latin typeface="Calibri" pitchFamily="34" charset="0"/>
            </a:endParaRPr>
          </a:p>
        </p:txBody>
      </p:sp>
      <p:sp>
        <p:nvSpPr>
          <p:cNvPr id="27651" name="TextBox 5"/>
          <p:cNvSpPr txBox="1">
            <a:spLocks noChangeArrowheads="1"/>
          </p:cNvSpPr>
          <p:nvPr/>
        </p:nvSpPr>
        <p:spPr bwMode="auto">
          <a:xfrm>
            <a:off x="152400" y="838200"/>
            <a:ext cx="8839200" cy="5016500"/>
          </a:xfrm>
          <a:prstGeom prst="rect">
            <a:avLst/>
          </a:prstGeom>
          <a:noFill/>
          <a:ln w="9525">
            <a:noFill/>
            <a:miter lim="800000"/>
            <a:headEnd/>
            <a:tailEnd/>
          </a:ln>
        </p:spPr>
        <p:txBody>
          <a:bodyPr>
            <a:spAutoFit/>
          </a:bodyPr>
          <a:lstStyle/>
          <a:p>
            <a:endParaRPr lang="en-US" sz="2000">
              <a:latin typeface="Calibri" pitchFamily="34" charset="0"/>
            </a:endParaRPr>
          </a:p>
          <a:p>
            <a:r>
              <a:rPr lang="en-US" sz="2000" b="1">
                <a:latin typeface="Calibri" pitchFamily="34" charset="0"/>
              </a:rPr>
              <a:t>Small class &lt;40 – 	</a:t>
            </a:r>
          </a:p>
          <a:p>
            <a:r>
              <a:rPr lang="en-US" sz="2000">
                <a:latin typeface="Calibri" pitchFamily="34" charset="0"/>
              </a:rPr>
              <a:t>	</a:t>
            </a:r>
            <a:r>
              <a:rPr lang="en-US" sz="2000" u="sng">
                <a:latin typeface="Calibri" pitchFamily="34" charset="0"/>
              </a:rPr>
              <a:t>Tidbit:</a:t>
            </a:r>
            <a:r>
              <a:rPr lang="en-US" sz="2000">
                <a:latin typeface="Calibri" pitchFamily="34" charset="0"/>
              </a:rPr>
              <a:t> working groups of 3-4 – could ask for one or two examples</a:t>
            </a:r>
          </a:p>
          <a:p>
            <a:r>
              <a:rPr lang="en-US" sz="2000">
                <a:latin typeface="Calibri" pitchFamily="34" charset="0"/>
              </a:rPr>
              <a:t>	</a:t>
            </a:r>
            <a:r>
              <a:rPr lang="en-US" sz="2000" u="sng">
                <a:latin typeface="Calibri" pitchFamily="34" charset="0"/>
              </a:rPr>
              <a:t>Homework:</a:t>
            </a:r>
            <a:r>
              <a:rPr lang="en-US" sz="2000">
                <a:latin typeface="Calibri" pitchFamily="34" charset="0"/>
              </a:rPr>
              <a:t> instructor/TA scan answers and provides feedback</a:t>
            </a:r>
          </a:p>
          <a:p>
            <a:endParaRPr lang="en-US" sz="2000">
              <a:latin typeface="Calibri" pitchFamily="34" charset="0"/>
            </a:endParaRPr>
          </a:p>
          <a:p>
            <a:endParaRPr lang="en-US" sz="2000">
              <a:latin typeface="Calibri" pitchFamily="34" charset="0"/>
            </a:endParaRPr>
          </a:p>
          <a:p>
            <a:r>
              <a:rPr lang="en-US" sz="2000" b="1">
                <a:latin typeface="Calibri" pitchFamily="34" charset="0"/>
              </a:rPr>
              <a:t>Medium size class 40-100 – </a:t>
            </a:r>
          </a:p>
          <a:p>
            <a:r>
              <a:rPr lang="en-US" sz="2000">
                <a:latin typeface="Calibri" pitchFamily="34" charset="0"/>
              </a:rPr>
              <a:t>	</a:t>
            </a:r>
            <a:r>
              <a:rPr lang="en-US" sz="2000" u="sng">
                <a:latin typeface="Calibri" pitchFamily="34" charset="0"/>
              </a:rPr>
              <a:t>Tidbit:</a:t>
            </a:r>
            <a:r>
              <a:rPr lang="en-US" sz="2000">
                <a:latin typeface="Calibri" pitchFamily="34" charset="0"/>
              </a:rPr>
              <a:t> working groups of 3-4 – ask for one or two different answers</a:t>
            </a:r>
          </a:p>
          <a:p>
            <a:r>
              <a:rPr lang="en-US" sz="2000">
                <a:latin typeface="Calibri" pitchFamily="34" charset="0"/>
              </a:rPr>
              <a:t>	</a:t>
            </a:r>
            <a:r>
              <a:rPr lang="en-US" sz="2000" u="sng">
                <a:latin typeface="Calibri" pitchFamily="34" charset="0"/>
              </a:rPr>
              <a:t>Homework:</a:t>
            </a:r>
            <a:r>
              <a:rPr lang="en-US" sz="2000">
                <a:latin typeface="Calibri" pitchFamily="34" charset="0"/>
              </a:rPr>
              <a:t> instructor/TA scans answers and provide feedback</a:t>
            </a:r>
          </a:p>
          <a:p>
            <a:endParaRPr lang="en-US" sz="2000">
              <a:latin typeface="Calibri" pitchFamily="34" charset="0"/>
            </a:endParaRPr>
          </a:p>
          <a:p>
            <a:endParaRPr lang="en-US" sz="2000">
              <a:latin typeface="Calibri" pitchFamily="34" charset="0"/>
            </a:endParaRPr>
          </a:p>
          <a:p>
            <a:r>
              <a:rPr lang="en-US" sz="2000" b="1">
                <a:latin typeface="Calibri" pitchFamily="34" charset="0"/>
              </a:rPr>
              <a:t>Large class 100 +  - </a:t>
            </a:r>
          </a:p>
          <a:p>
            <a:r>
              <a:rPr lang="en-US" sz="2000">
                <a:latin typeface="Calibri" pitchFamily="34" charset="0"/>
              </a:rPr>
              <a:t>	</a:t>
            </a:r>
            <a:r>
              <a:rPr lang="en-US" sz="2000" u="sng">
                <a:latin typeface="Calibri" pitchFamily="34" charset="0"/>
              </a:rPr>
              <a:t>Tidbit:</a:t>
            </a:r>
            <a:r>
              <a:rPr lang="en-US" sz="2000">
                <a:latin typeface="Calibri" pitchFamily="34" charset="0"/>
              </a:rPr>
              <a:t> working groups of 2-5 students seated close to each other – ask for 		1-3 volunteers, especially that have different answers.</a:t>
            </a:r>
          </a:p>
          <a:p>
            <a:r>
              <a:rPr lang="en-US" sz="2000">
                <a:latin typeface="Calibri" pitchFamily="34" charset="0"/>
              </a:rPr>
              <a:t>	</a:t>
            </a:r>
            <a:r>
              <a:rPr lang="en-US" sz="2000" u="sng">
                <a:latin typeface="Calibri" pitchFamily="34" charset="0"/>
              </a:rPr>
              <a:t>Homework:</a:t>
            </a:r>
            <a:r>
              <a:rPr lang="en-US" sz="2000">
                <a:latin typeface="Calibri" pitchFamily="34" charset="0"/>
              </a:rPr>
              <a:t> have peer groups score the responses and rank them</a:t>
            </a:r>
          </a:p>
          <a:p>
            <a:endParaRPr lang="en-US" sz="200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675</TotalTime>
  <Words>1822</Words>
  <Application>Microsoft Office PowerPoint</Application>
  <PresentationFormat>On-screen Show (4:3)</PresentationFormat>
  <Paragraphs>160</Paragraphs>
  <Slides>8</Slides>
  <Notes>7</Notes>
  <HiddenSlides>0</HiddenSlides>
  <MMClips>1</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8</vt:i4>
      </vt:variant>
    </vt:vector>
  </HeadingPairs>
  <TitlesOfParts>
    <vt:vector size="11" baseType="lpstr">
      <vt:lpstr>Calibri</vt:lpstr>
      <vt:lpstr>Arial</vt: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RDB</dc:creator>
  <cp:lastModifiedBy>jdy</cp:lastModifiedBy>
  <cp:revision>54</cp:revision>
  <dcterms:created xsi:type="dcterms:W3CDTF">2013-08-06T16:22:56Z</dcterms:created>
  <dcterms:modified xsi:type="dcterms:W3CDTF">2013-11-07T16:58:48Z</dcterms:modified>
</cp:coreProperties>
</file>