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wmf" ContentType="image/x-wmf"/>
  <Default Extension="rels" ContentType="application/vnd.openxmlformats-package.relationshi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sldIdLst>
    <p:sldId id="284" r:id="rId2"/>
    <p:sldId id="285" r:id="rId3"/>
    <p:sldId id="291" r:id="rId4"/>
    <p:sldId id="345" r:id="rId5"/>
    <p:sldId id="356" r:id="rId6"/>
    <p:sldId id="357" r:id="rId7"/>
    <p:sldId id="359" r:id="rId8"/>
    <p:sldId id="361" r:id="rId9"/>
    <p:sldId id="362" r:id="rId10"/>
    <p:sldId id="360" r:id="rId11"/>
    <p:sldId id="323" r:id="rId12"/>
    <p:sldId id="264" r:id="rId13"/>
    <p:sldId id="337" r:id="rId14"/>
    <p:sldId id="363" r:id="rId15"/>
    <p:sldId id="339" r:id="rId16"/>
    <p:sldId id="263" r:id="rId17"/>
    <p:sldId id="343" r:id="rId18"/>
    <p:sldId id="365" r:id="rId19"/>
    <p:sldId id="344" r:id="rId20"/>
    <p:sldId id="346" r:id="rId21"/>
    <p:sldId id="348" r:id="rId22"/>
    <p:sldId id="364" r:id="rId23"/>
    <p:sldId id="347" r:id="rId24"/>
    <p:sldId id="349" r:id="rId25"/>
    <p:sldId id="350" r:id="rId26"/>
    <p:sldId id="368" r:id="rId27"/>
    <p:sldId id="369" r:id="rId28"/>
    <p:sldId id="352" r:id="rId29"/>
    <p:sldId id="354" r:id="rId30"/>
    <p:sldId id="370" r:id="rId31"/>
    <p:sldId id="371" r:id="rId32"/>
    <p:sldId id="372" r:id="rId33"/>
    <p:sldId id="373" r:id="rId34"/>
    <p:sldId id="374" r:id="rId35"/>
    <p:sldId id="375" r:id="rId36"/>
    <p:sldId id="376" r:id="rId37"/>
    <p:sldId id="377" r:id="rId38"/>
    <p:sldId id="378" r:id="rId39"/>
    <p:sldId id="379" r:id="rId40"/>
    <p:sldId id="380" r:id="rId41"/>
    <p:sldId id="381" r:id="rId42"/>
    <p:sldId id="382" r:id="rId43"/>
    <p:sldId id="383" r:id="rId44"/>
    <p:sldId id="384" r:id="rId45"/>
    <p:sldId id="385" r:id="rId46"/>
    <p:sldId id="386" r:id="rId47"/>
    <p:sldId id="387" r:id="rId48"/>
    <p:sldId id="388" r:id="rId49"/>
    <p:sldId id="389" r:id="rId50"/>
    <p:sldId id="390" r:id="rId51"/>
    <p:sldId id="391" r:id="rId52"/>
    <p:sldId id="392" r:id="rId53"/>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BED4"/>
    <a:srgbClr val="8AAAB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568" autoAdjust="0"/>
  </p:normalViewPr>
  <p:slideViewPr>
    <p:cSldViewPr snapToGrid="0" snapToObjects="1">
      <p:cViewPr>
        <p:scale>
          <a:sx n="75" d="100"/>
          <a:sy n="75" d="100"/>
        </p:scale>
        <p:origin x="-1014" y="-426"/>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DBE24B19-7B8F-4EE1-AC6D-83FDEC563CCF}" type="datetimeFigureOut">
              <a:rPr lang="en-US"/>
              <a:pPr>
                <a:defRPr/>
              </a:pPr>
              <a:t>10/14/2011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54AA2802-E82B-4E00-84AA-B42129897AD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Slide Image Placeholder 1"/>
          <p:cNvSpPr>
            <a:spLocks noGrp="1" noRot="1" noChangeAspect="1"/>
          </p:cNvSpPr>
          <p:nvPr>
            <p:ph type="sldImg"/>
          </p:nvPr>
        </p:nvSpPr>
        <p:spPr bwMode="auto">
          <a:noFill/>
          <a:ln>
            <a:solidFill>
              <a:srgbClr val="000000"/>
            </a:solidFill>
            <a:miter lim="800000"/>
            <a:headEnd/>
            <a:tailEnd/>
          </a:ln>
        </p:spPr>
      </p:sp>
      <p:sp>
        <p:nvSpPr>
          <p:cNvPr id="153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i="1" smtClean="0"/>
              <a:t>Feedback from SI workshop: Good flow and good consistency in use of images (e.g., map of Tasmania). Logically organized. Suggest to get students involved earlier.</a:t>
            </a:r>
          </a:p>
          <a:p>
            <a:pPr>
              <a:spcBef>
                <a:spcPct val="0"/>
              </a:spcBef>
            </a:pPr>
            <a:endParaRPr lang="en-US" i="1" smtClean="0"/>
          </a:p>
          <a:p>
            <a:pPr>
              <a:spcBef>
                <a:spcPct val="0"/>
              </a:spcBef>
            </a:pPr>
            <a:r>
              <a:rPr lang="en-US" i="1" smtClean="0"/>
              <a:t>This tidbit uses data from a focal paper: </a:t>
            </a:r>
          </a:p>
          <a:p>
            <a:pPr>
              <a:spcBef>
                <a:spcPct val="0"/>
              </a:spcBef>
            </a:pPr>
            <a:r>
              <a:rPr lang="en-US" i="1" smtClean="0"/>
              <a:t>Ling, S.D., C.R. Johnson, S.D. Frusher, and K.R. Ridgway. 2009. Overfishing reduces resilience of kelp beds to climate-driven catastrophic phase shift. PNAS. 106(52):22341-22345.</a:t>
            </a:r>
          </a:p>
        </p:txBody>
      </p:sp>
      <p:sp>
        <p:nvSpPr>
          <p:cNvPr id="153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3BFA5F7-0FC7-4DD7-AB6F-4DA333BF08D5}" type="slidenum">
              <a:rPr lang="en-US"/>
              <a:pPr fontAlgn="base">
                <a:spcBef>
                  <a:spcPct val="0"/>
                </a:spcBef>
                <a:spcAft>
                  <a:spcPct val="0"/>
                </a:spcAft>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Paul</a:t>
            </a:r>
          </a:p>
          <a:p>
            <a:pPr>
              <a:spcBef>
                <a:spcPct val="0"/>
              </a:spcBef>
            </a:pPr>
            <a:r>
              <a:rPr lang="en-US" i="1" smtClean="0"/>
              <a:t>Feedback from SI workshop: Appreciated early use of focal question to set the stage for the activity.</a:t>
            </a:r>
          </a:p>
        </p:txBody>
      </p:sp>
      <p:sp>
        <p:nvSpPr>
          <p:cNvPr id="348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8D9D70-E4B0-4627-9BFA-48548943A6EC}" type="slidenum">
              <a:rPr lang="en-US"/>
              <a:pPr fontAlgn="base">
                <a:spcBef>
                  <a:spcPct val="0"/>
                </a:spcBef>
                <a:spcAft>
                  <a:spcPct val="0"/>
                </a:spcAft>
              </a:pPr>
              <a:t>11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Marina: Here are data from southeastern Tasmania waters.</a:t>
            </a:r>
          </a:p>
          <a:p>
            <a:pPr>
              <a:spcBef>
                <a:spcPct val="0"/>
              </a:spcBef>
            </a:pPr>
            <a:r>
              <a:rPr lang="en-US" b="1" i="1" smtClean="0"/>
              <a:t>Report out from a single volunteer.</a:t>
            </a:r>
          </a:p>
          <a:p>
            <a:pPr>
              <a:spcBef>
                <a:spcPct val="0"/>
              </a:spcBef>
            </a:pPr>
            <a:r>
              <a:rPr lang="en-US" smtClean="0"/>
              <a:t>The abiotic changes are clear in this graph, let’s now add some of the biotic aspects. URCHINS</a:t>
            </a:r>
          </a:p>
        </p:txBody>
      </p:sp>
      <p:sp>
        <p:nvSpPr>
          <p:cNvPr id="368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0D8278A-ABD6-4C27-B84F-07EC3514ABF7}" type="slidenum">
              <a:rPr lang="en-US"/>
              <a:pPr fontAlgn="base">
                <a:spcBef>
                  <a:spcPct val="0"/>
                </a:spcBef>
                <a:spcAft>
                  <a:spcPct val="0"/>
                </a:spcAft>
              </a:pPr>
              <a:t>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Marina: CLICKER QUESTION (45 seconds)</a:t>
            </a:r>
          </a:p>
        </p:txBody>
      </p:sp>
      <p:sp>
        <p:nvSpPr>
          <p:cNvPr id="389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0840786-306A-4E11-87D3-58CA34BFDB68}" type="slidenum">
              <a:rPr lang="en-US"/>
              <a:pPr fontAlgn="base">
                <a:spcBef>
                  <a:spcPct val="0"/>
                </a:spcBef>
                <a:spcAft>
                  <a:spcPct val="0"/>
                </a:spcAft>
              </a:pPr>
              <a:t>13</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p:spPr>
      </p:sp>
      <p:sp>
        <p:nvSpPr>
          <p:cNvPr id="409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Marina: CLICKER QUESTION (45 seconds)</a:t>
            </a:r>
          </a:p>
        </p:txBody>
      </p:sp>
      <p:sp>
        <p:nvSpPr>
          <p:cNvPr id="409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D1301A9-4DD4-46A4-B3CA-3F5092275F24}" type="slidenum">
              <a:rPr lang="en-US"/>
              <a:pPr fontAlgn="base">
                <a:spcBef>
                  <a:spcPct val="0"/>
                </a:spcBef>
                <a:spcAft>
                  <a:spcPct val="0"/>
                </a:spcAft>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Marina</a:t>
            </a:r>
          </a:p>
        </p:txBody>
      </p:sp>
      <p:sp>
        <p:nvSpPr>
          <p:cNvPr id="430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46E42F7-42F6-4749-934C-035663EFC8F0}" type="slidenum">
              <a:rPr lang="en-US"/>
              <a:pPr fontAlgn="base">
                <a:spcBef>
                  <a:spcPct val="0"/>
                </a:spcBef>
                <a:spcAft>
                  <a:spcPct val="0"/>
                </a:spcAft>
              </a:pPr>
              <a:t>15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p:cNvSpPr>
          <p:nvPr>
            <p:ph type="sldImg"/>
          </p:nvPr>
        </p:nvSpPr>
        <p:spPr bwMode="auto">
          <a:noFill/>
          <a:ln>
            <a:solidFill>
              <a:srgbClr val="000000"/>
            </a:solidFill>
            <a:miter lim="800000"/>
            <a:headEnd/>
            <a:tailEnd/>
          </a:ln>
        </p:spPr>
      </p:sp>
      <p:sp>
        <p:nvSpPr>
          <p:cNvPr id="450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Marina: Shout out: Why do we see range expansion along the Tasmanian coast?</a:t>
            </a:r>
          </a:p>
        </p:txBody>
      </p:sp>
      <p:sp>
        <p:nvSpPr>
          <p:cNvPr id="450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BEBEC4-017F-4BDF-917E-2F994F9DF22C}" type="slidenum">
              <a:rPr lang="en-US"/>
              <a:pPr fontAlgn="base">
                <a:spcBef>
                  <a:spcPct val="0"/>
                </a:spcBef>
                <a:spcAft>
                  <a:spcPct val="0"/>
                </a:spcAft>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p:spPr>
      </p:sp>
      <p:sp>
        <p:nvSpPr>
          <p:cNvPr id="471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Dave</a:t>
            </a:r>
          </a:p>
          <a:p>
            <a:pPr>
              <a:spcBef>
                <a:spcPct val="0"/>
              </a:spcBef>
            </a:pPr>
            <a:r>
              <a:rPr lang="en-US" i="1" smtClean="0"/>
              <a:t>Feedback from SI workshop: Perhaps use a different barrens picture to emphasize similar pattern but in a  different location</a:t>
            </a:r>
          </a:p>
        </p:txBody>
      </p:sp>
      <p:sp>
        <p:nvSpPr>
          <p:cNvPr id="471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E364DF-2EA3-4409-9849-06954D6AA360}" type="slidenum">
              <a:rPr lang="en-US"/>
              <a:pPr fontAlgn="base">
                <a:spcBef>
                  <a:spcPct val="0"/>
                </a:spcBef>
                <a:spcAft>
                  <a:spcPct val="0"/>
                </a:spcAft>
              </a:pPr>
              <a:t>17</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p:cNvSpPr>
          <p:nvPr>
            <p:ph type="sldImg"/>
          </p:nvPr>
        </p:nvSpPr>
        <p:spPr bwMode="auto">
          <a:noFill/>
          <a:ln>
            <a:solidFill>
              <a:srgbClr val="000000"/>
            </a:solidFill>
            <a:miter lim="800000"/>
            <a:headEnd/>
            <a:tailEnd/>
          </a:ln>
        </p:spPr>
      </p:sp>
      <p:sp>
        <p:nvSpPr>
          <p:cNvPr id="501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Dave: When considering biotic interactions it is important to consider not only the herbivore-kelp relationship, but also the predator and the status of the predator population</a:t>
            </a:r>
          </a:p>
        </p:txBody>
      </p:sp>
      <p:sp>
        <p:nvSpPr>
          <p:cNvPr id="501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BE29AD5-E4BC-4638-9F21-6EBFBCC91A47}" type="slidenum">
              <a:rPr lang="en-US"/>
              <a:pPr fontAlgn="base">
                <a:spcBef>
                  <a:spcPct val="0"/>
                </a:spcBef>
                <a:spcAft>
                  <a:spcPct val="0"/>
                </a:spcAft>
              </a:pPr>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p:cNvSpPr>
            <a:spLocks noGrp="1" noRot="1" noChangeAspect="1"/>
          </p:cNvSpPr>
          <p:nvPr>
            <p:ph type="sldImg"/>
          </p:nvPr>
        </p:nvSpPr>
        <p:spPr bwMode="auto">
          <a:noFill/>
          <a:ln>
            <a:solidFill>
              <a:srgbClr val="000000"/>
            </a:solidFill>
            <a:miter lim="800000"/>
            <a:headEnd/>
            <a:tailEnd/>
          </a:ln>
        </p:spPr>
      </p:sp>
      <p:sp>
        <p:nvSpPr>
          <p:cNvPr id="5222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Dave: Everyone raise their hand. Collaborate with your neighbor, and once you have figured it out put your hand down.</a:t>
            </a:r>
          </a:p>
          <a:p>
            <a:pPr>
              <a:spcBef>
                <a:spcPct val="0"/>
              </a:spcBef>
            </a:pPr>
            <a:r>
              <a:rPr lang="en-US" smtClean="0"/>
              <a:t>How has it changed.</a:t>
            </a:r>
          </a:p>
          <a:p>
            <a:pPr>
              <a:spcBef>
                <a:spcPct val="0"/>
              </a:spcBef>
            </a:pPr>
            <a:r>
              <a:rPr lang="en-US" smtClean="0"/>
              <a:t>After summary, ask if anyone has anything else to add.</a:t>
            </a:r>
          </a:p>
        </p:txBody>
      </p:sp>
      <p:sp>
        <p:nvSpPr>
          <p:cNvPr id="5222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1437C70-418A-44AA-AA04-4A408DD19578}" type="slidenum">
              <a:rPr lang="en-US"/>
              <a:pPr fontAlgn="base">
                <a:spcBef>
                  <a:spcPct val="0"/>
                </a:spcBef>
                <a:spcAft>
                  <a:spcPct val="0"/>
                </a:spcAft>
              </a:pPr>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p:cNvSpPr>
            <a:spLocks noGrp="1" noRot="1" noChangeAspect="1"/>
          </p:cNvSpPr>
          <p:nvPr>
            <p:ph type="sldImg"/>
          </p:nvPr>
        </p:nvSpPr>
        <p:spPr bwMode="auto">
          <a:noFill/>
          <a:ln>
            <a:solidFill>
              <a:srgbClr val="000000"/>
            </a:solidFill>
            <a:miter lim="800000"/>
            <a:headEnd/>
            <a:tailEnd/>
          </a:ln>
        </p:spPr>
      </p:sp>
      <p:sp>
        <p:nvSpPr>
          <p:cNvPr id="5427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Michael: Why has lobster size changed? Shout out</a:t>
            </a:r>
          </a:p>
        </p:txBody>
      </p:sp>
      <p:sp>
        <p:nvSpPr>
          <p:cNvPr id="5427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B328AB0-39F1-4423-87E7-92E182E793AD}" type="slidenum">
              <a:rPr lang="en-US"/>
              <a:pPr fontAlgn="base">
                <a:spcBef>
                  <a:spcPct val="0"/>
                </a:spcBef>
                <a:spcAft>
                  <a:spcPct val="0"/>
                </a:spcAft>
              </a:pPr>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p:cNvSpPr>
            <a:spLocks noGrp="1" noRot="1" noChangeAspect="1"/>
          </p:cNvSpPr>
          <p:nvPr>
            <p:ph type="sldImg"/>
          </p:nvPr>
        </p:nvSpPr>
        <p:spPr bwMode="auto">
          <a:noFill/>
          <a:ln>
            <a:solidFill>
              <a:srgbClr val="000000"/>
            </a:solidFill>
            <a:miter lim="800000"/>
            <a:headEnd/>
            <a:tailEnd/>
          </a:ln>
        </p:spPr>
      </p:sp>
      <p:sp>
        <p:nvSpPr>
          <p:cNvPr id="174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Juan</a:t>
            </a:r>
          </a:p>
        </p:txBody>
      </p:sp>
      <p:sp>
        <p:nvSpPr>
          <p:cNvPr id="174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59DEB2-7576-4EF0-9A65-2AEF9DD933BB}" type="slidenum">
              <a:rPr lang="en-US"/>
              <a:pPr fontAlgn="base">
                <a:spcBef>
                  <a:spcPct val="0"/>
                </a:spcBef>
                <a:spcAft>
                  <a:spcPct val="0"/>
                </a:spcAft>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p:cNvSpPr>
            <a:spLocks noGrp="1" noRot="1" noChangeAspect="1"/>
          </p:cNvSpPr>
          <p:nvPr>
            <p:ph type="sldImg"/>
          </p:nvPr>
        </p:nvSpPr>
        <p:spPr bwMode="auto">
          <a:noFill/>
          <a:ln>
            <a:solidFill>
              <a:srgbClr val="000000"/>
            </a:solidFill>
            <a:miter lim="800000"/>
            <a:headEnd/>
            <a:tailEnd/>
          </a:ln>
        </p:spPr>
      </p:sp>
      <p:sp>
        <p:nvSpPr>
          <p:cNvPr id="5632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Michael: Why has lobster size changed?</a:t>
            </a:r>
          </a:p>
        </p:txBody>
      </p:sp>
      <p:sp>
        <p:nvSpPr>
          <p:cNvPr id="5632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B3AE97-62CC-4134-B17A-041773C49FFE}" type="slidenum">
              <a:rPr lang="en-US"/>
              <a:pPr fontAlgn="base">
                <a:spcBef>
                  <a:spcPct val="0"/>
                </a:spcBef>
                <a:spcAft>
                  <a:spcPct val="0"/>
                </a:spcAft>
              </a:pPr>
              <a:t>22</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Michael: What are the implications of the lobster sized distribution change for this ecosystem?</a:t>
            </a:r>
          </a:p>
        </p:txBody>
      </p:sp>
      <p:sp>
        <p:nvSpPr>
          <p:cNvPr id="583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86BA59-9619-43C1-B815-2973A334C4C8}" type="slidenum">
              <a:rPr lang="en-US"/>
              <a:pPr fontAlgn="base">
                <a:spcBef>
                  <a:spcPct val="0"/>
                </a:spcBef>
                <a:spcAft>
                  <a:spcPct val="0"/>
                </a:spcAft>
              </a:pPr>
              <a:t>23</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Michael: What are the factors that have been changing in this system? Take a moment and reconsider the changing elements in this system.</a:t>
            </a:r>
          </a:p>
        </p:txBody>
      </p:sp>
      <p:sp>
        <p:nvSpPr>
          <p:cNvPr id="6041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49CFF1-E999-435B-902D-7B082F45ACDE}" type="slidenum">
              <a:rPr lang="en-US"/>
              <a:pPr fontAlgn="base">
                <a:spcBef>
                  <a:spcPct val="0"/>
                </a:spcBef>
                <a:spcAft>
                  <a:spcPct val="0"/>
                </a:spcAft>
              </a:pPr>
              <a:t>24</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Joel</a:t>
            </a:r>
          </a:p>
        </p:txBody>
      </p:sp>
      <p:sp>
        <p:nvSpPr>
          <p:cNvPr id="6246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E3FED75-D11E-489A-9560-8CF7F8E66709}" type="slidenum">
              <a:rPr lang="en-US"/>
              <a:pPr fontAlgn="base">
                <a:spcBef>
                  <a:spcPct val="0"/>
                </a:spcBef>
                <a:spcAft>
                  <a:spcPct val="0"/>
                </a:spcAft>
              </a:pPr>
              <a:t>25</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Joel</a:t>
            </a:r>
          </a:p>
        </p:txBody>
      </p:sp>
      <p:sp>
        <p:nvSpPr>
          <p:cNvPr id="6451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237A29-022F-4DB7-8EB3-26519FCB3126}" type="slidenum">
              <a:rPr lang="en-US"/>
              <a:pPr fontAlgn="base">
                <a:spcBef>
                  <a:spcPct val="0"/>
                </a:spcBef>
                <a:spcAft>
                  <a:spcPct val="0"/>
                </a:spcAft>
              </a:pPr>
              <a:t>26</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Joel</a:t>
            </a:r>
          </a:p>
          <a:p>
            <a:pPr>
              <a:spcBef>
                <a:spcPct val="0"/>
              </a:spcBef>
            </a:pPr>
            <a:r>
              <a:rPr lang="en-US" i="1" smtClean="0"/>
              <a:t>Feedback from SI workshop: 1. Audience appreciated the authentic graphing task. Some discussion about asking to graph # remaining or % survival—audience split on whether to do it as an easier task (# remaining) or consistent with the data (% survival).</a:t>
            </a:r>
          </a:p>
          <a:p>
            <a:pPr>
              <a:spcBef>
                <a:spcPct val="0"/>
              </a:spcBef>
            </a:pPr>
            <a:r>
              <a:rPr lang="en-US" i="1" smtClean="0"/>
              <a:t>2. ALTERNATIVE TEACHING APPROACH: Present students with the areas and ask them to design the experiment and predict outcomes. </a:t>
            </a:r>
          </a:p>
        </p:txBody>
      </p:sp>
      <p:sp>
        <p:nvSpPr>
          <p:cNvPr id="6656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5F13C4E-036F-4CBE-A5CC-E8813075EED9}" type="slidenum">
              <a:rPr lang="en-US"/>
              <a:pPr fontAlgn="base">
                <a:spcBef>
                  <a:spcPct val="0"/>
                </a:spcBef>
                <a:spcAft>
                  <a:spcPct val="0"/>
                </a:spcAft>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p:spPr>
      </p:sp>
      <p:sp>
        <p:nvSpPr>
          <p:cNvPr id="6861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Joel</a:t>
            </a:r>
          </a:p>
        </p:txBody>
      </p:sp>
      <p:sp>
        <p:nvSpPr>
          <p:cNvPr id="6861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EB60B0-EDBB-4342-8937-8E5195283293}" type="slidenum">
              <a:rPr lang="en-US"/>
              <a:pPr fontAlgn="base">
                <a:spcBef>
                  <a:spcPct val="0"/>
                </a:spcBef>
                <a:spcAft>
                  <a:spcPct val="0"/>
                </a:spcAft>
              </a:pPr>
              <a:t>28</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i="1" smtClean="0"/>
              <a:t>Feedback from SI workshop: Many audience members wanted to know about the effects of water temperature change on LOBSTERS. This could be something included in the homework assignment or could be something that they identify as information needed.</a:t>
            </a:r>
          </a:p>
        </p:txBody>
      </p:sp>
      <p:sp>
        <p:nvSpPr>
          <p:cNvPr id="706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A88555D-4471-432A-B2AF-FFE3DEF39249}" type="slidenum">
              <a:rPr lang="en-US"/>
              <a:pPr fontAlgn="base">
                <a:spcBef>
                  <a:spcPct val="0"/>
                </a:spcBef>
                <a:spcAft>
                  <a:spcPct val="0"/>
                </a:spcAft>
              </a:pPr>
              <a:t>29</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p:spPr>
      </p:sp>
      <p:sp>
        <p:nvSpPr>
          <p:cNvPr id="747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47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CA3139-035E-417A-983E-5C3687B0E71E}" type="slidenum">
              <a:rPr lang="en-US"/>
              <a:pPr fontAlgn="base">
                <a:spcBef>
                  <a:spcPct val="0"/>
                </a:spcBef>
                <a:spcAft>
                  <a:spcPct val="0"/>
                </a:spcAft>
              </a:pPr>
              <a:t>32</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p:cNvSpPr>
            <a:spLocks noGrp="1" noRot="1" noChangeAspect="1"/>
          </p:cNvSpPr>
          <p:nvPr>
            <p:ph type="sldImg"/>
          </p:nvPr>
        </p:nvSpPr>
        <p:spPr bwMode="auto">
          <a:noFill/>
          <a:ln>
            <a:solidFill>
              <a:srgbClr val="000000"/>
            </a:solidFill>
            <a:miter lim="800000"/>
            <a:headEnd/>
            <a:tailEnd/>
          </a:ln>
        </p:spPr>
      </p:sp>
      <p:sp>
        <p:nvSpPr>
          <p:cNvPr id="788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788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F9514A-3846-445B-BF08-DD2DA618E4F9}" type="slidenum">
              <a:rPr lang="en-US"/>
              <a:pPr fontAlgn="base">
                <a:spcBef>
                  <a:spcPct val="0"/>
                </a:spcBef>
                <a:spcAft>
                  <a:spcPct val="0"/>
                </a:spcAft>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p:cNvSpPr>
          <p:nvPr>
            <p:ph type="sldImg"/>
          </p:nvPr>
        </p:nvSpPr>
        <p:spPr bwMode="auto">
          <a:noFill/>
          <a:ln>
            <a:solidFill>
              <a:srgbClr val="000000"/>
            </a:solidFill>
            <a:miter lim="800000"/>
            <a:headEnd/>
            <a:tailEnd/>
          </a:ln>
        </p:spPr>
      </p:sp>
      <p:sp>
        <p:nvSpPr>
          <p:cNvPr id="1945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Juan</a:t>
            </a:r>
          </a:p>
        </p:txBody>
      </p:sp>
      <p:sp>
        <p:nvSpPr>
          <p:cNvPr id="1945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C72F05-D55A-43E1-BF22-65EAB510B3C7}" type="slidenum">
              <a:rPr lang="en-US"/>
              <a:pPr fontAlgn="base">
                <a:spcBef>
                  <a:spcPct val="0"/>
                </a:spcBef>
                <a:spcAft>
                  <a:spcPct val="0"/>
                </a:spcAft>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p:cNvSpPr>
            <a:spLocks noGrp="1" noRot="1" noChangeAspect="1"/>
          </p:cNvSpPr>
          <p:nvPr>
            <p:ph type="sldImg"/>
          </p:nvPr>
        </p:nvSpPr>
        <p:spPr bwMode="auto">
          <a:noFill/>
          <a:ln>
            <a:solidFill>
              <a:srgbClr val="000000"/>
            </a:solidFill>
            <a:miter lim="800000"/>
            <a:headEnd/>
            <a:tailEnd/>
          </a:ln>
        </p:spPr>
      </p:sp>
      <p:sp>
        <p:nvSpPr>
          <p:cNvPr id="808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Review clicker question: (30 Seconds)</a:t>
            </a:r>
          </a:p>
        </p:txBody>
      </p:sp>
      <p:sp>
        <p:nvSpPr>
          <p:cNvPr id="808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EA2C2B-FB25-4662-81C0-7669A47F8201}" type="slidenum">
              <a:rPr lang="en-US"/>
              <a:pPr fontAlgn="base">
                <a:spcBef>
                  <a:spcPct val="0"/>
                </a:spcBef>
                <a:spcAft>
                  <a:spcPct val="0"/>
                </a:spcAft>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p:cNvSpPr>
            <a:spLocks noGrp="1" noRot="1" noChangeAspect="1"/>
          </p:cNvSpPr>
          <p:nvPr>
            <p:ph type="sldImg"/>
          </p:nvPr>
        </p:nvSpPr>
        <p:spPr bwMode="auto">
          <a:noFill/>
          <a:ln>
            <a:solidFill>
              <a:srgbClr val="000000"/>
            </a:solidFill>
            <a:miter lim="800000"/>
            <a:headEnd/>
            <a:tailEnd/>
          </a:ln>
        </p:spPr>
      </p:sp>
      <p:sp>
        <p:nvSpPr>
          <p:cNvPr id="8294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Reinforce answer and lead to barrens in the next slide.</a:t>
            </a:r>
          </a:p>
        </p:txBody>
      </p:sp>
      <p:sp>
        <p:nvSpPr>
          <p:cNvPr id="8294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C8BC7A-1918-4DBB-9AB8-EE63F2148CA8}" type="slidenum">
              <a:rPr lang="en-US"/>
              <a:pPr fontAlgn="base">
                <a:spcBef>
                  <a:spcPct val="0"/>
                </a:spcBef>
                <a:spcAft>
                  <a:spcPct val="0"/>
                </a:spcAft>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p:spPr>
      </p:sp>
      <p:sp>
        <p:nvSpPr>
          <p:cNvPr id="8499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Leader: remember barrens form when urchin populations …</a:t>
            </a:r>
          </a:p>
          <a:p>
            <a:pPr>
              <a:spcBef>
                <a:spcPct val="0"/>
              </a:spcBef>
            </a:pPr>
            <a:r>
              <a:rPr lang="en-US" smtClean="0"/>
              <a:t>This barrens problem is not restricted to the west coast of the US. Kelps are distributed worldwide</a:t>
            </a:r>
          </a:p>
        </p:txBody>
      </p:sp>
      <p:sp>
        <p:nvSpPr>
          <p:cNvPr id="8499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D8C5DB7-0D96-4ABD-ACC2-E500159FEF7B}" type="slidenum">
              <a:rPr lang="en-US"/>
              <a:pPr fontAlgn="base">
                <a:spcBef>
                  <a:spcPct val="0"/>
                </a:spcBef>
                <a:spcAft>
                  <a:spcPct val="0"/>
                </a:spcAft>
              </a:pPr>
              <a:t>38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p:spPr>
      </p:sp>
      <p:sp>
        <p:nvSpPr>
          <p:cNvPr id="8704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8704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DCC8725-5359-4112-8787-174E3751F2FE}" type="slidenum">
              <a:rPr lang="en-US"/>
              <a:pPr fontAlgn="base">
                <a:spcBef>
                  <a:spcPct val="0"/>
                </a:spcBef>
                <a:spcAft>
                  <a:spcPct val="0"/>
                </a:spcAft>
              </a:pPr>
              <a:t>39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p:cNvSpPr>
          <p:nvPr>
            <p:ph type="sldImg"/>
          </p:nvPr>
        </p:nvSpPr>
        <p:spPr bwMode="auto">
          <a:noFill/>
          <a:ln>
            <a:solidFill>
              <a:srgbClr val="000000"/>
            </a:solidFill>
            <a:miter lim="800000"/>
            <a:headEnd/>
            <a:tailEnd/>
          </a:ln>
        </p:spPr>
      </p:sp>
      <p:sp>
        <p:nvSpPr>
          <p:cNvPr id="8909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We have considered biotic factors impacting kelp. Shout-out: What abiotic factors might also contribute to the distribution and success of kelps? </a:t>
            </a:r>
            <a:r>
              <a:rPr lang="en-US" b="1" i="1" smtClean="0"/>
              <a:t>Temperature, rocky coastal subtidal habitat, light penetration (scribe captures on board—then circles temperature as our focal topic)</a:t>
            </a:r>
            <a:endParaRPr lang="en-US" smtClean="0"/>
          </a:p>
        </p:txBody>
      </p:sp>
      <p:sp>
        <p:nvSpPr>
          <p:cNvPr id="8909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17C7205-8C8F-4A17-AA92-03593ABF0637}" type="slidenum">
              <a:rPr lang="en-US"/>
              <a:pPr fontAlgn="base">
                <a:spcBef>
                  <a:spcPct val="0"/>
                </a:spcBef>
                <a:spcAft>
                  <a:spcPct val="0"/>
                </a:spcAft>
              </a:pPr>
              <a:t>40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p:cNvSpPr>
          <p:nvPr>
            <p:ph type="sldImg"/>
          </p:nvPr>
        </p:nvSpPr>
        <p:spPr bwMode="auto">
          <a:noFill/>
          <a:ln>
            <a:solidFill>
              <a:srgbClr val="000000"/>
            </a:solidFill>
            <a:miter lim="800000"/>
            <a:headEnd/>
            <a:tailEnd/>
          </a:ln>
        </p:spPr>
      </p:sp>
      <p:sp>
        <p:nvSpPr>
          <p:cNvPr id="9113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Today we will focus our discussion on Tasmania (circled in red) and the effects of climate change. Kelps are common in areas with cold water upwelling.</a:t>
            </a:r>
          </a:p>
        </p:txBody>
      </p:sp>
      <p:sp>
        <p:nvSpPr>
          <p:cNvPr id="9113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8A22536-5ABD-404E-A0FB-60847C3512CC}" type="slidenum">
              <a:rPr lang="en-US"/>
              <a:pPr fontAlgn="base">
                <a:spcBef>
                  <a:spcPct val="0"/>
                </a:spcBef>
                <a:spcAft>
                  <a:spcPct val="0"/>
                </a:spcAft>
              </a:pPr>
              <a:t>41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p:spPr>
      </p:sp>
      <p:sp>
        <p:nvSpPr>
          <p:cNvPr id="21506"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Juan</a:t>
            </a:r>
          </a:p>
        </p:txBody>
      </p:sp>
      <p:sp>
        <p:nvSpPr>
          <p:cNvPr id="21507"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ACA40E4-95B3-4A5B-AC2C-3DFDAC585350}" type="slidenum">
              <a:rPr lang="en-US"/>
              <a:pPr fontAlgn="base">
                <a:spcBef>
                  <a:spcPct val="0"/>
                </a:spcBef>
                <a:spcAft>
                  <a:spcPct val="0"/>
                </a:spcAft>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p:spPr>
      </p:sp>
      <p:sp>
        <p:nvSpPr>
          <p:cNvPr id="23554"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Paul: Ask audience to categorize types of interactions (biotic/abiotic)</a:t>
            </a:r>
          </a:p>
        </p:txBody>
      </p:sp>
      <p:sp>
        <p:nvSpPr>
          <p:cNvPr id="23555"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2E43B22-98F0-44F0-9D81-E0433791734F}" type="slidenum">
              <a:rPr lang="en-US"/>
              <a:pPr fontAlgn="base">
                <a:spcBef>
                  <a:spcPct val="0"/>
                </a:spcBef>
                <a:spcAft>
                  <a:spcPct val="0"/>
                </a:spcAft>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p:spPr>
      </p:sp>
      <p:sp>
        <p:nvSpPr>
          <p:cNvPr id="25602"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Paul: Ask audience to categorize types of interactions (biotic/abiotic).</a:t>
            </a:r>
          </a:p>
          <a:p>
            <a:pPr>
              <a:spcBef>
                <a:spcPct val="0"/>
              </a:spcBef>
            </a:pPr>
            <a:r>
              <a:rPr lang="en-US" i="1" smtClean="0"/>
              <a:t>Feedback from SI workshop: Remind audience that this isn’t a simple food chain, and that there are other players involved in the complex food web. Perhaps show the food web diagram.</a:t>
            </a:r>
          </a:p>
        </p:txBody>
      </p:sp>
      <p:sp>
        <p:nvSpPr>
          <p:cNvPr id="25603"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6D1715D-6F38-42D3-909C-E12A5B88A3F7}" type="slidenum">
              <a:rPr lang="en-US"/>
              <a:pPr fontAlgn="base">
                <a:spcBef>
                  <a:spcPct val="0"/>
                </a:spcBef>
                <a:spcAft>
                  <a:spcPct val="0"/>
                </a:spcAft>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p:cNvSpPr>
          <p:nvPr>
            <p:ph type="sldImg"/>
          </p:nvPr>
        </p:nvSpPr>
        <p:spPr bwMode="auto">
          <a:noFill/>
          <a:ln>
            <a:solidFill>
              <a:srgbClr val="000000"/>
            </a:solidFill>
            <a:miter lim="800000"/>
            <a:headEnd/>
            <a:tailEnd/>
          </a:ln>
        </p:spPr>
      </p:sp>
      <p:sp>
        <p:nvSpPr>
          <p:cNvPr id="2765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Paul: Ask audience to categorize types of interactions (biotic/abiotic)</a:t>
            </a:r>
          </a:p>
        </p:txBody>
      </p:sp>
      <p:sp>
        <p:nvSpPr>
          <p:cNvPr id="2765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356115D-0FC1-4D55-9BB7-FFFEDA2CAB9C}" type="slidenum">
              <a:rPr lang="en-US"/>
              <a:pPr fontAlgn="base">
                <a:spcBef>
                  <a:spcPct val="0"/>
                </a:spcBef>
                <a:spcAft>
                  <a:spcPct val="0"/>
                </a:spcAft>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p:spPr>
      </p:sp>
      <p:sp>
        <p:nvSpPr>
          <p:cNvPr id="2969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Paul: Today we will focus our discussion on Tasmania (circled in red) and the effects of climate change. Kelps are common in areas with cold water upwelling.</a:t>
            </a:r>
          </a:p>
        </p:txBody>
      </p:sp>
      <p:sp>
        <p:nvSpPr>
          <p:cNvPr id="2969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386962A-5518-4DA6-811A-B922084F61D6}" type="slidenum">
              <a:rPr lang="en-US"/>
              <a:pPr fontAlgn="base">
                <a:spcBef>
                  <a:spcPct val="0"/>
                </a:spcBef>
                <a:spcAft>
                  <a:spcPct val="0"/>
                </a:spcAft>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p:spPr>
      </p:sp>
      <p:sp>
        <p:nvSpPr>
          <p:cNvPr id="32770"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Paul:Oxygen production</a:t>
            </a:r>
          </a:p>
          <a:p>
            <a:pPr>
              <a:spcBef>
                <a:spcPct val="0"/>
              </a:spcBef>
            </a:pPr>
            <a:r>
              <a:rPr lang="en-US" smtClean="0"/>
              <a:t>Primary productivity</a:t>
            </a:r>
          </a:p>
          <a:p>
            <a:pPr>
              <a:spcBef>
                <a:spcPct val="0"/>
              </a:spcBef>
            </a:pPr>
            <a:r>
              <a:rPr lang="en-US" smtClean="0"/>
              <a:t>3-dimensional environment</a:t>
            </a:r>
          </a:p>
          <a:p>
            <a:pPr>
              <a:spcBef>
                <a:spcPct val="0"/>
              </a:spcBef>
            </a:pPr>
            <a:r>
              <a:rPr lang="en-US" smtClean="0"/>
              <a:t>Provides suitable habitat for a thriving fish and invertebrate community</a:t>
            </a:r>
          </a:p>
          <a:p>
            <a:pPr>
              <a:spcBef>
                <a:spcPct val="0"/>
              </a:spcBef>
            </a:pPr>
            <a:r>
              <a:rPr lang="en-US" smtClean="0"/>
              <a:t>Food and medicine for humans</a:t>
            </a:r>
          </a:p>
          <a:p>
            <a:pPr>
              <a:spcBef>
                <a:spcPct val="0"/>
              </a:spcBef>
            </a:pPr>
            <a:endParaRPr lang="en-US" smtClean="0"/>
          </a:p>
        </p:txBody>
      </p:sp>
      <p:sp>
        <p:nvSpPr>
          <p:cNvPr id="32771"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E873E2-3312-4C3F-88AE-9756AC110A85}" type="slidenum">
              <a:rPr lang="en-US"/>
              <a:pPr fontAlgn="base">
                <a:spcBef>
                  <a:spcPct val="0"/>
                </a:spcBef>
                <a:spcAft>
                  <a:spcPct val="0"/>
                </a:spcAft>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99CF63A-C012-4594-B29C-791F23A1FA59}" type="datetimeFigureOut">
              <a:rPr lang="en-US"/>
              <a:pPr>
                <a:defRPr/>
              </a:pPr>
              <a:t>10/14/2011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E976A6-CE61-48CC-910E-54CA949FF2D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CA79C7A-C877-45F9-BF26-97C4CAC33343}" type="datetimeFigureOut">
              <a:rPr lang="en-US"/>
              <a:pPr>
                <a:defRPr/>
              </a:pPr>
              <a:t>10/14/2011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CB586F-71DB-4F7A-85F9-29EE61180E4A}"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C3866B4-4AC6-4C45-8AEC-5ECF2676E8F7}" type="datetimeFigureOut">
              <a:rPr lang="en-US"/>
              <a:pPr>
                <a:defRPr/>
              </a:pPr>
              <a:t>10/14/2011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053540F-D160-43E0-87D8-3030C2EB148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23F01A2-560F-48C6-80D5-45442670CD52}" type="datetimeFigureOut">
              <a:rPr lang="en-US"/>
              <a:pPr>
                <a:defRPr/>
              </a:pPr>
              <a:t>10/14/2011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39E735F-6047-424F-90D6-BE78C7ABE0F8}"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D0BA473-6071-43F8-8BD2-D0D17527EBFD}" type="datetimeFigureOut">
              <a:rPr lang="en-US"/>
              <a:pPr>
                <a:defRPr/>
              </a:pPr>
              <a:t>10/14/2011</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37C6E58-B99B-4893-B01D-143DBB531E69}"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A2C49FF-B738-465F-B6B7-CABDAA5D8EDA}" type="datetimeFigureOut">
              <a:rPr lang="en-US"/>
              <a:pPr>
                <a:defRPr/>
              </a:pPr>
              <a:t>10/14/2011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67BAEFB-C5D0-4C37-92D0-6170FCFE4B5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2D2F8E5-BE4F-409F-91E1-6D1E2C295973}" type="datetimeFigureOut">
              <a:rPr lang="en-US"/>
              <a:pPr>
                <a:defRPr/>
              </a:pPr>
              <a:t>10/14/2011</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FAED3AC-158B-4CD1-94B7-1941F38CAD6F}"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29D54F5-7997-45CC-940B-8A43C21A75AF}" type="datetimeFigureOut">
              <a:rPr lang="en-US"/>
              <a:pPr>
                <a:defRPr/>
              </a:pPr>
              <a:t>10/14/2011</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859E02B-F5BB-4731-9763-BD10EE593F6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BAB3220-562B-4DE4-BA48-8B2FE87A4F28}" type="datetimeFigureOut">
              <a:rPr lang="en-US"/>
              <a:pPr>
                <a:defRPr/>
              </a:pPr>
              <a:t>10/14/2011</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0418944-065C-4CBF-B0BE-D33905B21B6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0016A171-79FD-4D9E-8ACE-6425A41A5E1E}" type="datetimeFigureOut">
              <a:rPr lang="en-US"/>
              <a:pPr>
                <a:defRPr/>
              </a:pPr>
              <a:t>10/14/2011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D8B10F7-2787-4DCF-B4A0-8009AFA4DA5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C1DD066-7252-4741-B145-FFE345CB1F00}" type="datetimeFigureOut">
              <a:rPr lang="en-US"/>
              <a:pPr>
                <a:defRPr/>
              </a:pPr>
              <a:t>10/14/2011</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6ADD0E-FDCA-4656-B018-51E9A6FF9B2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defRPr>
            </a:lvl1pPr>
          </a:lstStyle>
          <a:p>
            <a:pPr>
              <a:defRPr/>
            </a:pPr>
            <a:fld id="{622B1628-D412-4E7C-B72D-5CB44138003B}" type="datetimeFigureOut">
              <a:rPr lang="en-US"/>
              <a:pPr>
                <a:defRPr/>
              </a:pPr>
              <a:t>10/14/2011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defRPr>
            </a:lvl1pPr>
          </a:lstStyle>
          <a:p>
            <a:pPr>
              <a:defRPr/>
            </a:pPr>
            <a:fld id="{B8553171-8AD4-4243-A469-395A1E6FF2B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xStyles>
    <p:titleStyle>
      <a:lvl1pPr algn="ctr" defTabSz="457200" rtl="0" fontAlgn="base">
        <a:spcBef>
          <a:spcPct val="0"/>
        </a:spcBef>
        <a:spcAft>
          <a:spcPct val="0"/>
        </a:spcAft>
        <a:defRPr sz="4400" kern="12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defRPr>
      </a:lvl2pPr>
      <a:lvl3pPr algn="ctr" defTabSz="457200" rtl="0" fontAlgn="base">
        <a:spcBef>
          <a:spcPct val="0"/>
        </a:spcBef>
        <a:spcAft>
          <a:spcPct val="0"/>
        </a:spcAft>
        <a:defRPr sz="4400">
          <a:solidFill>
            <a:schemeClr val="tx1"/>
          </a:solidFill>
          <a:latin typeface="Calibri" pitchFamily="34" charset="0"/>
        </a:defRPr>
      </a:lvl3pPr>
      <a:lvl4pPr algn="ctr" defTabSz="457200" rtl="0" fontAlgn="base">
        <a:spcBef>
          <a:spcPct val="0"/>
        </a:spcBef>
        <a:spcAft>
          <a:spcPct val="0"/>
        </a:spcAft>
        <a:defRPr sz="4400">
          <a:solidFill>
            <a:schemeClr val="tx1"/>
          </a:solidFill>
          <a:latin typeface="Calibri" pitchFamily="34" charset="0"/>
        </a:defRPr>
      </a:lvl4pPr>
      <a:lvl5pPr algn="ctr" defTabSz="457200" rtl="0" fontAlgn="base">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r>
              <a:rPr lang="en-US" smtClean="0"/>
              <a:t>Ecology Group </a:t>
            </a:r>
          </a:p>
        </p:txBody>
      </p:sp>
      <p:sp>
        <p:nvSpPr>
          <p:cNvPr id="14338" name="Content Placeholder 2"/>
          <p:cNvSpPr>
            <a:spLocks noGrp="1"/>
          </p:cNvSpPr>
          <p:nvPr>
            <p:ph idx="1"/>
          </p:nvPr>
        </p:nvSpPr>
        <p:spPr/>
        <p:txBody>
          <a:bodyPr/>
          <a:lstStyle/>
          <a:p>
            <a:r>
              <a:rPr lang="en-US" smtClean="0"/>
              <a:t>Joel Abraham</a:t>
            </a:r>
          </a:p>
          <a:p>
            <a:r>
              <a:rPr lang="en-US" smtClean="0"/>
              <a:t>Bill Hoese</a:t>
            </a:r>
          </a:p>
          <a:p>
            <a:r>
              <a:rPr lang="en-US" smtClean="0"/>
              <a:t>Paul Narguizian</a:t>
            </a:r>
          </a:p>
          <a:p>
            <a:r>
              <a:rPr lang="en-US" smtClean="0"/>
              <a:t>Michael Fleming</a:t>
            </a:r>
          </a:p>
          <a:p>
            <a:r>
              <a:rPr lang="en-US" smtClean="0"/>
              <a:t>Marina Gerson</a:t>
            </a:r>
          </a:p>
          <a:p>
            <a:r>
              <a:rPr lang="en-US" smtClean="0"/>
              <a:t>Dave Muehleisen</a:t>
            </a:r>
          </a:p>
          <a:p>
            <a:r>
              <a:rPr lang="en-US" smtClean="0"/>
              <a:t>Juan Torres-Perez</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itle 1"/>
          <p:cNvSpPr>
            <a:spLocks noGrp="1"/>
          </p:cNvSpPr>
          <p:nvPr>
            <p:ph type="title"/>
          </p:nvPr>
        </p:nvSpPr>
        <p:spPr>
          <a:xfrm>
            <a:off x="457200" y="-9525"/>
            <a:ext cx="8229600" cy="1143000"/>
          </a:xfrm>
        </p:spPr>
        <p:txBody>
          <a:bodyPr/>
          <a:lstStyle/>
          <a:p>
            <a:r>
              <a:rPr lang="en-US" smtClean="0"/>
              <a:t>Aboriginal Tasmanian use of kelp</a:t>
            </a:r>
          </a:p>
        </p:txBody>
      </p:sp>
      <p:sp>
        <p:nvSpPr>
          <p:cNvPr id="31746" name="Content Placeholder 2"/>
          <p:cNvSpPr>
            <a:spLocks noGrp="1"/>
          </p:cNvSpPr>
          <p:nvPr>
            <p:ph idx="1"/>
          </p:nvPr>
        </p:nvSpPr>
        <p:spPr/>
        <p:txBody>
          <a:bodyPr/>
          <a:lstStyle/>
          <a:p>
            <a:endParaRPr lang="en-US" smtClean="0"/>
          </a:p>
        </p:txBody>
      </p:sp>
      <p:sp>
        <p:nvSpPr>
          <p:cNvPr id="31747" name="Rectangle 6"/>
          <p:cNvSpPr>
            <a:spLocks noChangeArrowheads="1"/>
          </p:cNvSpPr>
          <p:nvPr/>
        </p:nvSpPr>
        <p:spPr bwMode="auto">
          <a:xfrm>
            <a:off x="457200" y="5876925"/>
            <a:ext cx="8229600" cy="646113"/>
          </a:xfrm>
          <a:prstGeom prst="rect">
            <a:avLst/>
          </a:prstGeom>
          <a:noFill/>
          <a:ln w="9525">
            <a:noFill/>
            <a:miter lim="800000"/>
            <a:headEnd/>
            <a:tailEnd/>
          </a:ln>
        </p:spPr>
        <p:txBody>
          <a:bodyPr>
            <a:spAutoFit/>
          </a:bodyPr>
          <a:lstStyle/>
          <a:p>
            <a:r>
              <a:rPr lang="en-US">
                <a:latin typeface="Calibri" pitchFamily="34" charset="0"/>
              </a:rPr>
              <a:t>http://www.craftaustralia.org.au/library/review.php?id=colin_martin_baskets_and_belonging</a:t>
            </a:r>
          </a:p>
        </p:txBody>
      </p:sp>
      <p:grpSp>
        <p:nvGrpSpPr>
          <p:cNvPr id="31748" name="Group 10"/>
          <p:cNvGrpSpPr>
            <a:grpSpLocks/>
          </p:cNvGrpSpPr>
          <p:nvPr/>
        </p:nvGrpSpPr>
        <p:grpSpPr bwMode="auto">
          <a:xfrm>
            <a:off x="741363" y="1133475"/>
            <a:ext cx="3592512" cy="4743450"/>
            <a:chOff x="741544" y="1133268"/>
            <a:chExt cx="3592108" cy="4743548"/>
          </a:xfrm>
        </p:grpSpPr>
        <p:pic>
          <p:nvPicPr>
            <p:cNvPr id="31751" name="Picture 8"/>
            <p:cNvPicPr>
              <a:picLocks noChangeAspect="1"/>
            </p:cNvPicPr>
            <p:nvPr/>
          </p:nvPicPr>
          <p:blipFill>
            <a:blip r:embed="rId3"/>
            <a:srcRect/>
            <a:stretch>
              <a:fillRect/>
            </a:stretch>
          </p:blipFill>
          <p:spPr bwMode="auto">
            <a:xfrm>
              <a:off x="741544" y="1137888"/>
              <a:ext cx="3554196" cy="4738928"/>
            </a:xfrm>
            <a:prstGeom prst="rect">
              <a:avLst/>
            </a:prstGeom>
            <a:noFill/>
            <a:ln w="9525">
              <a:noFill/>
              <a:miter lim="800000"/>
              <a:headEnd/>
              <a:tailEnd/>
            </a:ln>
          </p:spPr>
        </p:pic>
        <p:sp>
          <p:nvSpPr>
            <p:cNvPr id="10" name="Rectangle 9"/>
            <p:cNvSpPr/>
            <p:nvPr/>
          </p:nvSpPr>
          <p:spPr>
            <a:xfrm>
              <a:off x="2824110" y="1133268"/>
              <a:ext cx="1509542" cy="47435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31749" name="Picture 5"/>
          <p:cNvPicPr>
            <a:picLocks noChangeAspect="1"/>
          </p:cNvPicPr>
          <p:nvPr/>
        </p:nvPicPr>
        <p:blipFill>
          <a:blip r:embed="rId4"/>
          <a:srcRect/>
          <a:stretch>
            <a:fillRect/>
          </a:stretch>
        </p:blipFill>
        <p:spPr bwMode="auto">
          <a:xfrm>
            <a:off x="4624388" y="2233613"/>
            <a:ext cx="4846637" cy="3635375"/>
          </a:xfrm>
          <a:prstGeom prst="rect">
            <a:avLst/>
          </a:prstGeom>
          <a:noFill/>
          <a:ln w="9525">
            <a:noFill/>
            <a:miter lim="800000"/>
            <a:headEnd/>
            <a:tailEnd/>
          </a:ln>
        </p:spPr>
      </p:pic>
      <p:pic>
        <p:nvPicPr>
          <p:cNvPr id="31750" name="Picture 10"/>
          <p:cNvPicPr>
            <a:picLocks noChangeAspect="1"/>
          </p:cNvPicPr>
          <p:nvPr/>
        </p:nvPicPr>
        <p:blipFill>
          <a:blip r:embed="rId5"/>
          <a:srcRect/>
          <a:stretch>
            <a:fillRect/>
          </a:stretch>
        </p:blipFill>
        <p:spPr bwMode="auto">
          <a:xfrm>
            <a:off x="2662238" y="1577975"/>
            <a:ext cx="27432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p:cNvSpPr>
            <a:spLocks noGrp="1"/>
          </p:cNvSpPr>
          <p:nvPr>
            <p:ph type="title"/>
          </p:nvPr>
        </p:nvSpPr>
        <p:spPr/>
        <p:txBody>
          <a:bodyPr/>
          <a:lstStyle/>
          <a:p>
            <a:r>
              <a:rPr lang="en-US" sz="5400" smtClean="0"/>
              <a:t>Focal Question:</a:t>
            </a:r>
          </a:p>
        </p:txBody>
      </p:sp>
      <p:sp>
        <p:nvSpPr>
          <p:cNvPr id="33794" name="Content Placeholder 2"/>
          <p:cNvSpPr>
            <a:spLocks noGrp="1"/>
          </p:cNvSpPr>
          <p:nvPr>
            <p:ph idx="1"/>
          </p:nvPr>
        </p:nvSpPr>
        <p:spPr/>
        <p:txBody>
          <a:bodyPr/>
          <a:lstStyle/>
          <a:p>
            <a:pPr algn="ctr">
              <a:buFont typeface="Arial" charset="0"/>
              <a:buNone/>
            </a:pPr>
            <a:r>
              <a:rPr lang="en-US" sz="4800" smtClean="0"/>
              <a:t>What is causing the Tasmanian kelp decline and why?</a:t>
            </a:r>
          </a:p>
          <a:p>
            <a:pPr algn="ctr">
              <a:buFont typeface="Arial" charset="0"/>
              <a:buNone/>
            </a:pPr>
            <a:r>
              <a:rPr lang="en-US" sz="4800" smtClean="0"/>
              <a:t>What can we do about it?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2989263" y="4910138"/>
            <a:ext cx="381000" cy="220662"/>
          </a:xfrm>
          <a:prstGeom prst="line">
            <a:avLst/>
          </a:prstGeom>
          <a:ln w="793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flipV="1">
            <a:off x="3446463" y="4794250"/>
            <a:ext cx="127000" cy="100013"/>
          </a:xfrm>
          <a:prstGeom prst="line">
            <a:avLst/>
          </a:prstGeom>
          <a:ln w="793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3663950" y="4660900"/>
            <a:ext cx="209550" cy="120650"/>
          </a:xfrm>
          <a:prstGeom prst="line">
            <a:avLst/>
          </a:prstGeom>
          <a:ln w="793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917950" y="4602163"/>
            <a:ext cx="82550" cy="1587"/>
          </a:xfrm>
          <a:prstGeom prst="line">
            <a:avLst/>
          </a:prstGeom>
          <a:ln w="635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4102100" y="4343400"/>
            <a:ext cx="381000" cy="220663"/>
          </a:xfrm>
          <a:prstGeom prst="line">
            <a:avLst/>
          </a:prstGeom>
          <a:ln w="793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806950" y="3919538"/>
            <a:ext cx="381000" cy="220662"/>
          </a:xfrm>
          <a:prstGeom prst="line">
            <a:avLst/>
          </a:prstGeom>
          <a:ln w="793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5283200" y="3740150"/>
            <a:ext cx="292100" cy="179388"/>
          </a:xfrm>
          <a:prstGeom prst="line">
            <a:avLst/>
          </a:prstGeom>
          <a:ln w="79375">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flipV="1">
            <a:off x="5935663" y="3268663"/>
            <a:ext cx="381000" cy="219075"/>
          </a:xfrm>
          <a:prstGeom prst="line">
            <a:avLst/>
          </a:prstGeom>
          <a:ln w="79375">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35849" name="Title 1"/>
          <p:cNvSpPr>
            <a:spLocks noGrp="1"/>
          </p:cNvSpPr>
          <p:nvPr>
            <p:ph type="title"/>
          </p:nvPr>
        </p:nvSpPr>
        <p:spPr>
          <a:xfrm>
            <a:off x="596900" y="457200"/>
            <a:ext cx="7772400" cy="1143000"/>
          </a:xfrm>
        </p:spPr>
        <p:txBody>
          <a:bodyPr/>
          <a:lstStyle/>
          <a:p>
            <a:r>
              <a:rPr lang="en-US" sz="2800" smtClean="0">
                <a:ea typeface="ＭＳ Ｐゴシック"/>
                <a:cs typeface="ＭＳ Ｐゴシック"/>
              </a:rPr>
              <a:t>Recap: summarize this graph of sea surface temperature in </a:t>
            </a:r>
            <a:r>
              <a:rPr lang="en-US" sz="2800" b="1" u="sng" smtClean="0">
                <a:ea typeface="ＭＳ Ｐゴシック"/>
                <a:cs typeface="ＭＳ Ｐゴシック"/>
              </a:rPr>
              <a:t>southeastern</a:t>
            </a:r>
            <a:r>
              <a:rPr lang="en-US" sz="2800" b="1" smtClean="0">
                <a:ea typeface="ＭＳ Ｐゴシック"/>
                <a:cs typeface="ＭＳ Ｐゴシック"/>
              </a:rPr>
              <a:t> </a:t>
            </a:r>
            <a:r>
              <a:rPr lang="en-US" sz="2800" smtClean="0">
                <a:ea typeface="ＭＳ Ｐゴシック"/>
                <a:cs typeface="ＭＳ Ｐゴシック"/>
              </a:rPr>
              <a:t>Tasmania </a:t>
            </a:r>
            <a:br>
              <a:rPr lang="en-US" sz="2800" smtClean="0">
                <a:ea typeface="ＭＳ Ｐゴシック"/>
                <a:cs typeface="ＭＳ Ｐゴシック"/>
              </a:rPr>
            </a:br>
            <a:endParaRPr lang="en-US" sz="2800" smtClean="0">
              <a:ea typeface="ＭＳ Ｐゴシック"/>
              <a:cs typeface="ＭＳ Ｐゴシック"/>
            </a:endParaRPr>
          </a:p>
        </p:txBody>
      </p:sp>
      <p:grpSp>
        <p:nvGrpSpPr>
          <p:cNvPr id="35850" name="Group 36"/>
          <p:cNvGrpSpPr>
            <a:grpSpLocks/>
          </p:cNvGrpSpPr>
          <p:nvPr/>
        </p:nvGrpSpPr>
        <p:grpSpPr bwMode="auto">
          <a:xfrm>
            <a:off x="915988" y="1235075"/>
            <a:ext cx="7134225" cy="5370513"/>
            <a:chOff x="457200" y="527618"/>
            <a:chExt cx="8001000" cy="6310157"/>
          </a:xfrm>
        </p:grpSpPr>
        <p:grpSp>
          <p:nvGrpSpPr>
            <p:cNvPr id="35851" name="Group 34"/>
            <p:cNvGrpSpPr>
              <a:grpSpLocks/>
            </p:cNvGrpSpPr>
            <p:nvPr/>
          </p:nvGrpSpPr>
          <p:grpSpPr bwMode="auto">
            <a:xfrm>
              <a:off x="457200" y="527618"/>
              <a:ext cx="8001000" cy="6310157"/>
              <a:chOff x="1657350" y="1488968"/>
              <a:chExt cx="5829300" cy="4597400"/>
            </a:xfrm>
          </p:grpSpPr>
          <p:pic>
            <p:nvPicPr>
              <p:cNvPr id="35853" name="Picture 32"/>
              <p:cNvPicPr>
                <a:picLocks noChangeAspect="1"/>
              </p:cNvPicPr>
              <p:nvPr/>
            </p:nvPicPr>
            <p:blipFill>
              <a:blip r:embed="rId3"/>
              <a:srcRect/>
              <a:stretch>
                <a:fillRect/>
              </a:stretch>
            </p:blipFill>
            <p:spPr bwMode="auto">
              <a:xfrm>
                <a:off x="1657350" y="1488968"/>
                <a:ext cx="5829300" cy="4597400"/>
              </a:xfrm>
              <a:prstGeom prst="rect">
                <a:avLst/>
              </a:prstGeom>
              <a:noFill/>
              <a:ln w="9525">
                <a:noFill/>
                <a:miter lim="800000"/>
                <a:headEnd/>
                <a:tailEnd/>
              </a:ln>
            </p:spPr>
          </p:pic>
          <p:sp>
            <p:nvSpPr>
              <p:cNvPr id="34" name="Rectangle 33"/>
              <p:cNvSpPr/>
              <p:nvPr/>
            </p:nvSpPr>
            <p:spPr>
              <a:xfrm>
                <a:off x="2988205" y="1600404"/>
                <a:ext cx="2294622" cy="13997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36" name="Rectangle 35"/>
            <p:cNvSpPr/>
            <p:nvPr/>
          </p:nvSpPr>
          <p:spPr>
            <a:xfrm>
              <a:off x="457200" y="680569"/>
              <a:ext cx="758439" cy="757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Content Placeholder 3" descr="Picture 5.png"/>
          <p:cNvPicPr>
            <a:picLocks noGrp="1" noChangeAspect="1"/>
          </p:cNvPicPr>
          <p:nvPr>
            <p:ph idx="1"/>
          </p:nvPr>
        </p:nvPicPr>
        <p:blipFill>
          <a:blip r:embed="rId3"/>
          <a:srcRect l="-38066" r="-38066"/>
          <a:stretch>
            <a:fillRect/>
          </a:stretch>
        </p:blipFill>
        <p:spPr>
          <a:xfrm>
            <a:off x="-306388" y="1219200"/>
            <a:ext cx="10204451" cy="5402263"/>
          </a:xfrm>
        </p:spPr>
      </p:pic>
      <p:sp>
        <p:nvSpPr>
          <p:cNvPr id="37890" name="TextBox 4"/>
          <p:cNvSpPr txBox="1">
            <a:spLocks noChangeArrowheads="1"/>
          </p:cNvSpPr>
          <p:nvPr/>
        </p:nvSpPr>
        <p:spPr bwMode="auto">
          <a:xfrm>
            <a:off x="6858000" y="3221038"/>
            <a:ext cx="2584450" cy="1816100"/>
          </a:xfrm>
          <a:prstGeom prst="rect">
            <a:avLst/>
          </a:prstGeom>
          <a:noFill/>
          <a:ln w="9525">
            <a:noFill/>
            <a:miter lim="800000"/>
            <a:headEnd/>
            <a:tailEnd/>
          </a:ln>
        </p:spPr>
        <p:txBody>
          <a:bodyPr>
            <a:spAutoFit/>
          </a:bodyPr>
          <a:lstStyle/>
          <a:p>
            <a:r>
              <a:rPr lang="en-US" sz="2800">
                <a:latin typeface="Calibri" pitchFamily="34" charset="0"/>
              </a:rPr>
              <a:t>Sea urchins need water at least this warm to reproduce</a:t>
            </a:r>
          </a:p>
        </p:txBody>
      </p:sp>
      <p:sp>
        <p:nvSpPr>
          <p:cNvPr id="37891" name="TextBox 5"/>
          <p:cNvSpPr txBox="1">
            <a:spLocks noChangeArrowheads="1"/>
          </p:cNvSpPr>
          <p:nvPr/>
        </p:nvSpPr>
        <p:spPr bwMode="auto">
          <a:xfrm>
            <a:off x="3424238" y="1674813"/>
            <a:ext cx="1312862" cy="369887"/>
          </a:xfrm>
          <a:prstGeom prst="rect">
            <a:avLst/>
          </a:prstGeom>
          <a:noFill/>
          <a:ln w="9525">
            <a:noFill/>
            <a:miter lim="800000"/>
            <a:headEnd/>
            <a:tailEnd/>
          </a:ln>
        </p:spPr>
        <p:txBody>
          <a:bodyPr wrap="none">
            <a:spAutoFit/>
          </a:bodyPr>
          <a:lstStyle/>
          <a:p>
            <a:r>
              <a:rPr lang="en-US">
                <a:latin typeface="Calibri" pitchFamily="34" charset="0"/>
              </a:rPr>
              <a:t>Urchin larva</a:t>
            </a:r>
          </a:p>
        </p:txBody>
      </p:sp>
      <p:cxnSp>
        <p:nvCxnSpPr>
          <p:cNvPr id="8" name="Straight Arrow Connector 7"/>
          <p:cNvCxnSpPr/>
          <p:nvPr/>
        </p:nvCxnSpPr>
        <p:spPr>
          <a:xfrm rot="10800000">
            <a:off x="6424613" y="3975100"/>
            <a:ext cx="433387" cy="1588"/>
          </a:xfrm>
          <a:prstGeom prst="straightConnector1">
            <a:avLst/>
          </a:prstGeom>
          <a:ln w="412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711325" y="1417638"/>
            <a:ext cx="368300" cy="6270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894" name="Title 16"/>
          <p:cNvSpPr>
            <a:spLocks noGrp="1"/>
          </p:cNvSpPr>
          <p:nvPr>
            <p:ph type="title"/>
          </p:nvPr>
        </p:nvSpPr>
        <p:spPr/>
        <p:txBody>
          <a:bodyPr/>
          <a:lstStyle/>
          <a:p>
            <a:endParaRPr lang="en-US" smtClean="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Content Placeholder 3" descr="Picture 5.png"/>
          <p:cNvPicPr>
            <a:picLocks noGrp="1" noChangeAspect="1"/>
          </p:cNvPicPr>
          <p:nvPr>
            <p:ph idx="1"/>
          </p:nvPr>
        </p:nvPicPr>
        <p:blipFill>
          <a:blip r:embed="rId3"/>
          <a:srcRect l="-38066" r="-38066"/>
          <a:stretch>
            <a:fillRect/>
          </a:stretch>
        </p:blipFill>
        <p:spPr>
          <a:xfrm>
            <a:off x="-754063" y="1219200"/>
            <a:ext cx="10652126" cy="5638800"/>
          </a:xfrm>
        </p:spPr>
      </p:pic>
      <p:sp>
        <p:nvSpPr>
          <p:cNvPr id="39938" name="TextBox 4"/>
          <p:cNvSpPr txBox="1">
            <a:spLocks noChangeArrowheads="1"/>
          </p:cNvSpPr>
          <p:nvPr/>
        </p:nvSpPr>
        <p:spPr bwMode="auto">
          <a:xfrm>
            <a:off x="6858000" y="3221038"/>
            <a:ext cx="2584450" cy="1816100"/>
          </a:xfrm>
          <a:prstGeom prst="rect">
            <a:avLst/>
          </a:prstGeom>
          <a:noFill/>
          <a:ln w="9525">
            <a:noFill/>
            <a:miter lim="800000"/>
            <a:headEnd/>
            <a:tailEnd/>
          </a:ln>
        </p:spPr>
        <p:txBody>
          <a:bodyPr>
            <a:spAutoFit/>
          </a:bodyPr>
          <a:lstStyle/>
          <a:p>
            <a:r>
              <a:rPr lang="en-US" sz="2800">
                <a:latin typeface="Calibri" pitchFamily="34" charset="0"/>
              </a:rPr>
              <a:t>Sea urchins need water at least this warm to reproduce</a:t>
            </a:r>
          </a:p>
        </p:txBody>
      </p:sp>
      <p:sp>
        <p:nvSpPr>
          <p:cNvPr id="5" name="Title 4"/>
          <p:cNvSpPr>
            <a:spLocks noGrp="1"/>
          </p:cNvSpPr>
          <p:nvPr>
            <p:ph type="title"/>
          </p:nvPr>
        </p:nvSpPr>
        <p:spPr/>
        <p:txBody>
          <a:bodyPr rtlCol="0">
            <a:normAutofit fontScale="90000"/>
          </a:bodyPr>
          <a:lstStyle/>
          <a:p>
            <a:pPr fontAlgn="auto">
              <a:spcAft>
                <a:spcPts val="0"/>
              </a:spcAft>
              <a:defRPr/>
            </a:pPr>
            <a:r>
              <a:rPr lang="en-US" dirty="0" smtClean="0"/>
              <a:t>When could urchins permanently establish in </a:t>
            </a:r>
            <a:r>
              <a:rPr lang="en-US" b="1" u="sng" dirty="0" smtClean="0"/>
              <a:t>southeastern </a:t>
            </a:r>
            <a:r>
              <a:rPr lang="en-US" dirty="0" smtClean="0"/>
              <a:t>Tasmania?</a:t>
            </a:r>
            <a:endParaRPr lang="en-US" dirty="0"/>
          </a:p>
        </p:txBody>
      </p:sp>
      <p:sp>
        <p:nvSpPr>
          <p:cNvPr id="39940" name="TextBox 5"/>
          <p:cNvSpPr txBox="1">
            <a:spLocks noChangeArrowheads="1"/>
          </p:cNvSpPr>
          <p:nvPr/>
        </p:nvSpPr>
        <p:spPr bwMode="auto">
          <a:xfrm>
            <a:off x="3424238" y="1674813"/>
            <a:ext cx="1312862" cy="369887"/>
          </a:xfrm>
          <a:prstGeom prst="rect">
            <a:avLst/>
          </a:prstGeom>
          <a:noFill/>
          <a:ln w="9525">
            <a:noFill/>
            <a:miter lim="800000"/>
            <a:headEnd/>
            <a:tailEnd/>
          </a:ln>
        </p:spPr>
        <p:txBody>
          <a:bodyPr wrap="none">
            <a:spAutoFit/>
          </a:bodyPr>
          <a:lstStyle/>
          <a:p>
            <a:r>
              <a:rPr lang="en-US">
                <a:latin typeface="Calibri" pitchFamily="34" charset="0"/>
              </a:rPr>
              <a:t>Urchin larva</a:t>
            </a:r>
          </a:p>
        </p:txBody>
      </p:sp>
      <p:cxnSp>
        <p:nvCxnSpPr>
          <p:cNvPr id="8" name="Straight Arrow Connector 7"/>
          <p:cNvCxnSpPr/>
          <p:nvPr/>
        </p:nvCxnSpPr>
        <p:spPr>
          <a:xfrm rot="10800000">
            <a:off x="6424613" y="3975100"/>
            <a:ext cx="433387" cy="1588"/>
          </a:xfrm>
          <a:prstGeom prst="straightConnector1">
            <a:avLst/>
          </a:prstGeom>
          <a:ln w="412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711325" y="1417638"/>
            <a:ext cx="368300" cy="6270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943" name="TextBox 15"/>
          <p:cNvSpPr txBox="1">
            <a:spLocks noChangeArrowheads="1"/>
          </p:cNvSpPr>
          <p:nvPr/>
        </p:nvSpPr>
        <p:spPr bwMode="auto">
          <a:xfrm>
            <a:off x="63500" y="2336800"/>
            <a:ext cx="1774825" cy="2062163"/>
          </a:xfrm>
          <a:prstGeom prst="rect">
            <a:avLst/>
          </a:prstGeom>
          <a:noFill/>
          <a:ln w="9525">
            <a:noFill/>
            <a:miter lim="800000"/>
            <a:headEnd/>
            <a:tailEnd/>
          </a:ln>
        </p:spPr>
        <p:txBody>
          <a:bodyPr wrap="none">
            <a:spAutoFit/>
          </a:bodyPr>
          <a:lstStyle/>
          <a:p>
            <a:pPr marL="514350" indent="-514350">
              <a:buFont typeface="Calibri" pitchFamily="34" charset="0"/>
              <a:buAutoNum type="alphaUcPeriod"/>
            </a:pPr>
            <a:r>
              <a:rPr lang="en-US" sz="3200">
                <a:latin typeface="Calibri" pitchFamily="34" charset="0"/>
              </a:rPr>
              <a:t> 1960s</a:t>
            </a:r>
          </a:p>
          <a:p>
            <a:pPr marL="514350" indent="-514350">
              <a:buFont typeface="Calibri" pitchFamily="34" charset="0"/>
              <a:buAutoNum type="alphaUcPeriod"/>
            </a:pPr>
            <a:r>
              <a:rPr lang="en-US" sz="3200">
                <a:latin typeface="Calibri" pitchFamily="34" charset="0"/>
              </a:rPr>
              <a:t> 1980s</a:t>
            </a:r>
          </a:p>
          <a:p>
            <a:pPr marL="514350" indent="-514350">
              <a:buFont typeface="Calibri" pitchFamily="34" charset="0"/>
              <a:buAutoNum type="alphaUcPeriod"/>
            </a:pPr>
            <a:r>
              <a:rPr lang="en-US" sz="3200">
                <a:latin typeface="Calibri" pitchFamily="34" charset="0"/>
              </a:rPr>
              <a:t> 1990s</a:t>
            </a:r>
          </a:p>
          <a:p>
            <a:pPr marL="514350" indent="-514350">
              <a:buFont typeface="Calibri" pitchFamily="34" charset="0"/>
              <a:buAutoNum type="alphaUcPeriod"/>
            </a:pPr>
            <a:r>
              <a:rPr lang="en-US" sz="3200">
                <a:latin typeface="Calibri" pitchFamily="34" charset="0"/>
              </a:rPr>
              <a:t> 2000s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Content Placeholder 3" descr="Picture 5.png"/>
          <p:cNvPicPr>
            <a:picLocks noGrp="1" noChangeAspect="1"/>
          </p:cNvPicPr>
          <p:nvPr>
            <p:ph idx="1"/>
          </p:nvPr>
        </p:nvPicPr>
        <p:blipFill>
          <a:blip r:embed="rId3"/>
          <a:srcRect l="-38066" r="-38066"/>
          <a:stretch>
            <a:fillRect/>
          </a:stretch>
        </p:blipFill>
        <p:spPr>
          <a:xfrm>
            <a:off x="-754063" y="1219200"/>
            <a:ext cx="10652126" cy="5638800"/>
          </a:xfrm>
        </p:spPr>
      </p:pic>
      <p:sp>
        <p:nvSpPr>
          <p:cNvPr id="41986" name="TextBox 4"/>
          <p:cNvSpPr txBox="1">
            <a:spLocks noChangeArrowheads="1"/>
          </p:cNvSpPr>
          <p:nvPr/>
        </p:nvSpPr>
        <p:spPr bwMode="auto">
          <a:xfrm>
            <a:off x="6858000" y="3221038"/>
            <a:ext cx="2584450" cy="1816100"/>
          </a:xfrm>
          <a:prstGeom prst="rect">
            <a:avLst/>
          </a:prstGeom>
          <a:noFill/>
          <a:ln w="9525">
            <a:noFill/>
            <a:miter lim="800000"/>
            <a:headEnd/>
            <a:tailEnd/>
          </a:ln>
        </p:spPr>
        <p:txBody>
          <a:bodyPr>
            <a:spAutoFit/>
          </a:bodyPr>
          <a:lstStyle/>
          <a:p>
            <a:r>
              <a:rPr lang="en-US" sz="2800">
                <a:latin typeface="Calibri" pitchFamily="34" charset="0"/>
              </a:rPr>
              <a:t>Sea Urchins need water at least this warm to reproduce</a:t>
            </a:r>
          </a:p>
        </p:txBody>
      </p:sp>
      <p:sp>
        <p:nvSpPr>
          <p:cNvPr id="5" name="Title 4"/>
          <p:cNvSpPr>
            <a:spLocks noGrp="1"/>
          </p:cNvSpPr>
          <p:nvPr>
            <p:ph type="title"/>
          </p:nvPr>
        </p:nvSpPr>
        <p:spPr/>
        <p:txBody>
          <a:bodyPr rtlCol="0">
            <a:normAutofit fontScale="90000"/>
          </a:bodyPr>
          <a:lstStyle/>
          <a:p>
            <a:pPr fontAlgn="auto">
              <a:spcAft>
                <a:spcPts val="0"/>
              </a:spcAft>
              <a:defRPr/>
            </a:pPr>
            <a:r>
              <a:rPr lang="en-US" dirty="0" smtClean="0"/>
              <a:t>When could urchins permanently establish in </a:t>
            </a:r>
            <a:r>
              <a:rPr lang="en-US" b="1" dirty="0" smtClean="0"/>
              <a:t>southeastern </a:t>
            </a:r>
            <a:r>
              <a:rPr lang="en-US" dirty="0" smtClean="0"/>
              <a:t>Tasmania?</a:t>
            </a:r>
            <a:endParaRPr lang="en-US" dirty="0"/>
          </a:p>
        </p:txBody>
      </p:sp>
      <p:sp>
        <p:nvSpPr>
          <p:cNvPr id="41988" name="TextBox 5"/>
          <p:cNvSpPr txBox="1">
            <a:spLocks noChangeArrowheads="1"/>
          </p:cNvSpPr>
          <p:nvPr/>
        </p:nvSpPr>
        <p:spPr bwMode="auto">
          <a:xfrm>
            <a:off x="3424238" y="1674813"/>
            <a:ext cx="1312862" cy="369887"/>
          </a:xfrm>
          <a:prstGeom prst="rect">
            <a:avLst/>
          </a:prstGeom>
          <a:noFill/>
          <a:ln w="9525">
            <a:noFill/>
            <a:miter lim="800000"/>
            <a:headEnd/>
            <a:tailEnd/>
          </a:ln>
        </p:spPr>
        <p:txBody>
          <a:bodyPr wrap="none">
            <a:spAutoFit/>
          </a:bodyPr>
          <a:lstStyle/>
          <a:p>
            <a:r>
              <a:rPr lang="en-US">
                <a:latin typeface="Calibri" pitchFamily="34" charset="0"/>
              </a:rPr>
              <a:t>Urchin larva</a:t>
            </a:r>
          </a:p>
        </p:txBody>
      </p:sp>
      <p:cxnSp>
        <p:nvCxnSpPr>
          <p:cNvPr id="8" name="Straight Arrow Connector 7"/>
          <p:cNvCxnSpPr/>
          <p:nvPr/>
        </p:nvCxnSpPr>
        <p:spPr>
          <a:xfrm rot="10800000">
            <a:off x="6424613" y="3975100"/>
            <a:ext cx="433387" cy="1588"/>
          </a:xfrm>
          <a:prstGeom prst="straightConnector1">
            <a:avLst/>
          </a:prstGeom>
          <a:ln w="41275">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Rectangle 14"/>
          <p:cNvSpPr/>
          <p:nvPr/>
        </p:nvSpPr>
        <p:spPr>
          <a:xfrm>
            <a:off x="1711325" y="1417638"/>
            <a:ext cx="368300" cy="62706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991" name="TextBox 15"/>
          <p:cNvSpPr txBox="1">
            <a:spLocks noChangeArrowheads="1"/>
          </p:cNvSpPr>
          <p:nvPr/>
        </p:nvSpPr>
        <p:spPr bwMode="auto">
          <a:xfrm>
            <a:off x="180975" y="2336800"/>
            <a:ext cx="1504950" cy="2062163"/>
          </a:xfrm>
          <a:prstGeom prst="rect">
            <a:avLst/>
          </a:prstGeom>
          <a:noFill/>
          <a:ln w="9525">
            <a:noFill/>
            <a:miter lim="800000"/>
            <a:headEnd/>
            <a:tailEnd/>
          </a:ln>
        </p:spPr>
        <p:txBody>
          <a:bodyPr wrap="none">
            <a:spAutoFit/>
          </a:bodyPr>
          <a:lstStyle/>
          <a:p>
            <a:pPr marL="342900" indent="-342900">
              <a:buFontTx/>
              <a:buAutoNum type="alphaUcPeriod"/>
            </a:pPr>
            <a:r>
              <a:rPr lang="en-US" sz="3200">
                <a:latin typeface="Calibri" pitchFamily="34" charset="0"/>
              </a:rPr>
              <a:t>1960s</a:t>
            </a:r>
          </a:p>
          <a:p>
            <a:pPr marL="342900" indent="-342900">
              <a:buFontTx/>
              <a:buAutoNum type="alphaUcPeriod"/>
            </a:pPr>
            <a:r>
              <a:rPr lang="en-US" sz="3200">
                <a:latin typeface="Calibri" pitchFamily="34" charset="0"/>
              </a:rPr>
              <a:t>1980s</a:t>
            </a:r>
          </a:p>
          <a:p>
            <a:pPr marL="342900" indent="-342900">
              <a:buFontTx/>
              <a:buAutoNum type="alphaUcPeriod"/>
            </a:pPr>
            <a:r>
              <a:rPr lang="en-US" sz="3200">
                <a:latin typeface="Calibri" pitchFamily="34" charset="0"/>
              </a:rPr>
              <a:t>1990s</a:t>
            </a:r>
          </a:p>
          <a:p>
            <a:pPr marL="342900" indent="-342900">
              <a:buFontTx/>
              <a:buAutoNum type="alphaUcPeriod"/>
            </a:pPr>
            <a:r>
              <a:rPr lang="en-US" sz="3200">
                <a:latin typeface="Calibri" pitchFamily="34" charset="0"/>
              </a:rPr>
              <a:t>2000s</a:t>
            </a:r>
          </a:p>
        </p:txBody>
      </p:sp>
      <p:sp>
        <p:nvSpPr>
          <p:cNvPr id="9" name="Rectangle 8"/>
          <p:cNvSpPr/>
          <p:nvPr/>
        </p:nvSpPr>
        <p:spPr>
          <a:xfrm>
            <a:off x="180975" y="3405188"/>
            <a:ext cx="1504950" cy="53340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ectangle 9"/>
          <p:cNvSpPr/>
          <p:nvPr/>
        </p:nvSpPr>
        <p:spPr>
          <a:xfrm>
            <a:off x="5481638" y="2044700"/>
            <a:ext cx="1376362" cy="1930400"/>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a:xfrm>
            <a:off x="685800" y="0"/>
            <a:ext cx="7772400" cy="666750"/>
          </a:xfrm>
        </p:spPr>
        <p:txBody>
          <a:bodyPr rtlCol="0">
            <a:normAutofit fontScale="90000"/>
          </a:bodyPr>
          <a:lstStyle/>
          <a:p>
            <a:pPr fontAlgn="auto">
              <a:spcAft>
                <a:spcPts val="0"/>
              </a:spcAft>
              <a:defRPr/>
            </a:pPr>
            <a:r>
              <a:rPr lang="en-US" dirty="0" smtClean="0">
                <a:ea typeface="ＭＳ Ｐゴシック" pitchFamily="-105" charset="-128"/>
                <a:cs typeface="ＭＳ Ｐゴシック" pitchFamily="-105" charset="-128"/>
              </a:rPr>
              <a:t>Sea urchin range expansion</a:t>
            </a:r>
          </a:p>
        </p:txBody>
      </p:sp>
      <p:pic>
        <p:nvPicPr>
          <p:cNvPr id="44034" name="Picture 7"/>
          <p:cNvPicPr>
            <a:picLocks noChangeAspect="1"/>
          </p:cNvPicPr>
          <p:nvPr/>
        </p:nvPicPr>
        <p:blipFill>
          <a:blip r:embed="rId3"/>
          <a:srcRect/>
          <a:stretch>
            <a:fillRect/>
          </a:stretch>
        </p:blipFill>
        <p:spPr bwMode="auto">
          <a:xfrm>
            <a:off x="346075" y="-1160463"/>
            <a:ext cx="8518525" cy="7713663"/>
          </a:xfrm>
          <a:prstGeom prst="rect">
            <a:avLst/>
          </a:prstGeom>
          <a:noFill/>
          <a:ln w="9525">
            <a:noFill/>
            <a:miter lim="800000"/>
            <a:headEnd/>
            <a:tailEnd/>
          </a:ln>
        </p:spPr>
      </p:pic>
      <p:sp>
        <p:nvSpPr>
          <p:cNvPr id="44035" name="Content Placeholder 8"/>
          <p:cNvSpPr>
            <a:spLocks noGrp="1"/>
          </p:cNvSpPr>
          <p:nvPr>
            <p:ph idx="1"/>
          </p:nvPr>
        </p:nvSpPr>
        <p:spPr>
          <a:xfrm>
            <a:off x="177800" y="3149600"/>
            <a:ext cx="3276600" cy="2976563"/>
          </a:xfrm>
        </p:spPr>
        <p:txBody>
          <a:bodyPr/>
          <a:lstStyle/>
          <a:p>
            <a:pPr marL="0" indent="0">
              <a:buFont typeface="Arial" charset="0"/>
              <a:buNone/>
            </a:pPr>
            <a:r>
              <a:rPr lang="en-US" smtClean="0"/>
              <a:t>Why do we see this pattern of urchin range expansion?</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p:txBody>
          <a:bodyPr/>
          <a:lstStyle/>
          <a:p>
            <a:endParaRPr lang="en-US" smtClean="0">
              <a:ea typeface="ＭＳ Ｐゴシック"/>
              <a:cs typeface="ＭＳ Ｐゴシック"/>
            </a:endParaRPr>
          </a:p>
        </p:txBody>
      </p:sp>
      <p:sp>
        <p:nvSpPr>
          <p:cNvPr id="46082" name="Content Placeholder 2"/>
          <p:cNvSpPr>
            <a:spLocks noGrp="1"/>
          </p:cNvSpPr>
          <p:nvPr>
            <p:ph idx="1"/>
          </p:nvPr>
        </p:nvSpPr>
        <p:spPr/>
        <p:txBody>
          <a:bodyPr/>
          <a:lstStyle/>
          <a:p>
            <a:endParaRPr lang="en-US" smtClean="0">
              <a:ea typeface="ＭＳ Ｐゴシック"/>
              <a:cs typeface="ＭＳ Ｐゴシック"/>
            </a:endParaRPr>
          </a:p>
        </p:txBody>
      </p:sp>
      <p:pic>
        <p:nvPicPr>
          <p:cNvPr id="46083" name="Picture 4"/>
          <p:cNvPicPr>
            <a:picLocks noChangeAspect="1"/>
          </p:cNvPicPr>
          <p:nvPr/>
        </p:nvPicPr>
        <p:blipFill>
          <a:blip r:embed="rId3"/>
          <a:srcRect/>
          <a:stretch>
            <a:fillRect/>
          </a:stretch>
        </p:blipFill>
        <p:spPr bwMode="auto">
          <a:xfrm>
            <a:off x="0" y="0"/>
            <a:ext cx="5080000" cy="3810000"/>
          </a:xfrm>
          <a:prstGeom prst="rect">
            <a:avLst/>
          </a:prstGeom>
          <a:noFill/>
          <a:ln w="9525">
            <a:noFill/>
            <a:miter lim="800000"/>
            <a:headEnd/>
            <a:tailEnd/>
          </a:ln>
        </p:spPr>
      </p:pic>
      <p:pic>
        <p:nvPicPr>
          <p:cNvPr id="46084" name="Picture 6"/>
          <p:cNvPicPr>
            <a:picLocks noChangeAspect="1"/>
          </p:cNvPicPr>
          <p:nvPr/>
        </p:nvPicPr>
        <p:blipFill>
          <a:blip r:embed="rId4"/>
          <a:srcRect/>
          <a:stretch>
            <a:fillRect/>
          </a:stretch>
        </p:blipFill>
        <p:spPr bwMode="auto">
          <a:xfrm>
            <a:off x="1814513" y="2630488"/>
            <a:ext cx="6327775" cy="41576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3"/>
          <p:cNvPicPr>
            <a:picLocks noChangeAspect="1"/>
          </p:cNvPicPr>
          <p:nvPr/>
        </p:nvPicPr>
        <p:blipFill>
          <a:blip r:embed="rId2"/>
          <a:srcRect l="9315" r="9172"/>
          <a:stretch>
            <a:fillRect/>
          </a:stretch>
        </p:blipFill>
        <p:spPr bwMode="auto">
          <a:xfrm>
            <a:off x="3444875" y="2984500"/>
            <a:ext cx="2449513" cy="2252663"/>
          </a:xfrm>
          <a:prstGeom prst="rect">
            <a:avLst/>
          </a:prstGeom>
          <a:noFill/>
          <a:ln w="9525">
            <a:noFill/>
            <a:miter lim="800000"/>
            <a:headEnd/>
            <a:tailEnd/>
          </a:ln>
        </p:spPr>
      </p:pic>
      <p:sp>
        <p:nvSpPr>
          <p:cNvPr id="48130" name="TextBox 3"/>
          <p:cNvSpPr txBox="1">
            <a:spLocks noChangeArrowheads="1"/>
          </p:cNvSpPr>
          <p:nvPr/>
        </p:nvSpPr>
        <p:spPr bwMode="auto">
          <a:xfrm>
            <a:off x="7861300" y="5948363"/>
            <a:ext cx="185738" cy="368300"/>
          </a:xfrm>
          <a:prstGeom prst="rect">
            <a:avLst/>
          </a:prstGeom>
          <a:noFill/>
          <a:ln w="9525">
            <a:noFill/>
            <a:miter lim="800000"/>
            <a:headEnd/>
            <a:tailEnd/>
          </a:ln>
        </p:spPr>
        <p:txBody>
          <a:bodyPr wrap="none">
            <a:spAutoFit/>
          </a:bodyPr>
          <a:lstStyle/>
          <a:p>
            <a:endParaRPr lang="en-US">
              <a:latin typeface="Calibri" pitchFamily="34" charset="0"/>
            </a:endParaRPr>
          </a:p>
        </p:txBody>
      </p:sp>
      <p:pic>
        <p:nvPicPr>
          <p:cNvPr id="48131" name="Picture 6"/>
          <p:cNvPicPr>
            <a:picLocks noChangeAspect="1"/>
          </p:cNvPicPr>
          <p:nvPr/>
        </p:nvPicPr>
        <p:blipFill>
          <a:blip r:embed="rId3"/>
          <a:srcRect l="11087" t="15433" r="9769"/>
          <a:stretch>
            <a:fillRect/>
          </a:stretch>
        </p:blipFill>
        <p:spPr bwMode="auto">
          <a:xfrm>
            <a:off x="6527800" y="4579938"/>
            <a:ext cx="2492375" cy="2211387"/>
          </a:xfrm>
          <a:prstGeom prst="rect">
            <a:avLst/>
          </a:prstGeom>
          <a:noFill/>
          <a:ln w="9525">
            <a:noFill/>
            <a:miter lim="800000"/>
            <a:headEnd/>
            <a:tailEnd/>
          </a:ln>
        </p:spPr>
      </p:pic>
      <p:cxnSp>
        <p:nvCxnSpPr>
          <p:cNvPr id="12" name="Elbow Connector 11"/>
          <p:cNvCxnSpPr>
            <a:stCxn id="5" idx="1"/>
            <a:endCxn id="3" idx="2"/>
          </p:cNvCxnSpPr>
          <p:nvPr/>
        </p:nvCxnSpPr>
        <p:spPr>
          <a:xfrm rot="10800000">
            <a:off x="4670425" y="5237163"/>
            <a:ext cx="1857375" cy="449262"/>
          </a:xfrm>
          <a:prstGeom prst="bentConnector2">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Elbow Connector 12"/>
          <p:cNvCxnSpPr>
            <a:stCxn id="3" idx="1"/>
          </p:cNvCxnSpPr>
          <p:nvPr/>
        </p:nvCxnSpPr>
        <p:spPr>
          <a:xfrm rot="10800000">
            <a:off x="1589088" y="3473450"/>
            <a:ext cx="1855787" cy="636588"/>
          </a:xfrm>
          <a:prstGeom prst="bentConnector2">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pic>
        <p:nvPicPr>
          <p:cNvPr id="48134" name="Content Placeholder 3" descr="Picture 8.png"/>
          <p:cNvPicPr>
            <a:picLocks noChangeAspect="1"/>
          </p:cNvPicPr>
          <p:nvPr/>
        </p:nvPicPr>
        <p:blipFill>
          <a:blip r:embed="rId4"/>
          <a:srcRect l="5173" t="3802" r="5154" b="1099"/>
          <a:stretch>
            <a:fillRect/>
          </a:stretch>
        </p:blipFill>
        <p:spPr bwMode="auto">
          <a:xfrm>
            <a:off x="304800" y="1349375"/>
            <a:ext cx="2620963" cy="2133600"/>
          </a:xfrm>
          <a:prstGeom prst="rect">
            <a:avLst/>
          </a:prstGeom>
          <a:noFill/>
          <a:ln w="9525">
            <a:noFill/>
            <a:miter lim="800000"/>
            <a:headEnd/>
            <a:tailEnd/>
          </a:ln>
        </p:spPr>
      </p:pic>
      <p:sp>
        <p:nvSpPr>
          <p:cNvPr id="48135" name="Title 5"/>
          <p:cNvSpPr>
            <a:spLocks noGrp="1"/>
          </p:cNvSpPr>
          <p:nvPr>
            <p:ph type="title"/>
          </p:nvPr>
        </p:nvSpPr>
        <p:spPr/>
        <p:txBody>
          <a:bodyPr/>
          <a:lstStyle/>
          <a:p>
            <a:r>
              <a:rPr lang="en-US" smtClean="0"/>
              <a:t>Tasmanian Kelp System</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Content Placeholder 2"/>
          <p:cNvSpPr>
            <a:spLocks noGrp="1"/>
          </p:cNvSpPr>
          <p:nvPr>
            <p:ph idx="1"/>
          </p:nvPr>
        </p:nvSpPr>
        <p:spPr/>
        <p:txBody>
          <a:bodyPr/>
          <a:lstStyle/>
          <a:p>
            <a:endParaRPr lang="en-US" smtClean="0">
              <a:ea typeface="ＭＳ Ｐゴシック"/>
              <a:cs typeface="ＭＳ Ｐゴシック"/>
            </a:endParaRPr>
          </a:p>
        </p:txBody>
      </p:sp>
      <p:pic>
        <p:nvPicPr>
          <p:cNvPr id="49154" name="Picture 9"/>
          <p:cNvPicPr>
            <a:picLocks noChangeAspect="1"/>
          </p:cNvPicPr>
          <p:nvPr/>
        </p:nvPicPr>
        <p:blipFill>
          <a:blip r:embed="rId3"/>
          <a:srcRect/>
          <a:stretch>
            <a:fillRect/>
          </a:stretch>
        </p:blipFill>
        <p:spPr bwMode="auto">
          <a:xfrm>
            <a:off x="1425575" y="2630488"/>
            <a:ext cx="6326188" cy="4157662"/>
          </a:xfrm>
          <a:prstGeom prst="rect">
            <a:avLst/>
          </a:prstGeom>
          <a:noFill/>
          <a:ln w="9525">
            <a:noFill/>
            <a:miter lim="800000"/>
            <a:headEnd/>
            <a:tailEnd/>
          </a:ln>
        </p:spPr>
      </p:pic>
      <p:pic>
        <p:nvPicPr>
          <p:cNvPr id="49155" name="Content Placeholder 3" descr="Picture 8.png"/>
          <p:cNvPicPr>
            <a:picLocks noChangeAspect="1"/>
          </p:cNvPicPr>
          <p:nvPr/>
        </p:nvPicPr>
        <p:blipFill>
          <a:blip r:embed="rId4"/>
          <a:srcRect l="-19760" r="-19760"/>
          <a:stretch>
            <a:fillRect/>
          </a:stretch>
        </p:blipFill>
        <p:spPr bwMode="auto">
          <a:xfrm>
            <a:off x="2136775" y="-511175"/>
            <a:ext cx="8229600" cy="4525963"/>
          </a:xfrm>
          <a:prstGeom prst="rect">
            <a:avLst/>
          </a:prstGeom>
          <a:noFill/>
          <a:ln w="9525">
            <a:noFill/>
            <a:miter lim="800000"/>
            <a:headEnd/>
            <a:tailEnd/>
          </a:ln>
        </p:spPr>
      </p:pic>
      <p:sp>
        <p:nvSpPr>
          <p:cNvPr id="8" name="Cloud Callout 7"/>
          <p:cNvSpPr/>
          <p:nvPr/>
        </p:nvSpPr>
        <p:spPr>
          <a:xfrm>
            <a:off x="228600" y="487363"/>
            <a:ext cx="3127375" cy="2225675"/>
          </a:xfrm>
          <a:prstGeom prst="cloudCallout">
            <a:avLst>
              <a:gd name="adj1" fmla="val 139277"/>
              <a:gd name="adj2" fmla="val -21797"/>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sz="2400" dirty="0"/>
              <a:t>I’m glad I’m big enough to eat these tasty newcomers!</a:t>
            </a:r>
            <a:endParaRPr lang="en-US" sz="24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p:cNvSpPr>
            <a:spLocks noGrp="1"/>
          </p:cNvSpPr>
          <p:nvPr>
            <p:ph type="title"/>
          </p:nvPr>
        </p:nvSpPr>
        <p:spPr/>
        <p:txBody>
          <a:bodyPr/>
          <a:lstStyle/>
          <a:p>
            <a:r>
              <a:rPr lang="en-US" smtClean="0"/>
              <a:t>Audience</a:t>
            </a:r>
          </a:p>
        </p:txBody>
      </p:sp>
      <p:sp>
        <p:nvSpPr>
          <p:cNvPr id="16386" name="Content Placeholder 2"/>
          <p:cNvSpPr>
            <a:spLocks noGrp="1"/>
          </p:cNvSpPr>
          <p:nvPr>
            <p:ph idx="1"/>
          </p:nvPr>
        </p:nvSpPr>
        <p:spPr/>
        <p:txBody>
          <a:bodyPr/>
          <a:lstStyle/>
          <a:p>
            <a:r>
              <a:rPr lang="en-US" smtClean="0"/>
              <a:t>Introductory biology course for majors (frosh/soph)</a:t>
            </a:r>
          </a:p>
          <a:p>
            <a:r>
              <a:rPr lang="en-US" smtClean="0"/>
              <a:t>Semester 3X/wk, 1hr, 100 students</a:t>
            </a:r>
          </a:p>
          <a:p>
            <a:r>
              <a:rPr lang="en-US" smtClean="0"/>
              <a:t>Lab component </a:t>
            </a:r>
          </a:p>
          <a:p>
            <a:r>
              <a:rPr lang="en-US" smtClean="0"/>
              <a:t>End of ecology unit (have covered food webs, trophic cascades, keystone spp, biomes, interaction strength, biodiversity, and have worked with west coast sea otter example)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p:cNvSpPr>
            <a:spLocks noGrp="1"/>
          </p:cNvSpPr>
          <p:nvPr>
            <p:ph type="title"/>
          </p:nvPr>
        </p:nvSpPr>
        <p:spPr>
          <a:xfrm>
            <a:off x="0" y="-228600"/>
            <a:ext cx="9144000" cy="1143000"/>
          </a:xfrm>
        </p:spPr>
        <p:txBody>
          <a:bodyPr rtlCol="0">
            <a:normAutofit fontScale="90000"/>
          </a:bodyPr>
          <a:lstStyle/>
          <a:p>
            <a:pPr fontAlgn="auto">
              <a:spcAft>
                <a:spcPts val="0"/>
              </a:spcAft>
              <a:defRPr/>
            </a:pPr>
            <a:r>
              <a:rPr lang="en-US" dirty="0" smtClean="0">
                <a:ea typeface="ＭＳ Ｐゴシック" pitchFamily="-105" charset="-128"/>
                <a:cs typeface="ＭＳ Ｐゴシック" pitchFamily="-105" charset="-128"/>
              </a:rPr>
              <a:t>How has lobster size distribution changed?</a:t>
            </a:r>
          </a:p>
        </p:txBody>
      </p:sp>
      <p:pic>
        <p:nvPicPr>
          <p:cNvPr id="51202" name="Content Placeholder 3" descr="Picture 3.png"/>
          <p:cNvPicPr>
            <a:picLocks noGrp="1" noChangeAspect="1"/>
          </p:cNvPicPr>
          <p:nvPr>
            <p:ph idx="1"/>
          </p:nvPr>
        </p:nvPicPr>
        <p:blipFill>
          <a:blip r:embed="rId3"/>
          <a:srcRect l="3342" t="1816" r="1843" b="-7159"/>
          <a:stretch>
            <a:fillRect/>
          </a:stretch>
        </p:blipFill>
        <p:spPr>
          <a:xfrm>
            <a:off x="0" y="1847850"/>
            <a:ext cx="9144000" cy="4705350"/>
          </a:xfrm>
        </p:spPr>
      </p:pic>
      <p:sp>
        <p:nvSpPr>
          <p:cNvPr id="2" name="Rectangle 1"/>
          <p:cNvSpPr/>
          <p:nvPr/>
        </p:nvSpPr>
        <p:spPr>
          <a:xfrm>
            <a:off x="31750" y="1847850"/>
            <a:ext cx="434975" cy="59531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5614988" y="2079625"/>
            <a:ext cx="201612" cy="2336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What is causing reduction in lobster size?</a:t>
            </a:r>
            <a:endParaRPr lang="en-US" dirty="0"/>
          </a:p>
        </p:txBody>
      </p:sp>
      <p:sp>
        <p:nvSpPr>
          <p:cNvPr id="53250" name="Content Placeholder 2"/>
          <p:cNvSpPr>
            <a:spLocks noGrp="1"/>
          </p:cNvSpPr>
          <p:nvPr>
            <p:ph idx="1"/>
          </p:nvPr>
        </p:nvSpPr>
        <p:spPr/>
        <p:txBody>
          <a:bodyPr/>
          <a:lstStyle/>
          <a:p>
            <a:pPr>
              <a:buFont typeface="Arial" charset="0"/>
              <a:buNone/>
            </a:pPr>
            <a:endParaRPr lang="en-US" smtClean="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What is causing reduction in lobster size?</a:t>
            </a:r>
            <a:endParaRPr lang="en-US" dirty="0"/>
          </a:p>
        </p:txBody>
      </p:sp>
      <p:sp>
        <p:nvSpPr>
          <p:cNvPr id="55298" name="Content Placeholder 2"/>
          <p:cNvSpPr>
            <a:spLocks noGrp="1"/>
          </p:cNvSpPr>
          <p:nvPr>
            <p:ph idx="1"/>
          </p:nvPr>
        </p:nvSpPr>
        <p:spPr/>
        <p:txBody>
          <a:bodyPr/>
          <a:lstStyle/>
          <a:p>
            <a:pPr>
              <a:buFont typeface="Arial" charset="0"/>
              <a:buNone/>
            </a:pPr>
            <a:endParaRPr lang="en-US" smtClean="0"/>
          </a:p>
        </p:txBody>
      </p:sp>
      <p:pic>
        <p:nvPicPr>
          <p:cNvPr id="55299" name="Picture 4"/>
          <p:cNvPicPr>
            <a:picLocks noChangeAspect="1"/>
          </p:cNvPicPr>
          <p:nvPr/>
        </p:nvPicPr>
        <p:blipFill>
          <a:blip r:embed="rId3"/>
          <a:srcRect/>
          <a:stretch>
            <a:fillRect/>
          </a:stretch>
        </p:blipFill>
        <p:spPr bwMode="auto">
          <a:xfrm>
            <a:off x="457200" y="4024313"/>
            <a:ext cx="3810000" cy="2540000"/>
          </a:xfrm>
          <a:prstGeom prst="rect">
            <a:avLst/>
          </a:prstGeom>
          <a:noFill/>
          <a:ln w="9525">
            <a:noFill/>
            <a:miter lim="800000"/>
            <a:headEnd/>
            <a:tailEnd/>
          </a:ln>
        </p:spPr>
      </p:pic>
      <p:pic>
        <p:nvPicPr>
          <p:cNvPr id="55300" name="Picture 5"/>
          <p:cNvPicPr>
            <a:picLocks noChangeAspect="1"/>
          </p:cNvPicPr>
          <p:nvPr/>
        </p:nvPicPr>
        <p:blipFill>
          <a:blip r:embed="rId4"/>
          <a:srcRect t="24715" r="19824"/>
          <a:stretch>
            <a:fillRect/>
          </a:stretch>
        </p:blipFill>
        <p:spPr bwMode="auto">
          <a:xfrm>
            <a:off x="4621213" y="4024313"/>
            <a:ext cx="4281487" cy="254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a:xfrm>
            <a:off x="0" y="-228600"/>
            <a:ext cx="9144000" cy="1143000"/>
          </a:xfrm>
        </p:spPr>
        <p:txBody>
          <a:bodyPr/>
          <a:lstStyle/>
          <a:p>
            <a:r>
              <a:rPr lang="en-US" smtClean="0">
                <a:ea typeface="ＭＳ Ｐゴシック"/>
                <a:cs typeface="ＭＳ Ｐゴシック"/>
              </a:rPr>
              <a:t>Size matters</a:t>
            </a:r>
          </a:p>
        </p:txBody>
      </p:sp>
      <p:pic>
        <p:nvPicPr>
          <p:cNvPr id="57346" name="Content Placeholder 3" descr="Picture 3.png"/>
          <p:cNvPicPr>
            <a:picLocks noGrp="1" noChangeAspect="1"/>
          </p:cNvPicPr>
          <p:nvPr>
            <p:ph idx="1"/>
          </p:nvPr>
        </p:nvPicPr>
        <p:blipFill>
          <a:blip r:embed="rId3"/>
          <a:srcRect l="3342" t="1816" r="1843" b="-7159"/>
          <a:stretch>
            <a:fillRect/>
          </a:stretch>
        </p:blipFill>
        <p:spPr>
          <a:xfrm>
            <a:off x="0" y="1847850"/>
            <a:ext cx="9144000" cy="4705350"/>
          </a:xfrm>
        </p:spPr>
      </p:pic>
      <p:sp>
        <p:nvSpPr>
          <p:cNvPr id="2" name="Rectangle 1"/>
          <p:cNvSpPr/>
          <p:nvPr/>
        </p:nvSpPr>
        <p:spPr>
          <a:xfrm>
            <a:off x="31750" y="1847850"/>
            <a:ext cx="434975" cy="595313"/>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57348" name="Straight Arrow Connector 5"/>
          <p:cNvCxnSpPr>
            <a:cxnSpLocks noChangeShapeType="1"/>
          </p:cNvCxnSpPr>
          <p:nvPr/>
        </p:nvCxnSpPr>
        <p:spPr bwMode="auto">
          <a:xfrm flipH="1">
            <a:off x="5715000" y="3367088"/>
            <a:ext cx="1374775" cy="1890712"/>
          </a:xfrm>
          <a:prstGeom prst="straightConnector1">
            <a:avLst/>
          </a:prstGeom>
          <a:noFill/>
          <a:ln w="38100">
            <a:solidFill>
              <a:srgbClr val="FF0000"/>
            </a:solidFill>
            <a:round/>
            <a:headEnd/>
            <a:tailEnd type="arrow" w="med" len="med"/>
          </a:ln>
        </p:spPr>
      </p:cxnSp>
      <p:sp>
        <p:nvSpPr>
          <p:cNvPr id="7" name="Rectangle 6"/>
          <p:cNvSpPr/>
          <p:nvPr/>
        </p:nvSpPr>
        <p:spPr>
          <a:xfrm>
            <a:off x="5802313" y="2000250"/>
            <a:ext cx="3341687" cy="7493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7350" name="TextBox 6"/>
          <p:cNvSpPr txBox="1">
            <a:spLocks noChangeArrowheads="1"/>
          </p:cNvSpPr>
          <p:nvPr/>
        </p:nvSpPr>
        <p:spPr bwMode="auto">
          <a:xfrm>
            <a:off x="5867400" y="1982788"/>
            <a:ext cx="3276600" cy="1384300"/>
          </a:xfrm>
          <a:prstGeom prst="rect">
            <a:avLst/>
          </a:prstGeom>
          <a:noFill/>
          <a:ln w="9525">
            <a:noFill/>
            <a:miter lim="800000"/>
            <a:headEnd/>
            <a:tailEnd/>
          </a:ln>
        </p:spPr>
        <p:txBody>
          <a:bodyPr>
            <a:spAutoFit/>
          </a:bodyPr>
          <a:lstStyle/>
          <a:p>
            <a:r>
              <a:rPr lang="en-US" sz="2800">
                <a:latin typeface="Calibri" pitchFamily="34" charset="0"/>
              </a:rPr>
              <a:t>Lobsters must be this big in order to eat urchins</a:t>
            </a:r>
          </a:p>
        </p:txBody>
      </p:sp>
      <p:sp>
        <p:nvSpPr>
          <p:cNvPr id="8" name="Rectangle 7"/>
          <p:cNvSpPr/>
          <p:nvPr/>
        </p:nvSpPr>
        <p:spPr>
          <a:xfrm>
            <a:off x="5715000" y="2000250"/>
            <a:ext cx="152400" cy="24447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What are the factors affecting this system?</a:t>
            </a:r>
            <a:endParaRPr lang="en-US" dirty="0"/>
          </a:p>
        </p:txBody>
      </p:sp>
      <p:sp>
        <p:nvSpPr>
          <p:cNvPr id="59394" name="Content Placeholder 3"/>
          <p:cNvSpPr>
            <a:spLocks noGrp="1"/>
          </p:cNvSpPr>
          <p:nvPr>
            <p:ph idx="1"/>
          </p:nvPr>
        </p:nvSpPr>
        <p:spPr/>
        <p:txBody>
          <a:bodyPr/>
          <a:lstStyle/>
          <a:p>
            <a:endParaRPr lang="en-US" smtClean="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p:cNvSpPr>
            <a:spLocks noGrp="1"/>
          </p:cNvSpPr>
          <p:nvPr>
            <p:ph type="title"/>
          </p:nvPr>
        </p:nvSpPr>
        <p:spPr/>
        <p:txBody>
          <a:bodyPr rtlCol="0">
            <a:normAutofit fontScale="90000"/>
          </a:bodyPr>
          <a:lstStyle/>
          <a:p>
            <a:pPr fontAlgn="auto">
              <a:spcAft>
                <a:spcPts val="0"/>
              </a:spcAft>
              <a:defRPr/>
            </a:pPr>
            <a:r>
              <a:rPr lang="en-US" dirty="0"/>
              <a:t>Marine Protected Areas of Tasmania</a:t>
            </a:r>
            <a:br>
              <a:rPr lang="en-US" dirty="0"/>
            </a:br>
            <a:endParaRPr lang="en-US" dirty="0"/>
          </a:p>
        </p:txBody>
      </p:sp>
      <p:pic>
        <p:nvPicPr>
          <p:cNvPr id="61442" name="Picture 9"/>
          <p:cNvPicPr>
            <a:picLocks noChangeAspect="1"/>
          </p:cNvPicPr>
          <p:nvPr/>
        </p:nvPicPr>
        <p:blipFill>
          <a:blip r:embed="rId3"/>
          <a:srcRect/>
          <a:stretch>
            <a:fillRect/>
          </a:stretch>
        </p:blipFill>
        <p:spPr bwMode="auto">
          <a:xfrm>
            <a:off x="201613" y="1346200"/>
            <a:ext cx="7024687" cy="5511800"/>
          </a:xfrm>
          <a:prstGeom prst="rect">
            <a:avLst/>
          </a:prstGeom>
          <a:noFill/>
          <a:ln w="9525">
            <a:noFill/>
            <a:miter lim="800000"/>
            <a:headEnd/>
            <a:tailEnd/>
          </a:ln>
        </p:spPr>
      </p:pic>
      <p:sp>
        <p:nvSpPr>
          <p:cNvPr id="12" name="Oval 11"/>
          <p:cNvSpPr/>
          <p:nvPr/>
        </p:nvSpPr>
        <p:spPr>
          <a:xfrm>
            <a:off x="5689600" y="5232400"/>
            <a:ext cx="812800" cy="812800"/>
          </a:xfrm>
          <a:prstGeom prst="ellipse">
            <a:avLst/>
          </a:prstGeom>
          <a:solidFill>
            <a:srgbClr val="FF0000"/>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Oval 12"/>
          <p:cNvSpPr/>
          <p:nvPr/>
        </p:nvSpPr>
        <p:spPr>
          <a:xfrm>
            <a:off x="4470400" y="6045200"/>
            <a:ext cx="812800" cy="812800"/>
          </a:xfrm>
          <a:prstGeom prst="ellipse">
            <a:avLst/>
          </a:prstGeom>
          <a:solidFill>
            <a:srgbClr val="FF0000"/>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5"/>
          <p:cNvSpPr>
            <a:spLocks noGrp="1"/>
          </p:cNvSpPr>
          <p:nvPr>
            <p:ph type="title"/>
          </p:nvPr>
        </p:nvSpPr>
        <p:spPr>
          <a:xfrm>
            <a:off x="0" y="642938"/>
            <a:ext cx="9144000" cy="774700"/>
          </a:xfrm>
        </p:spPr>
        <p:txBody>
          <a:bodyPr/>
          <a:lstStyle/>
          <a:p>
            <a:r>
              <a:rPr lang="en-US" sz="3600" smtClean="0"/>
              <a:t>What is the effect of lobster fishing on urchins?</a:t>
            </a:r>
            <a:br>
              <a:rPr lang="en-US" sz="3600" smtClean="0"/>
            </a:br>
            <a:endParaRPr lang="en-US" sz="3600" smtClean="0"/>
          </a:p>
        </p:txBody>
      </p:sp>
      <p:pic>
        <p:nvPicPr>
          <p:cNvPr id="63490" name="Picture 9"/>
          <p:cNvPicPr>
            <a:picLocks noChangeAspect="1"/>
          </p:cNvPicPr>
          <p:nvPr/>
        </p:nvPicPr>
        <p:blipFill>
          <a:blip r:embed="rId3"/>
          <a:srcRect/>
          <a:stretch>
            <a:fillRect/>
          </a:stretch>
        </p:blipFill>
        <p:spPr bwMode="auto">
          <a:xfrm>
            <a:off x="201613" y="1346200"/>
            <a:ext cx="7024687" cy="5511800"/>
          </a:xfrm>
          <a:prstGeom prst="rect">
            <a:avLst/>
          </a:prstGeom>
          <a:noFill/>
          <a:ln w="9525">
            <a:noFill/>
            <a:miter lim="800000"/>
            <a:headEnd/>
            <a:tailEnd/>
          </a:ln>
        </p:spPr>
      </p:pic>
      <p:sp>
        <p:nvSpPr>
          <p:cNvPr id="12" name="Oval 11"/>
          <p:cNvSpPr/>
          <p:nvPr/>
        </p:nvSpPr>
        <p:spPr>
          <a:xfrm>
            <a:off x="5689600" y="5232400"/>
            <a:ext cx="812800" cy="812800"/>
          </a:xfrm>
          <a:prstGeom prst="ellipse">
            <a:avLst/>
          </a:prstGeom>
          <a:solidFill>
            <a:srgbClr val="FF0000"/>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 name="Oval 12"/>
          <p:cNvSpPr/>
          <p:nvPr/>
        </p:nvSpPr>
        <p:spPr>
          <a:xfrm>
            <a:off x="4470400" y="6045200"/>
            <a:ext cx="812800" cy="812800"/>
          </a:xfrm>
          <a:prstGeom prst="ellipse">
            <a:avLst/>
          </a:prstGeom>
          <a:solidFill>
            <a:srgbClr val="FF0000"/>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6" name="Oval 5"/>
          <p:cNvSpPr/>
          <p:nvPr/>
        </p:nvSpPr>
        <p:spPr>
          <a:xfrm>
            <a:off x="4851400" y="5029200"/>
            <a:ext cx="812800" cy="812800"/>
          </a:xfrm>
          <a:prstGeom prst="ellipse">
            <a:avLst/>
          </a:prstGeom>
          <a:solidFill>
            <a:srgbClr val="FFFF00"/>
          </a:solidFill>
          <a:ln w="31750">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262626"/>
              </a:solidFill>
            </a:endParaRPr>
          </a:p>
        </p:txBody>
      </p:sp>
      <p:sp>
        <p:nvSpPr>
          <p:cNvPr id="7" name="Oval 6"/>
          <p:cNvSpPr/>
          <p:nvPr/>
        </p:nvSpPr>
        <p:spPr>
          <a:xfrm>
            <a:off x="5359400" y="6045200"/>
            <a:ext cx="812800" cy="812800"/>
          </a:xfrm>
          <a:prstGeom prst="ellipse">
            <a:avLst/>
          </a:prstGeom>
          <a:solidFill>
            <a:srgbClr val="FFFF00"/>
          </a:solidFill>
          <a:ln w="31750">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262626"/>
              </a:solidFill>
            </a:endParaRPr>
          </a:p>
        </p:txBody>
      </p:sp>
      <p:sp>
        <p:nvSpPr>
          <p:cNvPr id="14" name="Oval 13"/>
          <p:cNvSpPr/>
          <p:nvPr/>
        </p:nvSpPr>
        <p:spPr>
          <a:xfrm>
            <a:off x="379413" y="5029200"/>
            <a:ext cx="812800" cy="812800"/>
          </a:xfrm>
          <a:prstGeom prst="ellipse">
            <a:avLst/>
          </a:prstGeom>
          <a:solidFill>
            <a:srgbClr val="FF0000"/>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379413" y="3197225"/>
            <a:ext cx="812800" cy="812800"/>
          </a:xfrm>
          <a:prstGeom prst="ellipse">
            <a:avLst/>
          </a:prstGeom>
          <a:solidFill>
            <a:srgbClr val="FFFF00"/>
          </a:solidFill>
          <a:ln w="31750">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3497" name="TextBox 18"/>
          <p:cNvSpPr txBox="1">
            <a:spLocks noChangeArrowheads="1"/>
          </p:cNvSpPr>
          <p:nvPr/>
        </p:nvSpPr>
        <p:spPr bwMode="auto">
          <a:xfrm>
            <a:off x="252413" y="4010025"/>
            <a:ext cx="1771650" cy="400050"/>
          </a:xfrm>
          <a:prstGeom prst="rect">
            <a:avLst/>
          </a:prstGeom>
          <a:noFill/>
          <a:ln w="9525">
            <a:noFill/>
            <a:miter lim="800000"/>
            <a:headEnd/>
            <a:tailEnd/>
          </a:ln>
        </p:spPr>
        <p:txBody>
          <a:bodyPr wrap="none">
            <a:spAutoFit/>
          </a:bodyPr>
          <a:lstStyle/>
          <a:p>
            <a:r>
              <a:rPr lang="en-US" sz="2000">
                <a:latin typeface="Calibri" pitchFamily="34" charset="0"/>
              </a:rPr>
              <a:t>Open to fishing</a:t>
            </a:r>
          </a:p>
        </p:txBody>
      </p:sp>
      <p:sp>
        <p:nvSpPr>
          <p:cNvPr id="63498" name="TextBox 19"/>
          <p:cNvSpPr txBox="1">
            <a:spLocks noChangeArrowheads="1"/>
          </p:cNvSpPr>
          <p:nvPr/>
        </p:nvSpPr>
        <p:spPr bwMode="auto">
          <a:xfrm>
            <a:off x="176213" y="5943600"/>
            <a:ext cx="2508250" cy="400050"/>
          </a:xfrm>
          <a:prstGeom prst="rect">
            <a:avLst/>
          </a:prstGeom>
          <a:noFill/>
          <a:ln w="9525">
            <a:noFill/>
            <a:miter lim="800000"/>
            <a:headEnd/>
            <a:tailEnd/>
          </a:ln>
        </p:spPr>
        <p:txBody>
          <a:bodyPr wrap="none">
            <a:spAutoFit/>
          </a:bodyPr>
          <a:lstStyle/>
          <a:p>
            <a:r>
              <a:rPr lang="en-US" sz="2000">
                <a:latin typeface="Calibri" pitchFamily="34" charset="0"/>
              </a:rPr>
              <a:t>Protected from fishing</a:t>
            </a:r>
          </a:p>
        </p:txBody>
      </p:sp>
      <p:sp>
        <p:nvSpPr>
          <p:cNvPr id="21" name="Rectangle 20"/>
          <p:cNvSpPr/>
          <p:nvPr/>
        </p:nvSpPr>
        <p:spPr>
          <a:xfrm>
            <a:off x="201613" y="3197225"/>
            <a:ext cx="1790700" cy="1182688"/>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201613" y="5029200"/>
            <a:ext cx="2401887" cy="149542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9"/>
          <p:cNvPicPr>
            <a:picLocks noChangeAspect="1"/>
          </p:cNvPicPr>
          <p:nvPr/>
        </p:nvPicPr>
        <p:blipFill>
          <a:blip r:embed="rId3"/>
          <a:srcRect/>
          <a:stretch>
            <a:fillRect/>
          </a:stretch>
        </p:blipFill>
        <p:spPr bwMode="auto">
          <a:xfrm>
            <a:off x="201613" y="1346200"/>
            <a:ext cx="7024687" cy="5511800"/>
          </a:xfrm>
          <a:prstGeom prst="rect">
            <a:avLst/>
          </a:prstGeom>
          <a:noFill/>
          <a:ln w="9525">
            <a:noFill/>
            <a:miter lim="800000"/>
            <a:headEnd/>
            <a:tailEnd/>
          </a:ln>
        </p:spPr>
      </p:pic>
      <p:sp>
        <p:nvSpPr>
          <p:cNvPr id="12" name="Oval 11"/>
          <p:cNvSpPr/>
          <p:nvPr/>
        </p:nvSpPr>
        <p:spPr>
          <a:xfrm>
            <a:off x="5689600" y="5232400"/>
            <a:ext cx="812800" cy="812800"/>
          </a:xfrm>
          <a:prstGeom prst="ellipse">
            <a:avLst/>
          </a:prstGeom>
          <a:solidFill>
            <a:srgbClr val="FF0000"/>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100</a:t>
            </a:r>
            <a:endParaRPr lang="en-US" dirty="0"/>
          </a:p>
        </p:txBody>
      </p:sp>
      <p:sp>
        <p:nvSpPr>
          <p:cNvPr id="13" name="Oval 12"/>
          <p:cNvSpPr/>
          <p:nvPr/>
        </p:nvSpPr>
        <p:spPr>
          <a:xfrm>
            <a:off x="4470400" y="6045200"/>
            <a:ext cx="812800" cy="812800"/>
          </a:xfrm>
          <a:prstGeom prst="ellipse">
            <a:avLst/>
          </a:prstGeom>
          <a:solidFill>
            <a:srgbClr val="FF0000"/>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t>100</a:t>
            </a:r>
            <a:endParaRPr lang="en-US" dirty="0"/>
          </a:p>
        </p:txBody>
      </p:sp>
      <p:sp>
        <p:nvSpPr>
          <p:cNvPr id="6" name="Oval 5"/>
          <p:cNvSpPr/>
          <p:nvPr/>
        </p:nvSpPr>
        <p:spPr>
          <a:xfrm>
            <a:off x="4851400" y="5029200"/>
            <a:ext cx="812800" cy="812800"/>
          </a:xfrm>
          <a:prstGeom prst="ellipse">
            <a:avLst/>
          </a:prstGeom>
          <a:solidFill>
            <a:srgbClr val="FFFF00"/>
          </a:solidFill>
          <a:ln w="31750">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rgbClr val="262626"/>
                </a:solidFill>
              </a:rPr>
              <a:t>100</a:t>
            </a:r>
            <a:endParaRPr lang="en-US" dirty="0">
              <a:solidFill>
                <a:srgbClr val="262626"/>
              </a:solidFill>
            </a:endParaRPr>
          </a:p>
        </p:txBody>
      </p:sp>
      <p:sp>
        <p:nvSpPr>
          <p:cNvPr id="7" name="Oval 6"/>
          <p:cNvSpPr/>
          <p:nvPr/>
        </p:nvSpPr>
        <p:spPr>
          <a:xfrm>
            <a:off x="5359400" y="6045200"/>
            <a:ext cx="812800" cy="812800"/>
          </a:xfrm>
          <a:prstGeom prst="ellipse">
            <a:avLst/>
          </a:prstGeom>
          <a:solidFill>
            <a:srgbClr val="FFFF00"/>
          </a:solidFill>
          <a:ln w="31750">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rgbClr val="262626"/>
                </a:solidFill>
              </a:rPr>
              <a:t>100</a:t>
            </a:r>
            <a:endParaRPr lang="en-US" dirty="0">
              <a:solidFill>
                <a:srgbClr val="262626"/>
              </a:solidFill>
            </a:endParaRPr>
          </a:p>
        </p:txBody>
      </p:sp>
      <p:sp>
        <p:nvSpPr>
          <p:cNvPr id="11" name="TextBox 10"/>
          <p:cNvSpPr txBox="1"/>
          <p:nvPr/>
        </p:nvSpPr>
        <p:spPr>
          <a:xfrm>
            <a:off x="6502400" y="1262063"/>
            <a:ext cx="2641600" cy="5262562"/>
          </a:xfrm>
          <a:prstGeom prst="rect">
            <a:avLst/>
          </a:prstGeom>
          <a:solidFill>
            <a:schemeClr val="bg1"/>
          </a:solidFill>
        </p:spPr>
        <p:txBody>
          <a:bodyPr>
            <a:spAutoFit/>
          </a:bodyPr>
          <a:lstStyle/>
          <a:p>
            <a:pPr marL="228600" indent="-228600" fontAlgn="auto">
              <a:spcBef>
                <a:spcPts val="0"/>
              </a:spcBef>
              <a:spcAft>
                <a:spcPts val="0"/>
              </a:spcAft>
              <a:buFont typeface="Arial"/>
              <a:buChar char="•"/>
              <a:defRPr/>
            </a:pPr>
            <a:r>
              <a:rPr lang="en-US" sz="2400" dirty="0">
                <a:latin typeface="+mn-lt"/>
              </a:rPr>
              <a:t>Release 100 marked adult urchins per site</a:t>
            </a:r>
          </a:p>
          <a:p>
            <a:pPr marL="228600" indent="-228600" fontAlgn="auto">
              <a:spcBef>
                <a:spcPts val="0"/>
              </a:spcBef>
              <a:spcAft>
                <a:spcPts val="0"/>
              </a:spcAft>
              <a:buFont typeface="Arial"/>
              <a:buChar char="•"/>
              <a:defRPr/>
            </a:pPr>
            <a:r>
              <a:rPr lang="en-US" sz="2400" dirty="0">
                <a:latin typeface="+mn-lt"/>
              </a:rPr>
              <a:t>Track urchin survival for 200 days</a:t>
            </a:r>
          </a:p>
          <a:p>
            <a:pPr fontAlgn="auto">
              <a:spcBef>
                <a:spcPts val="0"/>
              </a:spcBef>
              <a:spcAft>
                <a:spcPts val="0"/>
              </a:spcAft>
              <a:defRPr/>
            </a:pPr>
            <a:endParaRPr lang="en-US" sz="2400" dirty="0">
              <a:latin typeface="+mn-lt"/>
            </a:endParaRPr>
          </a:p>
          <a:p>
            <a:pPr fontAlgn="auto">
              <a:spcBef>
                <a:spcPts val="0"/>
              </a:spcBef>
              <a:spcAft>
                <a:spcPts val="0"/>
              </a:spcAft>
              <a:defRPr/>
            </a:pPr>
            <a:r>
              <a:rPr lang="en-US" sz="2400" dirty="0">
                <a:latin typeface="+mn-lt"/>
              </a:rPr>
              <a:t>Create a graph which shows your prediction of the </a:t>
            </a:r>
            <a:r>
              <a:rPr lang="en-US" sz="2400" b="1" dirty="0">
                <a:latin typeface="+mn-lt"/>
              </a:rPr>
              <a:t>percent survival </a:t>
            </a:r>
            <a:r>
              <a:rPr lang="en-US" sz="2400" dirty="0">
                <a:latin typeface="+mn-lt"/>
              </a:rPr>
              <a:t>of the urchins </a:t>
            </a:r>
            <a:r>
              <a:rPr lang="en-US" sz="2400" b="1" dirty="0">
                <a:latin typeface="+mn-lt"/>
              </a:rPr>
              <a:t>over time </a:t>
            </a:r>
            <a:r>
              <a:rPr lang="en-US" sz="2400" dirty="0">
                <a:latin typeface="+mn-lt"/>
              </a:rPr>
              <a:t>in</a:t>
            </a:r>
            <a:r>
              <a:rPr lang="en-US" sz="2400" b="1" dirty="0">
                <a:latin typeface="+mn-lt"/>
              </a:rPr>
              <a:t> two habitat types</a:t>
            </a:r>
            <a:r>
              <a:rPr lang="en-US" sz="2400" dirty="0">
                <a:latin typeface="+mn-lt"/>
              </a:rPr>
              <a:t>. </a:t>
            </a:r>
            <a:endParaRPr lang="en-US" sz="2400" dirty="0">
              <a:latin typeface="+mn-lt"/>
            </a:endParaRPr>
          </a:p>
        </p:txBody>
      </p:sp>
      <p:sp>
        <p:nvSpPr>
          <p:cNvPr id="14" name="Oval 13"/>
          <p:cNvSpPr/>
          <p:nvPr/>
        </p:nvSpPr>
        <p:spPr>
          <a:xfrm>
            <a:off x="379413" y="5029200"/>
            <a:ext cx="812800" cy="812800"/>
          </a:xfrm>
          <a:prstGeom prst="ellipse">
            <a:avLst/>
          </a:prstGeom>
          <a:solidFill>
            <a:srgbClr val="FF0000"/>
          </a:solidFill>
          <a:ln w="317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16"/>
          <p:cNvSpPr/>
          <p:nvPr/>
        </p:nvSpPr>
        <p:spPr>
          <a:xfrm>
            <a:off x="379413" y="3197225"/>
            <a:ext cx="812800" cy="812800"/>
          </a:xfrm>
          <a:prstGeom prst="ellipse">
            <a:avLst/>
          </a:prstGeom>
          <a:solidFill>
            <a:srgbClr val="FFFF00"/>
          </a:solidFill>
          <a:ln w="31750">
            <a:no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545" name="TextBox 18"/>
          <p:cNvSpPr txBox="1">
            <a:spLocks noChangeArrowheads="1"/>
          </p:cNvSpPr>
          <p:nvPr/>
        </p:nvSpPr>
        <p:spPr bwMode="auto">
          <a:xfrm>
            <a:off x="252413" y="4010025"/>
            <a:ext cx="1771650" cy="400050"/>
          </a:xfrm>
          <a:prstGeom prst="rect">
            <a:avLst/>
          </a:prstGeom>
          <a:noFill/>
          <a:ln w="9525">
            <a:noFill/>
            <a:miter lim="800000"/>
            <a:headEnd/>
            <a:tailEnd/>
          </a:ln>
        </p:spPr>
        <p:txBody>
          <a:bodyPr wrap="none">
            <a:spAutoFit/>
          </a:bodyPr>
          <a:lstStyle/>
          <a:p>
            <a:r>
              <a:rPr lang="en-US" sz="2000">
                <a:latin typeface="Calibri" pitchFamily="34" charset="0"/>
              </a:rPr>
              <a:t>Open to fishing</a:t>
            </a:r>
          </a:p>
        </p:txBody>
      </p:sp>
      <p:sp>
        <p:nvSpPr>
          <p:cNvPr id="65546" name="TextBox 19"/>
          <p:cNvSpPr txBox="1">
            <a:spLocks noChangeArrowheads="1"/>
          </p:cNvSpPr>
          <p:nvPr/>
        </p:nvSpPr>
        <p:spPr bwMode="auto">
          <a:xfrm>
            <a:off x="176213" y="5943600"/>
            <a:ext cx="2508250" cy="400050"/>
          </a:xfrm>
          <a:prstGeom prst="rect">
            <a:avLst/>
          </a:prstGeom>
          <a:noFill/>
          <a:ln w="9525">
            <a:noFill/>
            <a:miter lim="800000"/>
            <a:headEnd/>
            <a:tailEnd/>
          </a:ln>
        </p:spPr>
        <p:txBody>
          <a:bodyPr wrap="none">
            <a:spAutoFit/>
          </a:bodyPr>
          <a:lstStyle/>
          <a:p>
            <a:r>
              <a:rPr lang="en-US" sz="2000">
                <a:latin typeface="Calibri" pitchFamily="34" charset="0"/>
              </a:rPr>
              <a:t>Protected from fishing</a:t>
            </a:r>
          </a:p>
        </p:txBody>
      </p:sp>
      <p:sp>
        <p:nvSpPr>
          <p:cNvPr id="21" name="Rectangle 20"/>
          <p:cNvSpPr/>
          <p:nvPr/>
        </p:nvSpPr>
        <p:spPr>
          <a:xfrm>
            <a:off x="201613" y="3197225"/>
            <a:ext cx="1790700" cy="1182688"/>
          </a:xfrm>
          <a:prstGeom prst="rect">
            <a:avLst/>
          </a:prstGeom>
          <a:noFill/>
          <a:ln w="25400">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Rectangle 21"/>
          <p:cNvSpPr/>
          <p:nvPr/>
        </p:nvSpPr>
        <p:spPr>
          <a:xfrm>
            <a:off x="201613" y="5029200"/>
            <a:ext cx="2401887" cy="1495425"/>
          </a:xfrm>
          <a:prstGeom prst="rect">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5549" name="Title 14"/>
          <p:cNvSpPr>
            <a:spLocks noGrp="1"/>
          </p:cNvSpPr>
          <p:nvPr>
            <p:ph type="title"/>
          </p:nvPr>
        </p:nvSpPr>
        <p:spPr>
          <a:xfrm>
            <a:off x="457200" y="508000"/>
            <a:ext cx="8229600" cy="909638"/>
          </a:xfrm>
        </p:spPr>
        <p:txBody>
          <a:bodyPr/>
          <a:lstStyle/>
          <a:p>
            <a:r>
              <a:rPr lang="en-US" sz="3200" smtClean="0"/>
              <a:t>What is the effect of lobster fishing on urchins?</a:t>
            </a:r>
            <a:br>
              <a:rPr lang="en-US" sz="3200" smtClean="0"/>
            </a:br>
            <a:endParaRPr lang="en-US" sz="320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Title 1"/>
          <p:cNvSpPr>
            <a:spLocks noGrp="1"/>
          </p:cNvSpPr>
          <p:nvPr>
            <p:ph type="title"/>
          </p:nvPr>
        </p:nvSpPr>
        <p:spPr/>
        <p:txBody>
          <a:bodyPr/>
          <a:lstStyle/>
          <a:p>
            <a:endParaRPr lang="en-US" smtClean="0">
              <a:ea typeface="ＭＳ Ｐゴシック"/>
              <a:cs typeface="ＭＳ Ｐゴシック"/>
            </a:endParaRPr>
          </a:p>
        </p:txBody>
      </p:sp>
      <p:pic>
        <p:nvPicPr>
          <p:cNvPr id="67586" name="Content Placeholder 3" descr="Picture 2.png"/>
          <p:cNvPicPr>
            <a:picLocks noGrp="1" noChangeAspect="1"/>
          </p:cNvPicPr>
          <p:nvPr>
            <p:ph idx="1"/>
          </p:nvPr>
        </p:nvPicPr>
        <p:blipFill>
          <a:blip r:embed="rId3"/>
          <a:srcRect l="-12416" r="-12416"/>
          <a:stretch>
            <a:fillRect/>
          </a:stretch>
        </p:blipFill>
        <p:spPr>
          <a:xfrm>
            <a:off x="-754063" y="1981200"/>
            <a:ext cx="9212263" cy="4876800"/>
          </a:xfrm>
        </p:spPr>
      </p:pic>
      <p:sp>
        <p:nvSpPr>
          <p:cNvPr id="4" name="Rectangle 3"/>
          <p:cNvSpPr/>
          <p:nvPr/>
        </p:nvSpPr>
        <p:spPr>
          <a:xfrm>
            <a:off x="3481388" y="1981200"/>
            <a:ext cx="2563812" cy="4651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0" y="1981200"/>
            <a:ext cx="941388" cy="4651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Title 1"/>
          <p:cNvSpPr>
            <a:spLocks noGrp="1"/>
          </p:cNvSpPr>
          <p:nvPr>
            <p:ph type="title"/>
          </p:nvPr>
        </p:nvSpPr>
        <p:spPr/>
        <p:txBody>
          <a:bodyPr/>
          <a:lstStyle/>
          <a:p>
            <a:r>
              <a:rPr lang="en-US" sz="5400" smtClean="0"/>
              <a:t>Focal Question:</a:t>
            </a:r>
          </a:p>
        </p:txBody>
      </p:sp>
      <p:sp>
        <p:nvSpPr>
          <p:cNvPr id="3" name="Content Placeholder 2"/>
          <p:cNvSpPr>
            <a:spLocks noGrp="1"/>
          </p:cNvSpPr>
          <p:nvPr>
            <p:ph idx="1"/>
          </p:nvPr>
        </p:nvSpPr>
        <p:spPr/>
        <p:txBody>
          <a:bodyPr rtlCol="0">
            <a:normAutofit fontScale="77500" lnSpcReduction="20000"/>
          </a:bodyPr>
          <a:lstStyle/>
          <a:p>
            <a:pPr algn="ctr" fontAlgn="auto">
              <a:spcAft>
                <a:spcPts val="0"/>
              </a:spcAft>
              <a:buFont typeface="Arial"/>
              <a:buNone/>
              <a:defRPr/>
            </a:pPr>
            <a:r>
              <a:rPr lang="en-US" sz="4800" dirty="0" smtClean="0"/>
              <a:t>What is causing the Tasmanian kelp decline and why?</a:t>
            </a:r>
          </a:p>
          <a:p>
            <a:pPr algn="ctr" fontAlgn="auto">
              <a:spcAft>
                <a:spcPts val="0"/>
              </a:spcAft>
              <a:buFont typeface="Arial"/>
              <a:buNone/>
              <a:defRPr/>
            </a:pPr>
            <a:endParaRPr lang="en-US" sz="4800" dirty="0" smtClean="0"/>
          </a:p>
          <a:p>
            <a:pPr algn="ctr" fontAlgn="auto">
              <a:spcAft>
                <a:spcPts val="0"/>
              </a:spcAft>
              <a:buFont typeface="Arial"/>
              <a:buNone/>
              <a:defRPr/>
            </a:pPr>
            <a:r>
              <a:rPr lang="en-US" sz="4800" dirty="0" smtClean="0"/>
              <a:t>Homework: Create a summary diagram of the players and processes involved in the Tasmanian kelp forest ecosystem. Identify additional information needed in this system. Make one management recommendation.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a:xfrm>
            <a:off x="79375" y="179388"/>
            <a:ext cx="8983663" cy="2490787"/>
          </a:xfrm>
        </p:spPr>
        <p:txBody>
          <a:bodyPr rtlCol="0">
            <a:normAutofit fontScale="90000"/>
          </a:bodyPr>
          <a:lstStyle/>
          <a:p>
            <a:pPr fontAlgn="auto">
              <a:spcAft>
                <a:spcPts val="0"/>
              </a:spcAft>
              <a:defRPr/>
            </a:pPr>
            <a:r>
              <a:rPr lang="en-US" sz="4200" dirty="0">
                <a:solidFill>
                  <a:srgbClr val="62298A"/>
                </a:solidFill>
              </a:rPr>
              <a:t>Introductory Biology Week 12</a:t>
            </a:r>
            <a:br>
              <a:rPr lang="en-US" sz="4200" dirty="0">
                <a:solidFill>
                  <a:srgbClr val="62298A"/>
                </a:solidFill>
              </a:rPr>
            </a:br>
            <a:r>
              <a:rPr lang="en-US" sz="4200" dirty="0">
                <a:solidFill>
                  <a:srgbClr val="62298A"/>
                </a:solidFill>
              </a:rPr>
              <a:t>Ecology Unit Week 2</a:t>
            </a:r>
            <a:br>
              <a:rPr lang="en-US" sz="4200" dirty="0">
                <a:solidFill>
                  <a:srgbClr val="62298A"/>
                </a:solidFill>
              </a:rPr>
            </a:br>
            <a:r>
              <a:rPr lang="en-US" b="1" dirty="0">
                <a:solidFill>
                  <a:srgbClr val="4B2068"/>
                </a:solidFill>
              </a:rPr>
              <a:t>Effects of Global Climate Change on Ecosystems</a:t>
            </a:r>
            <a:endParaRPr lang="en-US" dirty="0"/>
          </a:p>
        </p:txBody>
      </p:sp>
      <p:sp>
        <p:nvSpPr>
          <p:cNvPr id="18434" name="Rectangle 2"/>
          <p:cNvSpPr>
            <a:spLocks noGrp="1" noChangeArrowheads="1"/>
          </p:cNvSpPr>
          <p:nvPr>
            <p:ph type="body" idx="1"/>
          </p:nvPr>
        </p:nvSpPr>
        <p:spPr>
          <a:xfrm>
            <a:off x="977900" y="2598738"/>
            <a:ext cx="7358063" cy="3348037"/>
          </a:xfrm>
        </p:spPr>
        <p:txBody>
          <a:bodyPr/>
          <a:lstStyle/>
          <a:p>
            <a:pPr marL="447675" indent="-327025" defTabSz="320675">
              <a:lnSpc>
                <a:spcPct val="115000"/>
              </a:lnSpc>
              <a:spcBef>
                <a:spcPts val="700"/>
              </a:spcBef>
              <a:buFont typeface="Arial" charset="0"/>
              <a:buNone/>
            </a:pPr>
            <a:r>
              <a:rPr lang="en-US" sz="2100" b="1" smtClean="0">
                <a:latin typeface="Arial" charset="0"/>
                <a:cs typeface="Arial" charset="0"/>
                <a:sym typeface="Arial" charset="0"/>
              </a:rPr>
              <a:t>Learning Goals:</a:t>
            </a:r>
          </a:p>
          <a:p>
            <a:pPr marL="447675" indent="-327025" defTabSz="320675">
              <a:lnSpc>
                <a:spcPct val="115000"/>
              </a:lnSpc>
              <a:spcBef>
                <a:spcPts val="700"/>
              </a:spcBef>
              <a:buFont typeface="Wingdings" pitchFamily="2" charset="2"/>
              <a:buChar char="•"/>
            </a:pPr>
            <a:r>
              <a:rPr lang="en-US" sz="2100" b="1" smtClean="0">
                <a:solidFill>
                  <a:srgbClr val="62298A"/>
                </a:solidFill>
                <a:latin typeface="Arial" charset="0"/>
                <a:cs typeface="Arial" charset="0"/>
                <a:sym typeface="Arial" charset="0"/>
              </a:rPr>
              <a:t>Students appreciate that abiotic factors influence biotic interactions</a:t>
            </a:r>
          </a:p>
          <a:p>
            <a:pPr marL="447675" indent="-327025" defTabSz="320675">
              <a:lnSpc>
                <a:spcPct val="115000"/>
              </a:lnSpc>
              <a:spcBef>
                <a:spcPts val="700"/>
              </a:spcBef>
              <a:buFont typeface="Wingdings" pitchFamily="2" charset="2"/>
              <a:buChar char="•"/>
            </a:pPr>
            <a:r>
              <a:rPr lang="en-US" sz="2100" smtClean="0">
                <a:latin typeface="Arial" charset="0"/>
                <a:cs typeface="Arial" charset="0"/>
                <a:sym typeface="Arial" charset="0"/>
              </a:rPr>
              <a:t>Students understand the factors contributing to climate change</a:t>
            </a:r>
          </a:p>
          <a:p>
            <a:pPr marL="447675" indent="-327025" defTabSz="320675">
              <a:lnSpc>
                <a:spcPct val="115000"/>
              </a:lnSpc>
              <a:spcBef>
                <a:spcPts val="700"/>
              </a:spcBef>
              <a:buFont typeface="Wingdings" pitchFamily="2" charset="2"/>
              <a:buChar char="•"/>
            </a:pPr>
            <a:r>
              <a:rPr lang="en-US" sz="2100" smtClean="0">
                <a:latin typeface="Arial" charset="0"/>
                <a:cs typeface="Arial" charset="0"/>
                <a:sym typeface="Arial" charset="0"/>
              </a:rPr>
              <a:t>Students will be able to think critically about factors contributing to climate change</a:t>
            </a:r>
            <a:endParaRPr lang="en-US" smtClean="0"/>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r>
              <a:rPr lang="en-US" smtClean="0"/>
              <a:t>END</a:t>
            </a:r>
          </a:p>
        </p:txBody>
      </p:sp>
      <p:sp>
        <p:nvSpPr>
          <p:cNvPr id="71682" name="Content Placeholder 2"/>
          <p:cNvSpPr>
            <a:spLocks noGrp="1"/>
          </p:cNvSpPr>
          <p:nvPr>
            <p:ph idx="1"/>
          </p:nvPr>
        </p:nvSpPr>
        <p:spPr/>
        <p:txBody>
          <a:bodyPr/>
          <a:lstStyle/>
          <a:p>
            <a:r>
              <a:rPr lang="en-US" smtClean="0"/>
              <a:t>This is where the SI workshop formal presentation ends. Slides that appear after this point were developed during the SI workshop as part of the Teaching Unit, but not used during the Teaching Tidbit. These can be used as resources for an expanded module focused on this topic.</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Title 1"/>
          <p:cNvSpPr>
            <a:spLocks noGrp="1"/>
          </p:cNvSpPr>
          <p:nvPr>
            <p:ph type="title"/>
          </p:nvPr>
        </p:nvSpPr>
        <p:spPr/>
        <p:txBody>
          <a:bodyPr/>
          <a:lstStyle/>
          <a:p>
            <a:r>
              <a:rPr lang="en-US" smtClean="0"/>
              <a:t>Importance of kelp forests</a:t>
            </a:r>
          </a:p>
        </p:txBody>
      </p:sp>
      <p:sp>
        <p:nvSpPr>
          <p:cNvPr id="72706" name="Content Placeholder 2"/>
          <p:cNvSpPr>
            <a:spLocks noGrp="1"/>
          </p:cNvSpPr>
          <p:nvPr>
            <p:ph idx="1"/>
          </p:nvPr>
        </p:nvSpPr>
        <p:spPr/>
        <p:txBody>
          <a:bodyPr/>
          <a:lstStyle/>
          <a:p>
            <a:r>
              <a:rPr lang="en-US" smtClean="0"/>
              <a:t>Oxygen production</a:t>
            </a:r>
          </a:p>
          <a:p>
            <a:r>
              <a:rPr lang="en-US" smtClean="0"/>
              <a:t>Primary productivity</a:t>
            </a:r>
          </a:p>
          <a:p>
            <a:r>
              <a:rPr lang="en-US" smtClean="0"/>
              <a:t>3-dimensional environment</a:t>
            </a:r>
          </a:p>
          <a:p>
            <a:r>
              <a:rPr lang="en-US" smtClean="0"/>
              <a:t>Provides suitable habitat for a thriving fish and invertebrate community</a:t>
            </a:r>
          </a:p>
          <a:p>
            <a:r>
              <a:rPr lang="en-US" smtClean="0"/>
              <a:t>Food and medicine for humans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a:xfrm>
            <a:off x="457200" y="-9525"/>
            <a:ext cx="8229600" cy="1143000"/>
          </a:xfrm>
        </p:spPr>
        <p:txBody>
          <a:bodyPr/>
          <a:lstStyle/>
          <a:p>
            <a:r>
              <a:rPr lang="en-US" smtClean="0"/>
              <a:t>Tasmanian aboriginal use of kelp</a:t>
            </a:r>
          </a:p>
        </p:txBody>
      </p:sp>
      <p:sp>
        <p:nvSpPr>
          <p:cNvPr id="73730" name="Content Placeholder 2"/>
          <p:cNvSpPr>
            <a:spLocks noGrp="1"/>
          </p:cNvSpPr>
          <p:nvPr>
            <p:ph idx="1"/>
          </p:nvPr>
        </p:nvSpPr>
        <p:spPr/>
        <p:txBody>
          <a:bodyPr/>
          <a:lstStyle/>
          <a:p>
            <a:endParaRPr lang="en-US" smtClean="0"/>
          </a:p>
        </p:txBody>
      </p:sp>
      <p:sp>
        <p:nvSpPr>
          <p:cNvPr id="73731" name="Rectangle 6"/>
          <p:cNvSpPr>
            <a:spLocks noChangeArrowheads="1"/>
          </p:cNvSpPr>
          <p:nvPr/>
        </p:nvSpPr>
        <p:spPr bwMode="auto">
          <a:xfrm>
            <a:off x="457200" y="5876925"/>
            <a:ext cx="8229600" cy="646113"/>
          </a:xfrm>
          <a:prstGeom prst="rect">
            <a:avLst/>
          </a:prstGeom>
          <a:noFill/>
          <a:ln w="9525">
            <a:noFill/>
            <a:miter lim="800000"/>
            <a:headEnd/>
            <a:tailEnd/>
          </a:ln>
        </p:spPr>
        <p:txBody>
          <a:bodyPr>
            <a:spAutoFit/>
          </a:bodyPr>
          <a:lstStyle/>
          <a:p>
            <a:r>
              <a:rPr lang="en-US">
                <a:latin typeface="Calibri" pitchFamily="34" charset="0"/>
              </a:rPr>
              <a:t>http://www.craftaustralia.org.au/library/review.php?id=colin_martin_baskets_and_belonging</a:t>
            </a:r>
          </a:p>
        </p:txBody>
      </p:sp>
      <p:grpSp>
        <p:nvGrpSpPr>
          <p:cNvPr id="73732" name="Group 10"/>
          <p:cNvGrpSpPr>
            <a:grpSpLocks/>
          </p:cNvGrpSpPr>
          <p:nvPr/>
        </p:nvGrpSpPr>
        <p:grpSpPr bwMode="auto">
          <a:xfrm>
            <a:off x="741363" y="1133475"/>
            <a:ext cx="3592512" cy="4743450"/>
            <a:chOff x="741544" y="1133268"/>
            <a:chExt cx="3592108" cy="4743548"/>
          </a:xfrm>
        </p:grpSpPr>
        <p:pic>
          <p:nvPicPr>
            <p:cNvPr id="73734" name="Picture 8"/>
            <p:cNvPicPr>
              <a:picLocks noChangeAspect="1"/>
            </p:cNvPicPr>
            <p:nvPr/>
          </p:nvPicPr>
          <p:blipFill>
            <a:blip r:embed="rId3"/>
            <a:srcRect/>
            <a:stretch>
              <a:fillRect/>
            </a:stretch>
          </p:blipFill>
          <p:spPr bwMode="auto">
            <a:xfrm>
              <a:off x="741544" y="1137888"/>
              <a:ext cx="3554196" cy="4738928"/>
            </a:xfrm>
            <a:prstGeom prst="rect">
              <a:avLst/>
            </a:prstGeom>
            <a:noFill/>
            <a:ln w="9525">
              <a:noFill/>
              <a:miter lim="800000"/>
              <a:headEnd/>
              <a:tailEnd/>
            </a:ln>
          </p:spPr>
        </p:pic>
        <p:sp>
          <p:nvSpPr>
            <p:cNvPr id="10" name="Rectangle 9"/>
            <p:cNvSpPr/>
            <p:nvPr/>
          </p:nvSpPr>
          <p:spPr>
            <a:xfrm>
              <a:off x="2824110" y="1133268"/>
              <a:ext cx="1509542" cy="474354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73733" name="Picture 5"/>
          <p:cNvPicPr>
            <a:picLocks noChangeAspect="1"/>
          </p:cNvPicPr>
          <p:nvPr/>
        </p:nvPicPr>
        <p:blipFill>
          <a:blip r:embed="rId4"/>
          <a:srcRect/>
          <a:stretch>
            <a:fillRect/>
          </a:stretch>
        </p:blipFill>
        <p:spPr bwMode="auto">
          <a:xfrm>
            <a:off x="3109913" y="1343025"/>
            <a:ext cx="6034087"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Title 1"/>
          <p:cNvSpPr>
            <a:spLocks noGrp="1"/>
          </p:cNvSpPr>
          <p:nvPr>
            <p:ph type="title"/>
          </p:nvPr>
        </p:nvSpPr>
        <p:spPr/>
        <p:txBody>
          <a:bodyPr/>
          <a:lstStyle/>
          <a:p>
            <a:endParaRPr lang="en-US" smtClean="0">
              <a:ea typeface="ＭＳ Ｐゴシック"/>
              <a:cs typeface="ＭＳ Ｐゴシック"/>
            </a:endParaRPr>
          </a:p>
        </p:txBody>
      </p:sp>
      <p:sp>
        <p:nvSpPr>
          <p:cNvPr id="75778" name="Content Placeholder 2"/>
          <p:cNvSpPr>
            <a:spLocks noGrp="1"/>
          </p:cNvSpPr>
          <p:nvPr>
            <p:ph idx="1"/>
          </p:nvPr>
        </p:nvSpPr>
        <p:spPr/>
        <p:txBody>
          <a:bodyPr/>
          <a:lstStyle/>
          <a:p>
            <a:endParaRPr lang="en-US" smtClean="0">
              <a:ea typeface="ＭＳ Ｐゴシック"/>
              <a:cs typeface="ＭＳ Ｐゴシック"/>
            </a:endParaRPr>
          </a:p>
        </p:txBody>
      </p:sp>
      <p:sp>
        <p:nvSpPr>
          <p:cNvPr id="75779" name="Rectangle 10"/>
          <p:cNvSpPr>
            <a:spLocks noChangeArrowheads="1"/>
          </p:cNvSpPr>
          <p:nvPr/>
        </p:nvSpPr>
        <p:spPr bwMode="auto">
          <a:xfrm>
            <a:off x="5754688" y="6396038"/>
            <a:ext cx="3389312" cy="461962"/>
          </a:xfrm>
          <a:prstGeom prst="rect">
            <a:avLst/>
          </a:prstGeom>
          <a:noFill/>
          <a:ln w="9525">
            <a:noFill/>
            <a:miter lim="800000"/>
            <a:headEnd/>
            <a:tailEnd/>
          </a:ln>
        </p:spPr>
        <p:txBody>
          <a:bodyPr wrap="none">
            <a:spAutoFit/>
          </a:bodyPr>
          <a:lstStyle/>
          <a:p>
            <a:r>
              <a:rPr lang="en-US">
                <a:latin typeface="Calibri" pitchFamily="34" charset="0"/>
              </a:rPr>
              <a:t>falklands-underwater.com</a:t>
            </a:r>
          </a:p>
        </p:txBody>
      </p:sp>
      <p:pic>
        <p:nvPicPr>
          <p:cNvPr id="75780" name="Picture 4"/>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5781" name="Rectangle 12"/>
          <p:cNvSpPr>
            <a:spLocks noChangeArrowheads="1"/>
          </p:cNvSpPr>
          <p:nvPr/>
        </p:nvSpPr>
        <p:spPr bwMode="auto">
          <a:xfrm>
            <a:off x="0" y="6273800"/>
            <a:ext cx="6376988" cy="584200"/>
          </a:xfrm>
          <a:prstGeom prst="rect">
            <a:avLst/>
          </a:prstGeom>
          <a:noFill/>
          <a:ln w="9525">
            <a:noFill/>
            <a:miter lim="800000"/>
            <a:headEnd/>
            <a:tailEnd/>
          </a:ln>
        </p:spPr>
        <p:txBody>
          <a:bodyPr>
            <a:spAutoFit/>
          </a:bodyPr>
          <a:lstStyle/>
          <a:p>
            <a:r>
              <a:rPr lang="en-US" sz="1600">
                <a:latin typeface="Calibri" pitchFamily="34" charset="0"/>
              </a:rPr>
              <a:t>3.bp.blogspot.com/_hnINji-9jZ0/Se7y_gkUK_I/AAAAAAAACq4/fEr1d7WVeNE/s400/PB100183_Kelp_Forest_sm.jpg</a:t>
            </a:r>
          </a:p>
        </p:txBody>
      </p:sp>
      <p:pic>
        <p:nvPicPr>
          <p:cNvPr id="75782" name="Picture 6"/>
          <p:cNvPicPr>
            <a:picLocks noChangeAspect="1"/>
          </p:cNvPicPr>
          <p:nvPr/>
        </p:nvPicPr>
        <p:blipFill>
          <a:blip r:embed="rId3"/>
          <a:srcRect l="11087" r="9769"/>
          <a:stretch>
            <a:fillRect/>
          </a:stretch>
        </p:blipFill>
        <p:spPr bwMode="auto">
          <a:xfrm>
            <a:off x="6432550" y="4011613"/>
            <a:ext cx="2711450" cy="2846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itle 1"/>
          <p:cNvSpPr>
            <a:spLocks noGrp="1"/>
          </p:cNvSpPr>
          <p:nvPr>
            <p:ph type="title"/>
          </p:nvPr>
        </p:nvSpPr>
        <p:spPr/>
        <p:txBody>
          <a:bodyPr/>
          <a:lstStyle/>
          <a:p>
            <a:r>
              <a:rPr lang="en-US" smtClean="0"/>
              <a:t>Kelp Forests</a:t>
            </a:r>
          </a:p>
        </p:txBody>
      </p:sp>
      <p:grpSp>
        <p:nvGrpSpPr>
          <p:cNvPr id="76802" name="Group 9"/>
          <p:cNvGrpSpPr>
            <a:grpSpLocks/>
          </p:cNvGrpSpPr>
          <p:nvPr/>
        </p:nvGrpSpPr>
        <p:grpSpPr bwMode="auto">
          <a:xfrm>
            <a:off x="82550" y="1846263"/>
            <a:ext cx="4435475" cy="4814887"/>
            <a:chOff x="-4482631" y="361459"/>
            <a:chExt cx="6442280" cy="5737526"/>
          </a:xfrm>
        </p:grpSpPr>
        <p:pic>
          <p:nvPicPr>
            <p:cNvPr id="76804" name="Picture 7"/>
            <p:cNvPicPr>
              <a:picLocks noChangeAspect="1"/>
            </p:cNvPicPr>
            <p:nvPr/>
          </p:nvPicPr>
          <p:blipFill>
            <a:blip r:embed="rId2"/>
            <a:srcRect l="12930"/>
            <a:stretch>
              <a:fillRect/>
            </a:stretch>
          </p:blipFill>
          <p:spPr bwMode="auto">
            <a:xfrm>
              <a:off x="-4482631" y="361459"/>
              <a:ext cx="6369266" cy="5092700"/>
            </a:xfrm>
            <a:prstGeom prst="rect">
              <a:avLst/>
            </a:prstGeom>
            <a:noFill/>
            <a:ln w="9525">
              <a:noFill/>
              <a:miter lim="800000"/>
              <a:headEnd/>
              <a:tailEnd/>
            </a:ln>
          </p:spPr>
        </p:pic>
        <p:sp>
          <p:nvSpPr>
            <p:cNvPr id="76805" name="Rectangle 8"/>
            <p:cNvSpPr>
              <a:spLocks noChangeArrowheads="1"/>
            </p:cNvSpPr>
            <p:nvPr/>
          </p:nvSpPr>
          <p:spPr bwMode="auto">
            <a:xfrm>
              <a:off x="-4409616" y="5716918"/>
              <a:ext cx="6369265" cy="382067"/>
            </a:xfrm>
            <a:prstGeom prst="rect">
              <a:avLst/>
            </a:prstGeom>
            <a:noFill/>
            <a:ln w="9525">
              <a:noFill/>
              <a:miter lim="800000"/>
              <a:headEnd/>
              <a:tailEnd/>
            </a:ln>
          </p:spPr>
          <p:txBody>
            <a:bodyPr>
              <a:spAutoFit/>
            </a:bodyPr>
            <a:lstStyle/>
            <a:p>
              <a:r>
                <a:rPr lang="en-US">
                  <a:latin typeface="Calibri" pitchFamily="34" charset="0"/>
                </a:rPr>
                <a:t>www.divebums.com/week/ 2007/Dec31-2007</a:t>
              </a:r>
            </a:p>
          </p:txBody>
        </p:sp>
      </p:grpSp>
      <p:pic>
        <p:nvPicPr>
          <p:cNvPr id="76803" name="Picture 7"/>
          <p:cNvPicPr>
            <a:picLocks noChangeAspect="1"/>
          </p:cNvPicPr>
          <p:nvPr/>
        </p:nvPicPr>
        <p:blipFill>
          <a:blip r:embed="rId3"/>
          <a:srcRect l="12729"/>
          <a:stretch>
            <a:fillRect/>
          </a:stretch>
        </p:blipFill>
        <p:spPr bwMode="auto">
          <a:xfrm>
            <a:off x="4518025" y="2266950"/>
            <a:ext cx="4432300" cy="3429000"/>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3"/>
          <p:cNvPicPr>
            <a:picLocks noChangeAspect="1"/>
          </p:cNvPicPr>
          <p:nvPr/>
        </p:nvPicPr>
        <p:blipFill>
          <a:blip r:embed="rId3"/>
          <a:srcRect t="6624"/>
          <a:stretch>
            <a:fillRect/>
          </a:stretch>
        </p:blipFill>
        <p:spPr bwMode="auto">
          <a:xfrm>
            <a:off x="3260725" y="708025"/>
            <a:ext cx="5715000" cy="5857875"/>
          </a:xfrm>
          <a:prstGeom prst="rect">
            <a:avLst/>
          </a:prstGeom>
          <a:noFill/>
          <a:ln w="9525">
            <a:noFill/>
            <a:miter lim="800000"/>
            <a:headEnd/>
            <a:tailEnd/>
          </a:ln>
        </p:spPr>
      </p:pic>
      <p:sp>
        <p:nvSpPr>
          <p:cNvPr id="77826" name="Rectangle 4"/>
          <p:cNvSpPr>
            <a:spLocks noChangeArrowheads="1"/>
          </p:cNvSpPr>
          <p:nvPr/>
        </p:nvSpPr>
        <p:spPr bwMode="auto">
          <a:xfrm>
            <a:off x="9525" y="6488113"/>
            <a:ext cx="4056063" cy="369887"/>
          </a:xfrm>
          <a:prstGeom prst="rect">
            <a:avLst/>
          </a:prstGeom>
          <a:noFill/>
          <a:ln w="9525">
            <a:noFill/>
            <a:miter lim="800000"/>
            <a:headEnd/>
            <a:tailEnd/>
          </a:ln>
        </p:spPr>
        <p:txBody>
          <a:bodyPr wrap="none">
            <a:spAutoFit/>
          </a:bodyPr>
          <a:lstStyle/>
          <a:p>
            <a:r>
              <a:rPr lang="en-US">
                <a:latin typeface="Calibri" pitchFamily="34" charset="0"/>
              </a:rPr>
              <a:t>http://cbc.amnh.org/crisis/foodweb.html</a:t>
            </a:r>
          </a:p>
        </p:txBody>
      </p:sp>
      <p:sp>
        <p:nvSpPr>
          <p:cNvPr id="77827" name="Content Placeholder 5"/>
          <p:cNvSpPr>
            <a:spLocks noGrp="1"/>
          </p:cNvSpPr>
          <p:nvPr>
            <p:ph idx="1"/>
          </p:nvPr>
        </p:nvSpPr>
        <p:spPr/>
        <p:txBody>
          <a:bodyPr/>
          <a:lstStyle/>
          <a:p>
            <a:endParaRPr lang="en-US" smtClean="0"/>
          </a:p>
        </p:txBody>
      </p:sp>
      <p:sp>
        <p:nvSpPr>
          <p:cNvPr id="77828" name="Content Placeholder 2"/>
          <p:cNvSpPr txBox="1">
            <a:spLocks/>
          </p:cNvSpPr>
          <p:nvPr/>
        </p:nvSpPr>
        <p:spPr bwMode="auto">
          <a:xfrm>
            <a:off x="457200" y="1600200"/>
            <a:ext cx="3321050" cy="4525963"/>
          </a:xfrm>
          <a:prstGeom prst="rect">
            <a:avLst/>
          </a:prstGeom>
          <a:noFill/>
          <a:ln w="9525">
            <a:noFill/>
            <a:miter lim="800000"/>
            <a:headEnd/>
            <a:tailEnd/>
          </a:ln>
        </p:spPr>
        <p:txBody>
          <a:bodyPr/>
          <a:lstStyle/>
          <a:p>
            <a:pPr>
              <a:spcBef>
                <a:spcPct val="20000"/>
              </a:spcBef>
              <a:buFont typeface="Arial" charset="0"/>
              <a:buNone/>
            </a:pPr>
            <a:r>
              <a:rPr lang="en-US" sz="3200">
                <a:latin typeface="Calibri" pitchFamily="34" charset="0"/>
              </a:rPr>
              <a:t>What happens if I remove the otters?</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p:cNvPicPr>
            <a:picLocks noChangeAspect="1"/>
          </p:cNvPicPr>
          <p:nvPr/>
        </p:nvPicPr>
        <p:blipFill>
          <a:blip r:embed="rId3"/>
          <a:srcRect t="6624"/>
          <a:stretch>
            <a:fillRect/>
          </a:stretch>
        </p:blipFill>
        <p:spPr bwMode="auto">
          <a:xfrm>
            <a:off x="3260725" y="708025"/>
            <a:ext cx="5715000" cy="5857875"/>
          </a:xfrm>
          <a:prstGeom prst="rect">
            <a:avLst/>
          </a:prstGeom>
          <a:noFill/>
          <a:ln w="9525">
            <a:noFill/>
            <a:miter lim="800000"/>
            <a:headEnd/>
            <a:tailEnd/>
          </a:ln>
        </p:spPr>
      </p:pic>
      <p:sp>
        <p:nvSpPr>
          <p:cNvPr id="79874" name="Rectangle 4"/>
          <p:cNvSpPr>
            <a:spLocks noChangeArrowheads="1"/>
          </p:cNvSpPr>
          <p:nvPr/>
        </p:nvSpPr>
        <p:spPr bwMode="auto">
          <a:xfrm>
            <a:off x="9525" y="6488113"/>
            <a:ext cx="4056063" cy="369887"/>
          </a:xfrm>
          <a:prstGeom prst="rect">
            <a:avLst/>
          </a:prstGeom>
          <a:noFill/>
          <a:ln w="9525">
            <a:noFill/>
            <a:miter lim="800000"/>
            <a:headEnd/>
            <a:tailEnd/>
          </a:ln>
        </p:spPr>
        <p:txBody>
          <a:bodyPr wrap="none">
            <a:spAutoFit/>
          </a:bodyPr>
          <a:lstStyle/>
          <a:p>
            <a:r>
              <a:rPr lang="en-US">
                <a:latin typeface="Calibri" pitchFamily="34" charset="0"/>
              </a:rPr>
              <a:t>http://cbc.amnh.org/crisis/foodweb.html</a:t>
            </a:r>
          </a:p>
        </p:txBody>
      </p:sp>
      <p:grpSp>
        <p:nvGrpSpPr>
          <p:cNvPr id="79875" name="Group 8"/>
          <p:cNvGrpSpPr>
            <a:grpSpLocks/>
          </p:cNvGrpSpPr>
          <p:nvPr/>
        </p:nvGrpSpPr>
        <p:grpSpPr bwMode="auto">
          <a:xfrm>
            <a:off x="5346700" y="693738"/>
            <a:ext cx="954088" cy="906462"/>
            <a:chOff x="5347293" y="694055"/>
            <a:chExt cx="953260" cy="906145"/>
          </a:xfrm>
        </p:grpSpPr>
        <p:cxnSp>
          <p:nvCxnSpPr>
            <p:cNvPr id="7" name="Straight Connector 6"/>
            <p:cNvCxnSpPr/>
            <p:nvPr/>
          </p:nvCxnSpPr>
          <p:spPr>
            <a:xfrm rot="5400000">
              <a:off x="5347062" y="706981"/>
              <a:ext cx="893449" cy="892987"/>
            </a:xfrm>
            <a:prstGeom prst="line">
              <a:avLst/>
            </a:prstGeom>
            <a:ln w="793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5407335" y="694286"/>
              <a:ext cx="893449" cy="892987"/>
            </a:xfrm>
            <a:prstGeom prst="line">
              <a:avLst/>
            </a:prstGeom>
            <a:ln w="79375">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 name="Content Placeholder 9"/>
          <p:cNvSpPr>
            <a:spLocks noGrp="1"/>
          </p:cNvSpPr>
          <p:nvPr>
            <p:ph idx="1"/>
          </p:nvPr>
        </p:nvSpPr>
        <p:spPr>
          <a:xfrm>
            <a:off x="9525" y="404813"/>
            <a:ext cx="3251200" cy="5761037"/>
          </a:xfrm>
        </p:spPr>
        <p:txBody>
          <a:bodyPr rtlCol="0">
            <a:normAutofit/>
          </a:bodyPr>
          <a:lstStyle/>
          <a:p>
            <a:pPr marL="0" indent="0" fontAlgn="auto">
              <a:spcAft>
                <a:spcPts val="0"/>
              </a:spcAft>
              <a:buFont typeface="Arial"/>
              <a:buNone/>
              <a:defRPr/>
            </a:pPr>
            <a:r>
              <a:rPr lang="en-US" sz="2400" dirty="0" smtClean="0"/>
              <a:t>What is the major effect on the ecosystem if we remove the otter from this food web?</a:t>
            </a:r>
          </a:p>
          <a:p>
            <a:pPr marL="349250" indent="-349250" fontAlgn="auto">
              <a:spcAft>
                <a:spcPts val="0"/>
              </a:spcAft>
              <a:buFont typeface="+mj-lt"/>
              <a:buAutoNum type="alphaUcPeriod"/>
              <a:defRPr/>
            </a:pPr>
            <a:r>
              <a:rPr lang="en-US" sz="2400" dirty="0" smtClean="0"/>
              <a:t> Kelps increase in size and density</a:t>
            </a:r>
          </a:p>
          <a:p>
            <a:pPr marL="349250" indent="-349250" fontAlgn="auto">
              <a:spcAft>
                <a:spcPts val="0"/>
              </a:spcAft>
              <a:buFont typeface="+mj-lt"/>
              <a:buAutoNum type="alphaUcPeriod"/>
              <a:defRPr/>
            </a:pPr>
            <a:r>
              <a:rPr lang="en-US" sz="2400" dirty="0" smtClean="0"/>
              <a:t>Kelps decrease in size and density</a:t>
            </a:r>
          </a:p>
          <a:p>
            <a:pPr marL="349250" indent="-349250" fontAlgn="auto">
              <a:spcAft>
                <a:spcPts val="0"/>
              </a:spcAft>
              <a:buFont typeface="+mj-lt"/>
              <a:buAutoNum type="alphaUcPeriod"/>
              <a:defRPr/>
            </a:pPr>
            <a:r>
              <a:rPr lang="en-US" sz="2400" dirty="0" smtClean="0"/>
              <a:t>Sea urchins decrease in abundance</a:t>
            </a:r>
          </a:p>
          <a:p>
            <a:pPr marL="349250" indent="-349250" fontAlgn="auto">
              <a:spcAft>
                <a:spcPts val="0"/>
              </a:spcAft>
              <a:buFont typeface="+mj-lt"/>
              <a:buAutoNum type="alphaUcPeriod"/>
              <a:defRPr/>
            </a:pPr>
            <a:r>
              <a:rPr lang="en-US" sz="2400" dirty="0" smtClean="0"/>
              <a:t> Abalone population decreases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3"/>
          <p:cNvPicPr>
            <a:picLocks noChangeAspect="1"/>
          </p:cNvPicPr>
          <p:nvPr/>
        </p:nvPicPr>
        <p:blipFill>
          <a:blip r:embed="rId3"/>
          <a:srcRect t="6624"/>
          <a:stretch>
            <a:fillRect/>
          </a:stretch>
        </p:blipFill>
        <p:spPr bwMode="auto">
          <a:xfrm>
            <a:off x="3260725" y="708025"/>
            <a:ext cx="5715000" cy="5857875"/>
          </a:xfrm>
          <a:prstGeom prst="rect">
            <a:avLst/>
          </a:prstGeom>
          <a:noFill/>
          <a:ln w="9525">
            <a:noFill/>
            <a:miter lim="800000"/>
            <a:headEnd/>
            <a:tailEnd/>
          </a:ln>
        </p:spPr>
      </p:pic>
      <p:sp>
        <p:nvSpPr>
          <p:cNvPr id="81922" name="Rectangle 4"/>
          <p:cNvSpPr>
            <a:spLocks noChangeArrowheads="1"/>
          </p:cNvSpPr>
          <p:nvPr/>
        </p:nvSpPr>
        <p:spPr bwMode="auto">
          <a:xfrm>
            <a:off x="9525" y="6488113"/>
            <a:ext cx="4056063" cy="369887"/>
          </a:xfrm>
          <a:prstGeom prst="rect">
            <a:avLst/>
          </a:prstGeom>
          <a:noFill/>
          <a:ln w="9525">
            <a:noFill/>
            <a:miter lim="800000"/>
            <a:headEnd/>
            <a:tailEnd/>
          </a:ln>
        </p:spPr>
        <p:txBody>
          <a:bodyPr wrap="none">
            <a:spAutoFit/>
          </a:bodyPr>
          <a:lstStyle/>
          <a:p>
            <a:r>
              <a:rPr lang="en-US">
                <a:latin typeface="Calibri" pitchFamily="34" charset="0"/>
              </a:rPr>
              <a:t>http://cbc.amnh.org/crisis/foodweb.html</a:t>
            </a:r>
          </a:p>
        </p:txBody>
      </p:sp>
      <p:grpSp>
        <p:nvGrpSpPr>
          <p:cNvPr id="81923" name="Group 8"/>
          <p:cNvGrpSpPr>
            <a:grpSpLocks/>
          </p:cNvGrpSpPr>
          <p:nvPr/>
        </p:nvGrpSpPr>
        <p:grpSpPr bwMode="auto">
          <a:xfrm>
            <a:off x="5346700" y="693738"/>
            <a:ext cx="954088" cy="906462"/>
            <a:chOff x="5347293" y="694055"/>
            <a:chExt cx="953260" cy="906145"/>
          </a:xfrm>
        </p:grpSpPr>
        <p:cxnSp>
          <p:nvCxnSpPr>
            <p:cNvPr id="7" name="Straight Connector 6"/>
            <p:cNvCxnSpPr/>
            <p:nvPr/>
          </p:nvCxnSpPr>
          <p:spPr>
            <a:xfrm rot="5400000">
              <a:off x="5347062" y="706981"/>
              <a:ext cx="893449" cy="892987"/>
            </a:xfrm>
            <a:prstGeom prst="line">
              <a:avLst/>
            </a:prstGeom>
            <a:ln w="793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5407335" y="694286"/>
              <a:ext cx="893449" cy="892987"/>
            </a:xfrm>
            <a:prstGeom prst="line">
              <a:avLst/>
            </a:prstGeom>
            <a:ln w="79375">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10" name="Content Placeholder 9"/>
          <p:cNvSpPr>
            <a:spLocks noGrp="1"/>
          </p:cNvSpPr>
          <p:nvPr>
            <p:ph idx="1"/>
          </p:nvPr>
        </p:nvSpPr>
        <p:spPr>
          <a:xfrm>
            <a:off x="9525" y="404813"/>
            <a:ext cx="3251200" cy="5761037"/>
          </a:xfrm>
        </p:spPr>
        <p:txBody>
          <a:bodyPr rtlCol="0">
            <a:normAutofit/>
          </a:bodyPr>
          <a:lstStyle/>
          <a:p>
            <a:pPr marL="0" indent="0" fontAlgn="auto">
              <a:spcAft>
                <a:spcPts val="0"/>
              </a:spcAft>
              <a:buFont typeface="Arial"/>
              <a:buNone/>
              <a:defRPr/>
            </a:pPr>
            <a:r>
              <a:rPr lang="en-US" sz="2400" dirty="0" smtClean="0"/>
              <a:t>What is the major effect on the ecosystem if we remove the otter from this food web?</a:t>
            </a:r>
          </a:p>
          <a:p>
            <a:pPr marL="349250" indent="-349250" fontAlgn="auto">
              <a:spcAft>
                <a:spcPts val="0"/>
              </a:spcAft>
              <a:buFont typeface="+mj-lt"/>
              <a:buAutoNum type="alphaUcPeriod"/>
              <a:defRPr/>
            </a:pPr>
            <a:r>
              <a:rPr lang="en-US" sz="2400" dirty="0" smtClean="0"/>
              <a:t> Kelps increase in size and density</a:t>
            </a:r>
          </a:p>
          <a:p>
            <a:pPr marL="349250" indent="-349250" fontAlgn="auto">
              <a:spcAft>
                <a:spcPts val="0"/>
              </a:spcAft>
              <a:buFont typeface="+mj-lt"/>
              <a:buAutoNum type="alphaUcPeriod"/>
              <a:defRPr/>
            </a:pPr>
            <a:r>
              <a:rPr lang="en-US" sz="2400" dirty="0" smtClean="0"/>
              <a:t>Kelps decrease in size and density</a:t>
            </a:r>
          </a:p>
          <a:p>
            <a:pPr marL="349250" indent="-349250" fontAlgn="auto">
              <a:spcAft>
                <a:spcPts val="0"/>
              </a:spcAft>
              <a:buFont typeface="+mj-lt"/>
              <a:buAutoNum type="alphaUcPeriod"/>
              <a:defRPr/>
            </a:pPr>
            <a:r>
              <a:rPr lang="en-US" sz="2400" dirty="0" smtClean="0"/>
              <a:t>Sea urchins decrease in abundance</a:t>
            </a:r>
          </a:p>
          <a:p>
            <a:pPr marL="349250" indent="-349250" fontAlgn="auto">
              <a:spcAft>
                <a:spcPts val="0"/>
              </a:spcAft>
              <a:buFont typeface="+mj-lt"/>
              <a:buAutoNum type="alphaUcPeriod"/>
              <a:defRPr/>
            </a:pPr>
            <a:r>
              <a:rPr lang="en-US" sz="2400" dirty="0" smtClean="0"/>
              <a:t> Abalone population decreases</a:t>
            </a:r>
            <a:endParaRPr lang="en-US" dirty="0"/>
          </a:p>
        </p:txBody>
      </p:sp>
      <p:sp>
        <p:nvSpPr>
          <p:cNvPr id="9" name="Rectangle 8"/>
          <p:cNvSpPr/>
          <p:nvPr/>
        </p:nvSpPr>
        <p:spPr>
          <a:xfrm>
            <a:off x="9525" y="2871788"/>
            <a:ext cx="3251200" cy="698500"/>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969" name="Group 18"/>
          <p:cNvGrpSpPr>
            <a:grpSpLocks/>
          </p:cNvGrpSpPr>
          <p:nvPr/>
        </p:nvGrpSpPr>
        <p:grpSpPr bwMode="auto">
          <a:xfrm>
            <a:off x="212725" y="947738"/>
            <a:ext cx="8863013" cy="5616575"/>
            <a:chOff x="752219" y="1728220"/>
            <a:chExt cx="8862688" cy="5616389"/>
          </a:xfrm>
        </p:grpSpPr>
        <p:pic>
          <p:nvPicPr>
            <p:cNvPr id="83970" name="Picture 16"/>
            <p:cNvPicPr>
              <a:picLocks noChangeAspect="1"/>
            </p:cNvPicPr>
            <p:nvPr/>
          </p:nvPicPr>
          <p:blipFill>
            <a:blip r:embed="rId3"/>
            <a:srcRect/>
            <a:stretch>
              <a:fillRect/>
            </a:stretch>
          </p:blipFill>
          <p:spPr bwMode="auto">
            <a:xfrm>
              <a:off x="752219" y="1728220"/>
              <a:ext cx="8862688" cy="4791476"/>
            </a:xfrm>
            <a:prstGeom prst="rect">
              <a:avLst/>
            </a:prstGeom>
            <a:noFill/>
            <a:ln w="9525">
              <a:noFill/>
              <a:miter lim="800000"/>
              <a:headEnd/>
              <a:tailEnd/>
            </a:ln>
          </p:spPr>
        </p:pic>
        <p:sp>
          <p:nvSpPr>
            <p:cNvPr id="83971" name="Rectangle 17"/>
            <p:cNvSpPr>
              <a:spLocks noChangeArrowheads="1"/>
            </p:cNvSpPr>
            <p:nvPr/>
          </p:nvSpPr>
          <p:spPr bwMode="auto">
            <a:xfrm>
              <a:off x="1835095" y="6759833"/>
              <a:ext cx="6102295" cy="584776"/>
            </a:xfrm>
            <a:prstGeom prst="rect">
              <a:avLst/>
            </a:prstGeom>
            <a:noFill/>
            <a:ln w="9525">
              <a:noFill/>
              <a:miter lim="800000"/>
              <a:headEnd/>
              <a:tailEnd/>
            </a:ln>
          </p:spPr>
          <p:txBody>
            <a:bodyPr>
              <a:spAutoFit/>
            </a:bodyPr>
            <a:lstStyle/>
            <a:p>
              <a:r>
                <a:rPr lang="en-US" sz="1600">
                  <a:latin typeface="Calibri" pitchFamily="34" charset="0"/>
                </a:rPr>
                <a:t>http://seagrant.uaf.edu/marine-ed/curriculum/images/stories/grade4/urchin_barrens1.jpg</a:t>
              </a:r>
            </a:p>
          </p:txBody>
        </p:sp>
      </p:gr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p:txBody>
          <a:bodyPr/>
          <a:lstStyle/>
          <a:p>
            <a:r>
              <a:rPr lang="en-US" smtClean="0"/>
              <a:t>Factors impacting kelp forests</a:t>
            </a:r>
          </a:p>
        </p:txBody>
      </p:sp>
      <p:sp>
        <p:nvSpPr>
          <p:cNvPr id="86018" name="Content Placeholder 2"/>
          <p:cNvSpPr>
            <a:spLocks noGrp="1"/>
          </p:cNvSpPr>
          <p:nvPr>
            <p:ph idx="1"/>
          </p:nvPr>
        </p:nvSpPr>
        <p:spPr/>
        <p:txBody>
          <a:bodyPr/>
          <a:lstStyle/>
          <a:p>
            <a:pPr>
              <a:buFont typeface="Wingdings" pitchFamily="2" charset="2"/>
              <a:buChar char="ü"/>
            </a:pPr>
            <a:r>
              <a:rPr lang="en-US" smtClean="0"/>
              <a:t>Urchins play a role in the destruction of kelp forests</a:t>
            </a:r>
          </a:p>
          <a:p>
            <a:endParaRPr lang="en-US"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a:xfrm>
            <a:off x="696913" y="1016000"/>
            <a:ext cx="7948612" cy="5335588"/>
          </a:xfrm>
        </p:spPr>
        <p:txBody>
          <a:bodyPr rtlCol="0">
            <a:normAutofit/>
          </a:bodyPr>
          <a:lstStyle/>
          <a:p>
            <a:pPr marL="428610" indent="-285740" defTabSz="321457" fontAlgn="auto">
              <a:lnSpc>
                <a:spcPct val="115000"/>
              </a:lnSpc>
              <a:spcBef>
                <a:spcPts val="703"/>
              </a:spcBef>
              <a:spcAft>
                <a:spcPts val="0"/>
              </a:spcAft>
              <a:buFont typeface="Arial"/>
              <a:buNone/>
              <a:defRPr/>
            </a:pPr>
            <a:r>
              <a:rPr lang="en-US" sz="2400" b="1" dirty="0" smtClean="0">
                <a:latin typeface="Arial" pitchFamily="-105" charset="0"/>
                <a:ea typeface="Arial" pitchFamily="-105" charset="0"/>
                <a:cs typeface="Arial" pitchFamily="-105" charset="0"/>
                <a:sym typeface="Arial" pitchFamily="-105" charset="0"/>
              </a:rPr>
              <a:t>At the end of this Tidbit students will be able to:</a:t>
            </a:r>
          </a:p>
          <a:p>
            <a:pPr marL="428610" indent="-285740" defTabSz="321457" fontAlgn="auto">
              <a:lnSpc>
                <a:spcPct val="115000"/>
              </a:lnSpc>
              <a:spcBef>
                <a:spcPts val="703"/>
              </a:spcBef>
              <a:spcAft>
                <a:spcPts val="0"/>
              </a:spcAft>
              <a:buFont typeface="Wingdings" pitchFamily="-105" charset="2"/>
              <a:buChar char="•"/>
              <a:defRPr/>
            </a:pPr>
            <a:r>
              <a:rPr lang="en-US" sz="2400" b="1" dirty="0" smtClean="0">
                <a:solidFill>
                  <a:srgbClr val="62298A"/>
                </a:solidFill>
                <a:latin typeface="Arial" pitchFamily="-105" charset="0"/>
                <a:ea typeface="Arial" pitchFamily="-105" charset="0"/>
                <a:cs typeface="Arial" pitchFamily="-105" charset="0"/>
                <a:sym typeface="Arial" pitchFamily="-105" charset="0"/>
              </a:rPr>
              <a:t>Describe </a:t>
            </a:r>
            <a:r>
              <a:rPr lang="en-US" sz="2400" b="1" dirty="0">
                <a:solidFill>
                  <a:srgbClr val="62298A"/>
                </a:solidFill>
                <a:latin typeface="Arial" pitchFamily="-105" charset="0"/>
                <a:ea typeface="Arial" pitchFamily="-105" charset="0"/>
                <a:cs typeface="Arial" pitchFamily="-105" charset="0"/>
                <a:sym typeface="Arial" pitchFamily="-105" charset="0"/>
              </a:rPr>
              <a:t>direct and indirect influences of global climate change on </a:t>
            </a:r>
            <a:r>
              <a:rPr lang="en-US" sz="2400" b="1" dirty="0" smtClean="0">
                <a:solidFill>
                  <a:srgbClr val="62298A"/>
                </a:solidFill>
                <a:latin typeface="Arial" pitchFamily="-105" charset="0"/>
                <a:ea typeface="Arial" pitchFamily="-105" charset="0"/>
                <a:cs typeface="Arial" pitchFamily="-105" charset="0"/>
                <a:sym typeface="Arial" pitchFamily="-105" charset="0"/>
              </a:rPr>
              <a:t>ecosystems</a:t>
            </a:r>
          </a:p>
          <a:p>
            <a:pPr marL="428610" indent="-285740" defTabSz="321457" fontAlgn="auto">
              <a:lnSpc>
                <a:spcPct val="115000"/>
              </a:lnSpc>
              <a:spcBef>
                <a:spcPts val="703"/>
              </a:spcBef>
              <a:spcAft>
                <a:spcPts val="0"/>
              </a:spcAft>
              <a:buFont typeface="Wingdings" pitchFamily="-105" charset="2"/>
              <a:buChar char="•"/>
              <a:defRPr/>
            </a:pPr>
            <a:r>
              <a:rPr lang="en-US" sz="2400" b="1" dirty="0" smtClean="0">
                <a:solidFill>
                  <a:srgbClr val="62298A"/>
                </a:solidFill>
                <a:latin typeface="Arial" pitchFamily="-105" charset="0"/>
                <a:ea typeface="Arial" pitchFamily="-105" charset="0"/>
                <a:cs typeface="Arial" pitchFamily="-105" charset="0"/>
                <a:sym typeface="Arial" pitchFamily="-105" charset="0"/>
              </a:rPr>
              <a:t>Predict </a:t>
            </a:r>
            <a:r>
              <a:rPr lang="en-US" sz="2400" b="1" dirty="0">
                <a:solidFill>
                  <a:srgbClr val="62298A"/>
                </a:solidFill>
                <a:latin typeface="Arial" pitchFamily="-105" charset="0"/>
                <a:ea typeface="Arial" pitchFamily="-105" charset="0"/>
                <a:cs typeface="Arial" pitchFamily="-105" charset="0"/>
                <a:sym typeface="Arial" pitchFamily="-105" charset="0"/>
              </a:rPr>
              <a:t>changes at multiple scales in an </a:t>
            </a:r>
            <a:r>
              <a:rPr lang="en-US" sz="2400" b="1" dirty="0" smtClean="0">
                <a:solidFill>
                  <a:srgbClr val="62298A"/>
                </a:solidFill>
                <a:latin typeface="Arial" pitchFamily="-105" charset="0"/>
                <a:ea typeface="Arial" pitchFamily="-105" charset="0"/>
                <a:cs typeface="Arial" pitchFamily="-105" charset="0"/>
                <a:sym typeface="Arial" pitchFamily="-105" charset="0"/>
              </a:rPr>
              <a:t>ecosystem</a:t>
            </a:r>
            <a:endParaRPr lang="en-US" sz="2400" dirty="0" smtClean="0">
              <a:solidFill>
                <a:schemeClr val="tx1">
                  <a:lumMod val="85000"/>
                  <a:lumOff val="15000"/>
                </a:schemeClr>
              </a:solidFill>
              <a:latin typeface="Arial" pitchFamily="-105" charset="0"/>
              <a:ea typeface="Arial" pitchFamily="-105" charset="0"/>
              <a:cs typeface="Arial" pitchFamily="-105" charset="0"/>
              <a:sym typeface="Arial" pitchFamily="-105" charset="0"/>
            </a:endParaRPr>
          </a:p>
          <a:p>
            <a:pPr marL="428610" indent="-285740" defTabSz="321457" fontAlgn="auto">
              <a:lnSpc>
                <a:spcPct val="115000"/>
              </a:lnSpc>
              <a:spcBef>
                <a:spcPts val="703"/>
              </a:spcBef>
              <a:spcAft>
                <a:spcPts val="0"/>
              </a:spcAft>
              <a:buFont typeface="Wingdings" pitchFamily="-105" charset="2"/>
              <a:buChar char="•"/>
              <a:defRPr/>
            </a:pPr>
            <a:r>
              <a:rPr lang="en-US" sz="2400" b="1" dirty="0" smtClean="0">
                <a:solidFill>
                  <a:srgbClr val="62298A"/>
                </a:solidFill>
                <a:latin typeface="Arial" pitchFamily="-105" charset="0"/>
                <a:ea typeface="Arial" pitchFamily="-105" charset="0"/>
                <a:cs typeface="Arial" pitchFamily="-105" charset="0"/>
                <a:sym typeface="Arial" pitchFamily="-105" charset="0"/>
              </a:rPr>
              <a:t>Use data </a:t>
            </a:r>
            <a:r>
              <a:rPr lang="en-US" sz="2400" b="1" dirty="0">
                <a:solidFill>
                  <a:srgbClr val="62298A"/>
                </a:solidFill>
                <a:latin typeface="Arial" pitchFamily="-105" charset="0"/>
                <a:ea typeface="Arial" pitchFamily="-105" charset="0"/>
                <a:cs typeface="Arial" pitchFamily="-105" charset="0"/>
                <a:sym typeface="Arial" pitchFamily="-105" charset="0"/>
              </a:rPr>
              <a:t>to make </a:t>
            </a:r>
            <a:r>
              <a:rPr lang="en-US" sz="2400" b="1" dirty="0" smtClean="0">
                <a:solidFill>
                  <a:srgbClr val="62298A"/>
                </a:solidFill>
                <a:latin typeface="Arial" pitchFamily="-105" charset="0"/>
                <a:ea typeface="Arial" pitchFamily="-105" charset="0"/>
                <a:cs typeface="Arial" pitchFamily="-105" charset="0"/>
                <a:sym typeface="Arial" pitchFamily="-105" charset="0"/>
              </a:rPr>
              <a:t>inferences</a:t>
            </a:r>
            <a:endParaRPr lang="en-US" sz="2400" dirty="0" smtClean="0">
              <a:solidFill>
                <a:schemeClr val="tx1">
                  <a:lumMod val="85000"/>
                  <a:lumOff val="15000"/>
                </a:schemeClr>
              </a:solidFill>
              <a:latin typeface="Arial" pitchFamily="-105" charset="0"/>
              <a:ea typeface="Arial" pitchFamily="-105" charset="0"/>
              <a:cs typeface="Arial" pitchFamily="-105" charset="0"/>
              <a:sym typeface="Arial" pitchFamily="-105" charset="0"/>
            </a:endParaRPr>
          </a:p>
          <a:p>
            <a:pPr marL="428610" indent="-285740" defTabSz="321457" fontAlgn="auto">
              <a:lnSpc>
                <a:spcPct val="115000"/>
              </a:lnSpc>
              <a:spcBef>
                <a:spcPts val="703"/>
              </a:spcBef>
              <a:spcAft>
                <a:spcPts val="0"/>
              </a:spcAft>
              <a:buFont typeface="Wingdings" pitchFamily="-105" charset="2"/>
              <a:buChar char="•"/>
              <a:defRPr/>
            </a:pPr>
            <a:r>
              <a:rPr lang="en-US" sz="2400" b="1" dirty="0" smtClean="0">
                <a:solidFill>
                  <a:srgbClr val="62298A"/>
                </a:solidFill>
                <a:latin typeface="Arial" pitchFamily="-105" charset="0"/>
                <a:ea typeface="Arial" pitchFamily="-105" charset="0"/>
                <a:cs typeface="Arial" pitchFamily="-105" charset="0"/>
                <a:sym typeface="Arial" pitchFamily="-105" charset="0"/>
              </a:rPr>
              <a:t>Construct </a:t>
            </a:r>
            <a:r>
              <a:rPr lang="en-US" sz="2400" b="1" dirty="0">
                <a:solidFill>
                  <a:srgbClr val="62298A"/>
                </a:solidFill>
                <a:latin typeface="Arial" pitchFamily="-105" charset="0"/>
                <a:ea typeface="Arial" pitchFamily="-105" charset="0"/>
                <a:cs typeface="Arial" pitchFamily="-105" charset="0"/>
                <a:sym typeface="Arial" pitchFamily="-105" charset="0"/>
              </a:rPr>
              <a:t>a graph/data table</a:t>
            </a:r>
            <a:endParaRPr lang="en-US" sz="2400" b="1" dirty="0" smtClean="0">
              <a:solidFill>
                <a:srgbClr val="62298A"/>
              </a:solidFill>
              <a:latin typeface="Arial" pitchFamily="-105" charset="0"/>
              <a:ea typeface="Arial" pitchFamily="-105" charset="0"/>
              <a:cs typeface="Arial" pitchFamily="-105" charset="0"/>
              <a:sym typeface="Arial" pitchFamily="-105" charset="0"/>
            </a:endParaRPr>
          </a:p>
          <a:p>
            <a:pPr marL="428610" indent="-285740" defTabSz="321457" fontAlgn="auto">
              <a:lnSpc>
                <a:spcPct val="115000"/>
              </a:lnSpc>
              <a:spcBef>
                <a:spcPts val="703"/>
              </a:spcBef>
              <a:spcAft>
                <a:spcPts val="0"/>
              </a:spcAft>
              <a:buFont typeface="Wingdings" pitchFamily="-105" charset="2"/>
              <a:buChar char="•"/>
              <a:defRPr/>
            </a:pPr>
            <a:r>
              <a:rPr lang="en-US" sz="2400" b="1" dirty="0" smtClean="0">
                <a:solidFill>
                  <a:srgbClr val="62298A"/>
                </a:solidFill>
                <a:latin typeface="Arial" pitchFamily="-105" charset="0"/>
                <a:ea typeface="Arial" pitchFamily="-105" charset="0"/>
                <a:cs typeface="Arial" pitchFamily="-105" charset="0"/>
                <a:sym typeface="Arial" pitchFamily="-105" charset="0"/>
              </a:rPr>
              <a:t>Evaluate </a:t>
            </a:r>
            <a:r>
              <a:rPr lang="en-US" sz="2400" b="1" dirty="0">
                <a:solidFill>
                  <a:srgbClr val="62298A"/>
                </a:solidFill>
                <a:latin typeface="Arial" pitchFamily="-105" charset="0"/>
                <a:ea typeface="Arial" pitchFamily="-105" charset="0"/>
                <a:cs typeface="Arial" pitchFamily="-105" charset="0"/>
                <a:sym typeface="Arial" pitchFamily="-105" charset="0"/>
              </a:rPr>
              <a:t>various graphical representations</a:t>
            </a:r>
            <a:endParaRPr lang="en-US" sz="4800" dirty="0"/>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1"/>
          <p:cNvSpPr>
            <a:spLocks noGrp="1"/>
          </p:cNvSpPr>
          <p:nvPr>
            <p:ph type="title"/>
          </p:nvPr>
        </p:nvSpPr>
        <p:spPr/>
        <p:txBody>
          <a:bodyPr/>
          <a:lstStyle/>
          <a:p>
            <a:r>
              <a:rPr lang="en-US" smtClean="0"/>
              <a:t>Worldwide distribution of kelp</a:t>
            </a:r>
          </a:p>
        </p:txBody>
      </p:sp>
      <p:sp>
        <p:nvSpPr>
          <p:cNvPr id="88066" name="Content Placeholder 2"/>
          <p:cNvSpPr>
            <a:spLocks noGrp="1"/>
          </p:cNvSpPr>
          <p:nvPr>
            <p:ph idx="1"/>
          </p:nvPr>
        </p:nvSpPr>
        <p:spPr/>
        <p:txBody>
          <a:bodyPr/>
          <a:lstStyle/>
          <a:p>
            <a:endParaRPr lang="en-US" smtClean="0"/>
          </a:p>
        </p:txBody>
      </p:sp>
      <p:pic>
        <p:nvPicPr>
          <p:cNvPr id="88067" name="Picture 3"/>
          <p:cNvPicPr>
            <a:picLocks noChangeAspect="1"/>
          </p:cNvPicPr>
          <p:nvPr/>
        </p:nvPicPr>
        <p:blipFill>
          <a:blip r:embed="rId3"/>
          <a:srcRect/>
          <a:stretch>
            <a:fillRect/>
          </a:stretch>
        </p:blipFill>
        <p:spPr bwMode="auto">
          <a:xfrm>
            <a:off x="0" y="1428750"/>
            <a:ext cx="9144000" cy="46831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itle 1"/>
          <p:cNvSpPr>
            <a:spLocks noGrp="1"/>
          </p:cNvSpPr>
          <p:nvPr>
            <p:ph type="title"/>
          </p:nvPr>
        </p:nvSpPr>
        <p:spPr/>
        <p:txBody>
          <a:bodyPr/>
          <a:lstStyle/>
          <a:p>
            <a:r>
              <a:rPr lang="en-US" smtClean="0"/>
              <a:t>Worldwide distribution of kelp</a:t>
            </a:r>
          </a:p>
        </p:txBody>
      </p:sp>
      <p:sp>
        <p:nvSpPr>
          <p:cNvPr id="90114" name="Content Placeholder 2"/>
          <p:cNvSpPr>
            <a:spLocks noGrp="1"/>
          </p:cNvSpPr>
          <p:nvPr>
            <p:ph idx="1"/>
          </p:nvPr>
        </p:nvSpPr>
        <p:spPr/>
        <p:txBody>
          <a:bodyPr/>
          <a:lstStyle/>
          <a:p>
            <a:endParaRPr lang="en-US" smtClean="0"/>
          </a:p>
        </p:txBody>
      </p:sp>
      <p:pic>
        <p:nvPicPr>
          <p:cNvPr id="90115" name="Picture 3"/>
          <p:cNvPicPr>
            <a:picLocks noChangeAspect="1"/>
          </p:cNvPicPr>
          <p:nvPr/>
        </p:nvPicPr>
        <p:blipFill>
          <a:blip r:embed="rId3"/>
          <a:srcRect/>
          <a:stretch>
            <a:fillRect/>
          </a:stretch>
        </p:blipFill>
        <p:spPr bwMode="auto">
          <a:xfrm>
            <a:off x="0" y="1428750"/>
            <a:ext cx="9144000" cy="4683125"/>
          </a:xfrm>
          <a:prstGeom prst="rect">
            <a:avLst/>
          </a:prstGeom>
          <a:noFill/>
          <a:ln w="9525">
            <a:noFill/>
            <a:miter lim="800000"/>
            <a:headEnd/>
            <a:tailEnd/>
          </a:ln>
        </p:spPr>
      </p:pic>
      <p:sp>
        <p:nvSpPr>
          <p:cNvPr id="5" name="Oval 4"/>
          <p:cNvSpPr/>
          <p:nvPr/>
        </p:nvSpPr>
        <p:spPr>
          <a:xfrm>
            <a:off x="7543800" y="4757738"/>
            <a:ext cx="436563" cy="436562"/>
          </a:xfrm>
          <a:prstGeom prst="ellipse">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Title 1"/>
          <p:cNvSpPr>
            <a:spLocks noGrp="1"/>
          </p:cNvSpPr>
          <p:nvPr>
            <p:ph type="title"/>
          </p:nvPr>
        </p:nvSpPr>
        <p:spPr/>
        <p:txBody>
          <a:bodyPr/>
          <a:lstStyle/>
          <a:p>
            <a:r>
              <a:rPr lang="en-US" sz="5400" smtClean="0"/>
              <a:t>Focal Question:</a:t>
            </a:r>
          </a:p>
        </p:txBody>
      </p:sp>
      <p:sp>
        <p:nvSpPr>
          <p:cNvPr id="92162" name="Content Placeholder 2"/>
          <p:cNvSpPr>
            <a:spLocks noGrp="1"/>
          </p:cNvSpPr>
          <p:nvPr>
            <p:ph idx="1"/>
          </p:nvPr>
        </p:nvSpPr>
        <p:spPr/>
        <p:txBody>
          <a:bodyPr/>
          <a:lstStyle/>
          <a:p>
            <a:pPr algn="ctr">
              <a:buFont typeface="Arial" charset="0"/>
              <a:buNone/>
            </a:pPr>
            <a:r>
              <a:rPr lang="en-US" sz="4800" smtClean="0"/>
              <a:t>What is causing the Tasmanian kelp decline and why?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Content Placeholder 3" descr="Picture 5.png"/>
          <p:cNvPicPr>
            <a:picLocks noGrp="1" noChangeAspect="1"/>
          </p:cNvPicPr>
          <p:nvPr>
            <p:ph idx="1"/>
          </p:nvPr>
        </p:nvPicPr>
        <p:blipFill>
          <a:blip r:embed="rId2"/>
          <a:srcRect l="-38066" r="-38066"/>
          <a:stretch>
            <a:fillRect/>
          </a:stretch>
        </p:blipFill>
        <p:spPr>
          <a:xfrm>
            <a:off x="-754063" y="1219200"/>
            <a:ext cx="10652126" cy="5638800"/>
          </a:xfrm>
        </p:spPr>
      </p:pic>
      <p:sp>
        <p:nvSpPr>
          <p:cNvPr id="93186" name="TextBox 4"/>
          <p:cNvSpPr txBox="1">
            <a:spLocks noChangeArrowheads="1"/>
          </p:cNvSpPr>
          <p:nvPr/>
        </p:nvSpPr>
        <p:spPr bwMode="auto">
          <a:xfrm>
            <a:off x="6858000" y="3221038"/>
            <a:ext cx="2584450" cy="2246312"/>
          </a:xfrm>
          <a:prstGeom prst="rect">
            <a:avLst/>
          </a:prstGeom>
          <a:noFill/>
          <a:ln w="9525">
            <a:noFill/>
            <a:miter lim="800000"/>
            <a:headEnd/>
            <a:tailEnd/>
          </a:ln>
        </p:spPr>
        <p:txBody>
          <a:bodyPr>
            <a:spAutoFit/>
          </a:bodyPr>
          <a:lstStyle/>
          <a:p>
            <a:r>
              <a:rPr lang="en-US" sz="2800">
                <a:latin typeface="Calibri" pitchFamily="34" charset="0"/>
              </a:rPr>
              <a:t>Minimum temperature required for reproduction in Sea Urchin</a:t>
            </a:r>
          </a:p>
        </p:txBody>
      </p:sp>
      <p:sp>
        <p:nvSpPr>
          <p:cNvPr id="93187" name="Title 4"/>
          <p:cNvSpPr>
            <a:spLocks noGrp="1"/>
          </p:cNvSpPr>
          <p:nvPr>
            <p:ph type="title"/>
          </p:nvPr>
        </p:nvSpPr>
        <p:spPr/>
        <p:txBody>
          <a:bodyPr/>
          <a:lstStyle/>
          <a:p>
            <a:endParaRPr lang="en-US" smtClean="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itle 1"/>
          <p:cNvSpPr>
            <a:spLocks noGrp="1"/>
          </p:cNvSpPr>
          <p:nvPr>
            <p:ph type="title"/>
          </p:nvPr>
        </p:nvSpPr>
        <p:spPr/>
        <p:txBody>
          <a:bodyPr/>
          <a:lstStyle/>
          <a:p>
            <a:endParaRPr lang="en-US" smtClean="0">
              <a:ea typeface="ＭＳ Ｐゴシック"/>
              <a:cs typeface="ＭＳ Ｐゴシック"/>
            </a:endParaRPr>
          </a:p>
        </p:txBody>
      </p:sp>
      <p:sp>
        <p:nvSpPr>
          <p:cNvPr id="94210" name="Content Placeholder 2"/>
          <p:cNvSpPr>
            <a:spLocks noGrp="1"/>
          </p:cNvSpPr>
          <p:nvPr>
            <p:ph idx="1"/>
          </p:nvPr>
        </p:nvSpPr>
        <p:spPr/>
        <p:txBody>
          <a:bodyPr/>
          <a:lstStyle/>
          <a:p>
            <a:endParaRPr lang="en-US" smtClean="0">
              <a:ea typeface="ＭＳ Ｐゴシック"/>
              <a:cs typeface="ＭＳ Ｐゴシック"/>
            </a:endParaRPr>
          </a:p>
        </p:txBody>
      </p:sp>
      <p:pic>
        <p:nvPicPr>
          <p:cNvPr id="94211" name="Picture 6"/>
          <p:cNvPicPr>
            <a:picLocks noChangeAspect="1"/>
          </p:cNvPicPr>
          <p:nvPr/>
        </p:nvPicPr>
        <p:blipFill>
          <a:blip r:embed="rId2"/>
          <a:srcRect/>
          <a:stretch>
            <a:fillRect/>
          </a:stretch>
        </p:blipFill>
        <p:spPr bwMode="auto">
          <a:xfrm>
            <a:off x="3276600" y="1498600"/>
            <a:ext cx="6451600" cy="5359400"/>
          </a:xfrm>
          <a:prstGeom prst="rect">
            <a:avLst/>
          </a:prstGeom>
          <a:noFill/>
          <a:ln w="9525">
            <a:noFill/>
            <a:miter lim="800000"/>
            <a:headEnd/>
            <a:tailEnd/>
          </a:ln>
        </p:spPr>
      </p:pic>
      <p:sp>
        <p:nvSpPr>
          <p:cNvPr id="94212" name="Rectangle 10"/>
          <p:cNvSpPr>
            <a:spLocks noChangeArrowheads="1"/>
          </p:cNvSpPr>
          <p:nvPr/>
        </p:nvSpPr>
        <p:spPr bwMode="auto">
          <a:xfrm>
            <a:off x="5754688" y="6396038"/>
            <a:ext cx="3389312" cy="461962"/>
          </a:xfrm>
          <a:prstGeom prst="rect">
            <a:avLst/>
          </a:prstGeom>
          <a:noFill/>
          <a:ln w="9525">
            <a:noFill/>
            <a:miter lim="800000"/>
            <a:headEnd/>
            <a:tailEnd/>
          </a:ln>
        </p:spPr>
        <p:txBody>
          <a:bodyPr wrap="none">
            <a:spAutoFit/>
          </a:bodyPr>
          <a:lstStyle/>
          <a:p>
            <a:r>
              <a:rPr lang="en-US">
                <a:latin typeface="Calibri" pitchFamily="34" charset="0"/>
              </a:rPr>
              <a:t>falklands-underwater.com</a:t>
            </a:r>
          </a:p>
        </p:txBody>
      </p:sp>
      <p:pic>
        <p:nvPicPr>
          <p:cNvPr id="94213" name="Picture 4"/>
          <p:cNvPicPr>
            <a:picLocks noChangeAspect="1"/>
          </p:cNvPicPr>
          <p:nvPr/>
        </p:nvPicPr>
        <p:blipFill>
          <a:blip r:embed="rId3"/>
          <a:srcRect/>
          <a:stretch>
            <a:fillRect/>
          </a:stretch>
        </p:blipFill>
        <p:spPr bwMode="auto">
          <a:xfrm>
            <a:off x="0" y="0"/>
            <a:ext cx="5181600" cy="3886200"/>
          </a:xfrm>
          <a:prstGeom prst="rect">
            <a:avLst/>
          </a:prstGeom>
          <a:noFill/>
          <a:ln w="9525">
            <a:noFill/>
            <a:miter lim="800000"/>
            <a:headEnd/>
            <a:tailEnd/>
          </a:ln>
        </p:spPr>
      </p:pic>
      <p:sp>
        <p:nvSpPr>
          <p:cNvPr id="94214" name="Rectangle 12"/>
          <p:cNvSpPr>
            <a:spLocks noChangeArrowheads="1"/>
          </p:cNvSpPr>
          <p:nvPr/>
        </p:nvSpPr>
        <p:spPr bwMode="auto">
          <a:xfrm>
            <a:off x="0" y="6273800"/>
            <a:ext cx="6376988" cy="584200"/>
          </a:xfrm>
          <a:prstGeom prst="rect">
            <a:avLst/>
          </a:prstGeom>
          <a:noFill/>
          <a:ln w="9525">
            <a:noFill/>
            <a:miter lim="800000"/>
            <a:headEnd/>
            <a:tailEnd/>
          </a:ln>
        </p:spPr>
        <p:txBody>
          <a:bodyPr>
            <a:spAutoFit/>
          </a:bodyPr>
          <a:lstStyle/>
          <a:p>
            <a:r>
              <a:rPr lang="en-US" sz="1600">
                <a:latin typeface="Calibri" pitchFamily="34" charset="0"/>
              </a:rPr>
              <a:t>3.bp.blogspot.com/_hnINji-9jZ0/Se7y_gkUK_I/AAAAAAAACq4/fEr1d7WVeNE/s400/PB100183_Kelp_Forest_sm.jpg</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1"/>
          <p:cNvSpPr>
            <a:spLocks noGrp="1"/>
          </p:cNvSpPr>
          <p:nvPr>
            <p:ph type="title"/>
          </p:nvPr>
        </p:nvSpPr>
        <p:spPr/>
        <p:txBody>
          <a:bodyPr/>
          <a:lstStyle/>
          <a:p>
            <a:endParaRPr lang="en-US" smtClean="0">
              <a:ea typeface="ＭＳ Ｐゴシック"/>
              <a:cs typeface="ＭＳ Ｐゴシック"/>
            </a:endParaRPr>
          </a:p>
        </p:txBody>
      </p:sp>
      <p:sp>
        <p:nvSpPr>
          <p:cNvPr id="95234" name="Content Placeholder 2"/>
          <p:cNvSpPr>
            <a:spLocks noGrp="1"/>
          </p:cNvSpPr>
          <p:nvPr>
            <p:ph idx="1"/>
          </p:nvPr>
        </p:nvSpPr>
        <p:spPr/>
        <p:txBody>
          <a:bodyPr/>
          <a:lstStyle/>
          <a:p>
            <a:endParaRPr lang="en-US" smtClean="0">
              <a:ea typeface="ＭＳ Ｐゴシック"/>
              <a:cs typeface="ＭＳ Ｐゴシック"/>
            </a:endParaRPr>
          </a:p>
        </p:txBody>
      </p:sp>
      <p:pic>
        <p:nvPicPr>
          <p:cNvPr id="95235" name="Picture 3"/>
          <p:cNvPicPr>
            <a:picLocks noChangeAspect="1"/>
          </p:cNvPicPr>
          <p:nvPr/>
        </p:nvPicPr>
        <p:blipFill>
          <a:blip r:embed="rId2"/>
          <a:srcRect/>
          <a:stretch>
            <a:fillRect/>
          </a:stretch>
        </p:blipFill>
        <p:spPr bwMode="auto">
          <a:xfrm>
            <a:off x="685800" y="0"/>
            <a:ext cx="8128000" cy="6096000"/>
          </a:xfrm>
          <a:prstGeom prst="rect">
            <a:avLst/>
          </a:prstGeom>
          <a:noFill/>
          <a:ln w="9525">
            <a:noFill/>
            <a:miter lim="800000"/>
            <a:headEnd/>
            <a:tailEnd/>
          </a:ln>
        </p:spPr>
      </p:pic>
      <p:sp>
        <p:nvSpPr>
          <p:cNvPr id="95236" name="TextBox 4"/>
          <p:cNvSpPr txBox="1">
            <a:spLocks noChangeArrowheads="1"/>
          </p:cNvSpPr>
          <p:nvPr/>
        </p:nvSpPr>
        <p:spPr bwMode="auto">
          <a:xfrm>
            <a:off x="1296988" y="6519863"/>
            <a:ext cx="7847012" cy="338137"/>
          </a:xfrm>
          <a:prstGeom prst="rect">
            <a:avLst/>
          </a:prstGeom>
          <a:noFill/>
          <a:ln w="9525">
            <a:noFill/>
            <a:miter lim="800000"/>
            <a:headEnd/>
            <a:tailEnd/>
          </a:ln>
        </p:spPr>
        <p:txBody>
          <a:bodyPr wrap="none">
            <a:spAutoFit/>
          </a:bodyPr>
          <a:lstStyle/>
          <a:p>
            <a:r>
              <a:rPr lang="en-US" sz="1600">
                <a:latin typeface="Calibri" pitchFamily="34" charset="0"/>
              </a:rPr>
              <a:t>http://www.scuba-equipment-usa.com/marine/NOV04/images/Centrostephanus_rodgersii.jpg</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Content Placeholder 2"/>
          <p:cNvSpPr>
            <a:spLocks noGrp="1"/>
          </p:cNvSpPr>
          <p:nvPr>
            <p:ph idx="1"/>
          </p:nvPr>
        </p:nvSpPr>
        <p:spPr/>
        <p:txBody>
          <a:bodyPr/>
          <a:lstStyle/>
          <a:p>
            <a:endParaRPr lang="en-US" smtClean="0">
              <a:ea typeface="ＭＳ Ｐゴシック"/>
              <a:cs typeface="ＭＳ Ｐゴシック"/>
            </a:endParaRPr>
          </a:p>
        </p:txBody>
      </p:sp>
      <p:pic>
        <p:nvPicPr>
          <p:cNvPr id="96258" name="Picture 20"/>
          <p:cNvPicPr>
            <a:picLocks noChangeAspect="1"/>
          </p:cNvPicPr>
          <p:nvPr/>
        </p:nvPicPr>
        <p:blipFill>
          <a:blip r:embed="rId2"/>
          <a:srcRect/>
          <a:stretch>
            <a:fillRect/>
          </a:stretch>
        </p:blipFill>
        <p:spPr bwMode="auto">
          <a:xfrm>
            <a:off x="1600200" y="838200"/>
            <a:ext cx="6553200" cy="4919663"/>
          </a:xfrm>
          <a:prstGeom prst="rect">
            <a:avLst/>
          </a:prstGeom>
          <a:noFill/>
          <a:ln w="9525">
            <a:noFill/>
            <a:miter lim="800000"/>
            <a:headEnd/>
            <a:tailEnd/>
          </a:ln>
        </p:spPr>
      </p:pic>
      <p:sp>
        <p:nvSpPr>
          <p:cNvPr id="96259" name="Rectangle 21"/>
          <p:cNvSpPr>
            <a:spLocks noChangeArrowheads="1"/>
          </p:cNvSpPr>
          <p:nvPr/>
        </p:nvSpPr>
        <p:spPr bwMode="auto">
          <a:xfrm>
            <a:off x="228600" y="5657850"/>
            <a:ext cx="8915400" cy="830263"/>
          </a:xfrm>
          <a:prstGeom prst="rect">
            <a:avLst/>
          </a:prstGeom>
          <a:noFill/>
          <a:ln w="9525">
            <a:noFill/>
            <a:miter lim="800000"/>
            <a:headEnd/>
            <a:tailEnd/>
          </a:ln>
        </p:spPr>
        <p:txBody>
          <a:bodyPr>
            <a:spAutoFit/>
          </a:bodyPr>
          <a:lstStyle/>
          <a:p>
            <a:r>
              <a:rPr lang="en-US">
                <a:latin typeface="Calibri" pitchFamily="34" charset="0"/>
              </a:rPr>
              <a:t>http://www.marinebio.ne/marinescience/03ecology/flimg/09823treDSCN7511.jpg</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lstStyle/>
          <a:p>
            <a:endParaRPr lang="en-US" smtClean="0">
              <a:ea typeface="ＭＳ Ｐゴシック"/>
              <a:cs typeface="ＭＳ Ｐゴシック"/>
            </a:endParaRPr>
          </a:p>
        </p:txBody>
      </p:sp>
      <p:sp>
        <p:nvSpPr>
          <p:cNvPr id="97282" name="Content Placeholder 2"/>
          <p:cNvSpPr>
            <a:spLocks noGrp="1"/>
          </p:cNvSpPr>
          <p:nvPr>
            <p:ph idx="1"/>
          </p:nvPr>
        </p:nvSpPr>
        <p:spPr/>
        <p:txBody>
          <a:bodyPr/>
          <a:lstStyle/>
          <a:p>
            <a:endParaRPr lang="en-US" smtClean="0">
              <a:ea typeface="ＭＳ Ｐゴシック"/>
              <a:cs typeface="ＭＳ Ｐゴシック"/>
            </a:endParaRPr>
          </a:p>
        </p:txBody>
      </p:sp>
      <p:grpSp>
        <p:nvGrpSpPr>
          <p:cNvPr id="97283" name="Group 9"/>
          <p:cNvGrpSpPr>
            <a:grpSpLocks/>
          </p:cNvGrpSpPr>
          <p:nvPr/>
        </p:nvGrpSpPr>
        <p:grpSpPr bwMode="auto">
          <a:xfrm>
            <a:off x="0" y="387350"/>
            <a:ext cx="8839200" cy="6470650"/>
            <a:chOff x="1154592" y="361459"/>
            <a:chExt cx="7315200" cy="5355459"/>
          </a:xfrm>
        </p:grpSpPr>
        <p:pic>
          <p:nvPicPr>
            <p:cNvPr id="97284" name="Picture 7"/>
            <p:cNvPicPr>
              <a:picLocks noChangeAspect="1"/>
            </p:cNvPicPr>
            <p:nvPr/>
          </p:nvPicPr>
          <p:blipFill>
            <a:blip r:embed="rId2"/>
            <a:srcRect/>
            <a:stretch>
              <a:fillRect/>
            </a:stretch>
          </p:blipFill>
          <p:spPr bwMode="auto">
            <a:xfrm>
              <a:off x="1154592" y="361459"/>
              <a:ext cx="7315200" cy="5092700"/>
            </a:xfrm>
            <a:prstGeom prst="rect">
              <a:avLst/>
            </a:prstGeom>
            <a:noFill/>
            <a:ln w="9525">
              <a:noFill/>
              <a:miter lim="800000"/>
              <a:headEnd/>
              <a:tailEnd/>
            </a:ln>
          </p:spPr>
        </p:pic>
        <p:sp>
          <p:nvSpPr>
            <p:cNvPr id="97285" name="Rectangle 8"/>
            <p:cNvSpPr>
              <a:spLocks noChangeArrowheads="1"/>
            </p:cNvSpPr>
            <p:nvPr/>
          </p:nvSpPr>
          <p:spPr bwMode="auto">
            <a:xfrm>
              <a:off x="2100523" y="5334850"/>
              <a:ext cx="6369269" cy="382068"/>
            </a:xfrm>
            <a:prstGeom prst="rect">
              <a:avLst/>
            </a:prstGeom>
            <a:noFill/>
            <a:ln w="9525">
              <a:noFill/>
              <a:miter lim="800000"/>
              <a:headEnd/>
              <a:tailEnd/>
            </a:ln>
          </p:spPr>
          <p:txBody>
            <a:bodyPr>
              <a:spAutoFit/>
            </a:bodyPr>
            <a:lstStyle/>
            <a:p>
              <a:r>
                <a:rPr lang="en-US">
                  <a:latin typeface="Calibri" pitchFamily="34" charset="0"/>
                </a:rPr>
                <a:t>www.divebums.com/week/ 2007/Dec31-2007</a:t>
              </a:r>
            </a:p>
          </p:txBody>
        </p:sp>
      </p:gr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itle 1"/>
          <p:cNvSpPr>
            <a:spLocks noGrp="1"/>
          </p:cNvSpPr>
          <p:nvPr>
            <p:ph type="title"/>
          </p:nvPr>
        </p:nvSpPr>
        <p:spPr/>
        <p:txBody>
          <a:bodyPr/>
          <a:lstStyle/>
          <a:p>
            <a:endParaRPr lang="en-US" smtClean="0"/>
          </a:p>
        </p:txBody>
      </p:sp>
      <p:sp>
        <p:nvSpPr>
          <p:cNvPr id="98306" name="Content Placeholder 2"/>
          <p:cNvSpPr>
            <a:spLocks noGrp="1"/>
          </p:cNvSpPr>
          <p:nvPr>
            <p:ph idx="1"/>
          </p:nvPr>
        </p:nvSpPr>
        <p:spPr/>
        <p:txBody>
          <a:bodyPr/>
          <a:lstStyle/>
          <a:p>
            <a:endParaRPr lang="en-US" smtClean="0"/>
          </a:p>
        </p:txBody>
      </p:sp>
      <p:pic>
        <p:nvPicPr>
          <p:cNvPr id="98307" name="Picture 3"/>
          <p:cNvPicPr>
            <a:picLocks noChangeAspect="1"/>
          </p:cNvPicPr>
          <p:nvPr/>
        </p:nvPicPr>
        <p:blipFill>
          <a:blip r:embed="rId2"/>
          <a:srcRect/>
          <a:stretch>
            <a:fillRect/>
          </a:stretch>
        </p:blipFill>
        <p:spPr bwMode="auto">
          <a:xfrm>
            <a:off x="2038350" y="420688"/>
            <a:ext cx="5715000" cy="6273800"/>
          </a:xfrm>
          <a:prstGeom prst="rect">
            <a:avLst/>
          </a:prstGeom>
          <a:noFill/>
          <a:ln w="9525">
            <a:noFill/>
            <a:miter lim="800000"/>
            <a:headEnd/>
            <a:tailEnd/>
          </a:ln>
        </p:spPr>
      </p:pic>
      <p:sp>
        <p:nvSpPr>
          <p:cNvPr id="98308" name="Rectangle 4"/>
          <p:cNvSpPr>
            <a:spLocks noChangeArrowheads="1"/>
          </p:cNvSpPr>
          <p:nvPr/>
        </p:nvSpPr>
        <p:spPr bwMode="auto">
          <a:xfrm>
            <a:off x="9525" y="6488113"/>
            <a:ext cx="4056063" cy="369887"/>
          </a:xfrm>
          <a:prstGeom prst="rect">
            <a:avLst/>
          </a:prstGeom>
          <a:noFill/>
          <a:ln w="9525">
            <a:noFill/>
            <a:miter lim="800000"/>
            <a:headEnd/>
            <a:tailEnd/>
          </a:ln>
        </p:spPr>
        <p:txBody>
          <a:bodyPr wrap="none">
            <a:spAutoFit/>
          </a:bodyPr>
          <a:lstStyle/>
          <a:p>
            <a:r>
              <a:rPr lang="en-US">
                <a:latin typeface="Calibri" pitchFamily="34" charset="0"/>
              </a:rPr>
              <a:t>http://cbc.amnh.org/crisis/foodweb.html</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endParaRPr lang="en-US" smtClean="0"/>
          </a:p>
        </p:txBody>
      </p:sp>
      <p:sp>
        <p:nvSpPr>
          <p:cNvPr id="99330" name="Content Placeholder 2"/>
          <p:cNvSpPr>
            <a:spLocks noGrp="1"/>
          </p:cNvSpPr>
          <p:nvPr>
            <p:ph idx="1"/>
          </p:nvPr>
        </p:nvSpPr>
        <p:spPr/>
        <p:txBody>
          <a:bodyPr/>
          <a:lstStyle/>
          <a:p>
            <a:endParaRPr lang="en-US" smtClean="0"/>
          </a:p>
        </p:txBody>
      </p:sp>
      <p:pic>
        <p:nvPicPr>
          <p:cNvPr id="99331" name="Picture 3"/>
          <p:cNvPicPr>
            <a:picLocks noChangeAspect="1"/>
          </p:cNvPicPr>
          <p:nvPr/>
        </p:nvPicPr>
        <p:blipFill>
          <a:blip r:embed="rId2"/>
          <a:srcRect/>
          <a:stretch>
            <a:fillRect/>
          </a:stretch>
        </p:blipFill>
        <p:spPr bwMode="auto">
          <a:xfrm>
            <a:off x="2373313" y="357188"/>
            <a:ext cx="5715000" cy="6223000"/>
          </a:xfrm>
          <a:prstGeom prst="rect">
            <a:avLst/>
          </a:prstGeom>
          <a:noFill/>
          <a:ln w="9525">
            <a:noFill/>
            <a:miter lim="800000"/>
            <a:headEnd/>
            <a:tailEnd/>
          </a:ln>
        </p:spPr>
      </p:pic>
      <p:sp>
        <p:nvSpPr>
          <p:cNvPr id="99332" name="Rectangle 4"/>
          <p:cNvSpPr>
            <a:spLocks noChangeArrowheads="1"/>
          </p:cNvSpPr>
          <p:nvPr/>
        </p:nvSpPr>
        <p:spPr bwMode="auto">
          <a:xfrm>
            <a:off x="0" y="6394450"/>
            <a:ext cx="4056063" cy="369888"/>
          </a:xfrm>
          <a:prstGeom prst="rect">
            <a:avLst/>
          </a:prstGeom>
          <a:noFill/>
          <a:ln w="9525">
            <a:noFill/>
            <a:miter lim="800000"/>
            <a:headEnd/>
            <a:tailEnd/>
          </a:ln>
        </p:spPr>
        <p:txBody>
          <a:bodyPr wrap="none">
            <a:spAutoFit/>
          </a:bodyPr>
          <a:lstStyle/>
          <a:p>
            <a:r>
              <a:rPr lang="en-US">
                <a:latin typeface="Calibri" pitchFamily="34" charset="0"/>
              </a:rPr>
              <a:t>http://cbc.amnh.org/crisis/foodweb.html</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463" y="2644775"/>
            <a:ext cx="4232275" cy="3705225"/>
          </a:xfrm>
        </p:spPr>
        <p:txBody>
          <a:bodyPr rtlCol="0">
            <a:normAutofit fontScale="90000"/>
          </a:bodyPr>
          <a:lstStyle/>
          <a:p>
            <a:pPr algn="l" fontAlgn="auto">
              <a:spcAft>
                <a:spcPts val="0"/>
              </a:spcAft>
              <a:tabLst>
                <a:tab pos="1993900" algn="ctr"/>
              </a:tabLst>
              <a:defRPr/>
            </a:pPr>
            <a:r>
              <a:rPr lang="en-US" sz="3111" dirty="0" smtClean="0"/>
              <a:t/>
            </a:r>
            <a:br>
              <a:rPr lang="en-US" sz="3111" dirty="0" smtClean="0"/>
            </a:br>
            <a:r>
              <a:rPr lang="en-US" sz="3111" dirty="0" smtClean="0"/>
              <a:t>Kelp populations </a:t>
            </a:r>
            <a:r>
              <a:rPr lang="en-US" sz="3111" dirty="0" err="1" smtClean="0">
                <a:latin typeface="Wingdings"/>
                <a:ea typeface="Wingdings"/>
                <a:cs typeface="Wingdings"/>
              </a:rPr>
              <a:t></a:t>
            </a:r>
            <a:r>
              <a:rPr lang="en-US" sz="3111" dirty="0" smtClean="0"/>
              <a:t> with </a:t>
            </a:r>
            <a:br>
              <a:rPr lang="en-US" sz="3111" dirty="0" smtClean="0"/>
            </a:br>
            <a:r>
              <a:rPr lang="en-US" sz="3111" dirty="0" err="1" smtClean="0">
                <a:latin typeface="Wingdings"/>
                <a:ea typeface="Wingdings"/>
                <a:cs typeface="Wingdings"/>
              </a:rPr>
              <a:t></a:t>
            </a:r>
            <a:r>
              <a:rPr lang="en-US" sz="3111" dirty="0" smtClean="0">
                <a:latin typeface="Wingdings"/>
                <a:ea typeface="Wingdings"/>
                <a:cs typeface="Wingdings"/>
              </a:rPr>
              <a:t> </a:t>
            </a:r>
            <a:r>
              <a:rPr lang="en-US" sz="3111" dirty="0" smtClean="0"/>
              <a:t>water temperature due to:</a:t>
            </a:r>
            <a:br>
              <a:rPr lang="en-US" sz="3111" dirty="0" smtClean="0"/>
            </a:br>
            <a:r>
              <a:rPr lang="en-US" sz="3111" dirty="0" smtClean="0"/>
              <a:t>1. </a:t>
            </a:r>
            <a:r>
              <a:rPr lang="en-US" sz="3111" dirty="0" err="1" smtClean="0">
                <a:latin typeface="Wingdings"/>
                <a:ea typeface="Wingdings"/>
                <a:cs typeface="Wingdings"/>
              </a:rPr>
              <a:t></a:t>
            </a:r>
            <a:r>
              <a:rPr lang="en-US" sz="3111" dirty="0" err="1" smtClean="0"/>
              <a:t>reproductive</a:t>
            </a:r>
            <a:r>
              <a:rPr lang="en-US" sz="3111" dirty="0" smtClean="0"/>
              <a:t> rates.</a:t>
            </a:r>
            <a:br>
              <a:rPr lang="en-US" sz="3111" dirty="0" smtClean="0"/>
            </a:br>
            <a:r>
              <a:rPr lang="en-US" sz="3111" dirty="0" smtClean="0"/>
              <a:t>2. </a:t>
            </a:r>
            <a:r>
              <a:rPr lang="en-US" sz="3111" dirty="0" err="1" smtClean="0">
                <a:latin typeface="Wingdings"/>
                <a:ea typeface="Wingdings"/>
                <a:cs typeface="Wingdings"/>
              </a:rPr>
              <a:t></a:t>
            </a:r>
            <a:r>
              <a:rPr lang="en-US" sz="3111" dirty="0" smtClean="0"/>
              <a:t> nitrogen</a:t>
            </a:r>
            <a:r>
              <a:rPr lang="en-US" sz="3111" i="1" dirty="0" smtClean="0"/>
              <a:t> </a:t>
            </a:r>
            <a:r>
              <a:rPr lang="en-US" sz="3111" dirty="0" smtClean="0"/>
              <a:t>concentrations in warmer water.</a:t>
            </a:r>
            <a:r>
              <a:rPr lang="en-US" b="1" i="1" dirty="0" smtClean="0"/>
              <a:t/>
            </a:r>
            <a:br>
              <a:rPr lang="en-US" b="1" i="1" dirty="0" smtClean="0"/>
            </a:br>
            <a:endParaRPr lang="en-US" dirty="0"/>
          </a:p>
        </p:txBody>
      </p:sp>
      <p:grpSp>
        <p:nvGrpSpPr>
          <p:cNvPr id="22530" name="Group 11"/>
          <p:cNvGrpSpPr>
            <a:grpSpLocks/>
          </p:cNvGrpSpPr>
          <p:nvPr/>
        </p:nvGrpSpPr>
        <p:grpSpPr bwMode="auto">
          <a:xfrm>
            <a:off x="1709738" y="411163"/>
            <a:ext cx="7069137" cy="4308475"/>
            <a:chOff x="300011" y="1478901"/>
            <a:chExt cx="8719382" cy="5313083"/>
          </a:xfrm>
        </p:grpSpPr>
        <p:pic>
          <p:nvPicPr>
            <p:cNvPr id="22532" name="Picture 6"/>
            <p:cNvPicPr>
              <a:picLocks noChangeAspect="1"/>
            </p:cNvPicPr>
            <p:nvPr/>
          </p:nvPicPr>
          <p:blipFill>
            <a:blip r:embed="rId3"/>
            <a:srcRect l="12729"/>
            <a:stretch>
              <a:fillRect/>
            </a:stretch>
          </p:blipFill>
          <p:spPr bwMode="auto">
            <a:xfrm>
              <a:off x="300011" y="1478901"/>
              <a:ext cx="2577838" cy="1993852"/>
            </a:xfrm>
            <a:prstGeom prst="rect">
              <a:avLst/>
            </a:prstGeom>
            <a:noFill/>
            <a:ln w="9525">
              <a:noFill/>
              <a:miter lim="800000"/>
              <a:headEnd/>
              <a:tailEnd/>
            </a:ln>
          </p:spPr>
        </p:pic>
        <p:pic>
          <p:nvPicPr>
            <p:cNvPr id="22533" name="Picture 3"/>
            <p:cNvPicPr>
              <a:picLocks noChangeAspect="1"/>
            </p:cNvPicPr>
            <p:nvPr/>
          </p:nvPicPr>
          <p:blipFill>
            <a:blip r:embed="rId4"/>
            <a:srcRect l="9315" r="9172"/>
            <a:stretch>
              <a:fillRect/>
            </a:stretch>
          </p:blipFill>
          <p:spPr bwMode="auto">
            <a:xfrm>
              <a:off x="3445068" y="2983740"/>
              <a:ext cx="2449770" cy="2254073"/>
            </a:xfrm>
            <a:prstGeom prst="rect">
              <a:avLst/>
            </a:prstGeom>
            <a:noFill/>
            <a:ln w="9525">
              <a:noFill/>
              <a:miter lim="800000"/>
              <a:headEnd/>
              <a:tailEnd/>
            </a:ln>
          </p:spPr>
        </p:pic>
        <p:pic>
          <p:nvPicPr>
            <p:cNvPr id="22534" name="Picture 6"/>
            <p:cNvPicPr>
              <a:picLocks noChangeAspect="1"/>
            </p:cNvPicPr>
            <p:nvPr/>
          </p:nvPicPr>
          <p:blipFill>
            <a:blip r:embed="rId5"/>
            <a:srcRect l="11087" t="15433" r="9769"/>
            <a:stretch>
              <a:fillRect/>
            </a:stretch>
          </p:blipFill>
          <p:spPr bwMode="auto">
            <a:xfrm>
              <a:off x="6527411" y="4580022"/>
              <a:ext cx="2491982" cy="2211962"/>
            </a:xfrm>
            <a:prstGeom prst="rect">
              <a:avLst/>
            </a:prstGeom>
            <a:noFill/>
            <a:ln w="9525">
              <a:noFill/>
              <a:miter lim="800000"/>
              <a:headEnd/>
              <a:tailEnd/>
            </a:ln>
          </p:spPr>
        </p:pic>
        <p:cxnSp>
          <p:nvCxnSpPr>
            <p:cNvPr id="10" name="Elbow Connector 11"/>
            <p:cNvCxnSpPr>
              <a:stCxn id="9" idx="1"/>
              <a:endCxn id="8" idx="2"/>
            </p:cNvCxnSpPr>
            <p:nvPr/>
          </p:nvCxnSpPr>
          <p:spPr>
            <a:xfrm rot="10800000">
              <a:off x="4670472" y="5237604"/>
              <a:ext cx="1856271" cy="448303"/>
            </a:xfrm>
            <a:prstGeom prst="bentConnector2">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Elbow Connector 12"/>
            <p:cNvCxnSpPr>
              <a:stCxn id="8" idx="1"/>
              <a:endCxn id="7" idx="2"/>
            </p:cNvCxnSpPr>
            <p:nvPr/>
          </p:nvCxnSpPr>
          <p:spPr>
            <a:xfrm rot="10800000">
              <a:off x="1588435" y="3471797"/>
              <a:ext cx="1856271" cy="638196"/>
            </a:xfrm>
            <a:prstGeom prst="bentConnector2">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3" name="Title 27"/>
          <p:cNvSpPr txBox="1">
            <a:spLocks/>
          </p:cNvSpPr>
          <p:nvPr/>
        </p:nvSpPr>
        <p:spPr>
          <a:xfrm>
            <a:off x="3690938" y="274638"/>
            <a:ext cx="4995862" cy="1143000"/>
          </a:xfrm>
          <a:prstGeom prst="rect">
            <a:avLst/>
          </a:prstGeom>
        </p:spPr>
        <p:txBody>
          <a:bodyPr anchor="ctr">
            <a:normAutofit fontScale="92500"/>
          </a:bodyPr>
          <a:lstStyle/>
          <a:p>
            <a:pPr algn="ctr" fontAlgn="auto">
              <a:spcAft>
                <a:spcPts val="0"/>
              </a:spcAft>
              <a:defRPr/>
            </a:pPr>
            <a:r>
              <a:rPr lang="en-US" sz="4400">
                <a:latin typeface="+mj-lt"/>
                <a:ea typeface="+mj-ea"/>
                <a:cs typeface="+mj-cs"/>
              </a:rPr>
              <a:t>California Kelp System</a:t>
            </a:r>
            <a:endParaRPr lang="en-US" sz="4400" dirty="0">
              <a:latin typeface="+mj-lt"/>
              <a:ea typeface="+mj-ea"/>
              <a:cs typeface="+mj-cs"/>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p:cNvSpPr>
            <a:spLocks noGrp="1"/>
          </p:cNvSpPr>
          <p:nvPr>
            <p:ph type="title"/>
          </p:nvPr>
        </p:nvSpPr>
        <p:spPr/>
        <p:txBody>
          <a:bodyPr/>
          <a:lstStyle/>
          <a:p>
            <a:endParaRPr lang="en-US" smtClean="0"/>
          </a:p>
        </p:txBody>
      </p:sp>
      <p:sp>
        <p:nvSpPr>
          <p:cNvPr id="100354" name="Content Placeholder 2"/>
          <p:cNvSpPr>
            <a:spLocks noGrp="1"/>
          </p:cNvSpPr>
          <p:nvPr>
            <p:ph idx="1"/>
          </p:nvPr>
        </p:nvSpPr>
        <p:spPr/>
        <p:txBody>
          <a:bodyPr/>
          <a:lstStyle/>
          <a:p>
            <a:endParaRPr lang="en-US" smtClean="0"/>
          </a:p>
        </p:txBody>
      </p:sp>
      <p:pic>
        <p:nvPicPr>
          <p:cNvPr id="100355" name="Picture 3"/>
          <p:cNvPicPr>
            <a:picLocks noChangeAspect="1"/>
          </p:cNvPicPr>
          <p:nvPr/>
        </p:nvPicPr>
        <p:blipFill>
          <a:blip r:embed="rId2"/>
          <a:srcRect/>
          <a:stretch>
            <a:fillRect/>
          </a:stretch>
        </p:blipFill>
        <p:spPr bwMode="auto">
          <a:xfrm>
            <a:off x="2373313" y="357188"/>
            <a:ext cx="5715000" cy="6223000"/>
          </a:xfrm>
          <a:prstGeom prst="rect">
            <a:avLst/>
          </a:prstGeom>
          <a:noFill/>
          <a:ln w="9525">
            <a:noFill/>
            <a:miter lim="800000"/>
            <a:headEnd/>
            <a:tailEnd/>
          </a:ln>
        </p:spPr>
      </p:pic>
      <p:sp>
        <p:nvSpPr>
          <p:cNvPr id="100356" name="Rectangle 4"/>
          <p:cNvSpPr>
            <a:spLocks noChangeArrowheads="1"/>
          </p:cNvSpPr>
          <p:nvPr/>
        </p:nvSpPr>
        <p:spPr bwMode="auto">
          <a:xfrm>
            <a:off x="0" y="6394450"/>
            <a:ext cx="4056063" cy="369888"/>
          </a:xfrm>
          <a:prstGeom prst="rect">
            <a:avLst/>
          </a:prstGeom>
          <a:noFill/>
          <a:ln w="9525">
            <a:noFill/>
            <a:miter lim="800000"/>
            <a:headEnd/>
            <a:tailEnd/>
          </a:ln>
        </p:spPr>
        <p:txBody>
          <a:bodyPr wrap="none">
            <a:spAutoFit/>
          </a:bodyPr>
          <a:lstStyle/>
          <a:p>
            <a:r>
              <a:rPr lang="en-US">
                <a:latin typeface="Calibri" pitchFamily="34" charset="0"/>
              </a:rPr>
              <a:t>http://cbc.amnh.org/crisis/foodweb.html</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itle 1"/>
          <p:cNvSpPr>
            <a:spLocks noGrp="1"/>
          </p:cNvSpPr>
          <p:nvPr>
            <p:ph type="title"/>
          </p:nvPr>
        </p:nvSpPr>
        <p:spPr/>
        <p:txBody>
          <a:bodyPr/>
          <a:lstStyle/>
          <a:p>
            <a:endParaRPr lang="en-US" smtClean="0"/>
          </a:p>
        </p:txBody>
      </p:sp>
      <p:sp>
        <p:nvSpPr>
          <p:cNvPr id="101378" name="Content Placeholder 2"/>
          <p:cNvSpPr>
            <a:spLocks noGrp="1"/>
          </p:cNvSpPr>
          <p:nvPr>
            <p:ph idx="1"/>
          </p:nvPr>
        </p:nvSpPr>
        <p:spPr/>
        <p:txBody>
          <a:bodyPr/>
          <a:lstStyle/>
          <a:p>
            <a:endParaRPr lang="en-US" smtClean="0"/>
          </a:p>
        </p:txBody>
      </p:sp>
      <p:pic>
        <p:nvPicPr>
          <p:cNvPr id="101379" name="Picture 3"/>
          <p:cNvPicPr>
            <a:picLocks noChangeAspect="1"/>
          </p:cNvPicPr>
          <p:nvPr/>
        </p:nvPicPr>
        <p:blipFill>
          <a:blip r:embed="rId2"/>
          <a:srcRect/>
          <a:stretch>
            <a:fillRect/>
          </a:stretch>
        </p:blipFill>
        <p:spPr bwMode="auto">
          <a:xfrm>
            <a:off x="879475" y="2208213"/>
            <a:ext cx="1457325" cy="1973262"/>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a:xfrm>
            <a:off x="696913" y="47625"/>
            <a:ext cx="7948612" cy="6303963"/>
          </a:xfrm>
        </p:spPr>
        <p:txBody>
          <a:bodyPr rtlCol="0">
            <a:normAutofit/>
          </a:bodyPr>
          <a:lstStyle/>
          <a:p>
            <a:pPr marL="428610" indent="-285740" defTabSz="321457" fontAlgn="auto">
              <a:lnSpc>
                <a:spcPct val="115000"/>
              </a:lnSpc>
              <a:spcBef>
                <a:spcPts val="703"/>
              </a:spcBef>
              <a:spcAft>
                <a:spcPts val="0"/>
              </a:spcAft>
              <a:buFont typeface="Arial"/>
              <a:buNone/>
              <a:defRPr/>
            </a:pPr>
            <a:r>
              <a:rPr lang="en-US" sz="1500" b="1" dirty="0" smtClean="0">
                <a:latin typeface="Arial" pitchFamily="-105" charset="0"/>
                <a:ea typeface="Arial" pitchFamily="-105" charset="0"/>
                <a:cs typeface="Arial" pitchFamily="-105" charset="0"/>
                <a:sym typeface="Arial" pitchFamily="-105" charset="0"/>
              </a:rPr>
              <a:t>Student Learning </a:t>
            </a:r>
            <a:r>
              <a:rPr lang="en-US" sz="1500" b="1" dirty="0">
                <a:latin typeface="Arial" pitchFamily="-105" charset="0"/>
                <a:ea typeface="Arial" pitchFamily="-105" charset="0"/>
                <a:cs typeface="Arial" pitchFamily="-105" charset="0"/>
                <a:sym typeface="Arial" pitchFamily="-105" charset="0"/>
              </a:rPr>
              <a:t>Outcomes</a:t>
            </a:r>
          </a:p>
          <a:p>
            <a:pPr marL="428610" indent="-285740" defTabSz="321457" fontAlgn="auto">
              <a:lnSpc>
                <a:spcPct val="115000"/>
              </a:lnSpc>
              <a:spcBef>
                <a:spcPts val="703"/>
              </a:spcBef>
              <a:spcAft>
                <a:spcPts val="0"/>
              </a:spcAft>
              <a:buFont typeface="Wingdings" pitchFamily="-105" charset="2"/>
              <a:buChar char="•"/>
              <a:defRPr/>
            </a:pPr>
            <a:r>
              <a:rPr lang="en-US" sz="1500" b="1" dirty="0">
                <a:solidFill>
                  <a:srgbClr val="62298A"/>
                </a:solidFill>
                <a:latin typeface="Arial" pitchFamily="-105" charset="0"/>
                <a:ea typeface="Arial" pitchFamily="-105" charset="0"/>
                <a:cs typeface="Arial" pitchFamily="-105" charset="0"/>
                <a:sym typeface="Arial" pitchFamily="-105" charset="0"/>
              </a:rPr>
              <a:t>Students will be able to describe direct and indirect influences of global climate change on ecosystem processes</a:t>
            </a:r>
          </a:p>
          <a:p>
            <a:pPr marL="428610" indent="-285740" defTabSz="321457" fontAlgn="auto">
              <a:lnSpc>
                <a:spcPct val="115000"/>
              </a:lnSpc>
              <a:spcBef>
                <a:spcPts val="703"/>
              </a:spcBef>
              <a:spcAft>
                <a:spcPts val="0"/>
              </a:spcAft>
              <a:buFont typeface="Wingdings" pitchFamily="-105" charset="2"/>
              <a:buChar char="•"/>
              <a:defRPr/>
            </a:pPr>
            <a:r>
              <a:rPr lang="en-US" sz="1500" b="1" dirty="0">
                <a:solidFill>
                  <a:srgbClr val="62298A"/>
                </a:solidFill>
                <a:latin typeface="Arial" pitchFamily="-105" charset="0"/>
                <a:ea typeface="Arial" pitchFamily="-105" charset="0"/>
                <a:cs typeface="Arial" pitchFamily="-105" charset="0"/>
                <a:sym typeface="Arial" pitchFamily="-105" charset="0"/>
              </a:rPr>
              <a:t>Students will be able to predict changes at multiple scales in an ecosystem</a:t>
            </a:r>
            <a:r>
              <a:rPr lang="en-US" sz="1500" dirty="0">
                <a:latin typeface="Arial" pitchFamily="-105" charset="0"/>
                <a:ea typeface="Arial" pitchFamily="-105" charset="0"/>
                <a:cs typeface="Arial" pitchFamily="-105" charset="0"/>
                <a:sym typeface="Arial" pitchFamily="-105" charset="0"/>
              </a:rPr>
              <a:t> </a:t>
            </a:r>
            <a:r>
              <a:rPr lang="en-US" sz="1500" dirty="0">
                <a:solidFill>
                  <a:schemeClr val="tx1">
                    <a:lumMod val="85000"/>
                    <a:lumOff val="15000"/>
                  </a:schemeClr>
                </a:solidFill>
                <a:latin typeface="Arial" pitchFamily="-105" charset="0"/>
                <a:ea typeface="Arial" pitchFamily="-105" charset="0"/>
                <a:cs typeface="Arial" pitchFamily="-105" charset="0"/>
                <a:sym typeface="Arial" pitchFamily="-105" charset="0"/>
              </a:rPr>
              <a:t>(propose action steps to mitigate effects of climate change on a particular ecosystem service)</a:t>
            </a:r>
          </a:p>
          <a:p>
            <a:pPr marL="428610" indent="-285740" defTabSz="321457" fontAlgn="auto">
              <a:lnSpc>
                <a:spcPct val="115000"/>
              </a:lnSpc>
              <a:spcBef>
                <a:spcPts val="703"/>
              </a:spcBef>
              <a:spcAft>
                <a:spcPts val="0"/>
              </a:spcAft>
              <a:buFont typeface="Wingdings" pitchFamily="-105" charset="2"/>
              <a:buChar char="•"/>
              <a:defRPr/>
            </a:pPr>
            <a:r>
              <a:rPr lang="en-US" sz="1500" dirty="0">
                <a:latin typeface="Arial" pitchFamily="-105" charset="0"/>
                <a:ea typeface="Arial" pitchFamily="-105" charset="0"/>
                <a:cs typeface="Arial" pitchFamily="-105" charset="0"/>
                <a:sym typeface="Arial" pitchFamily="-105" charset="0"/>
              </a:rPr>
              <a:t>Students will be able to use data to evaluate claims concerning global climate change </a:t>
            </a:r>
            <a:r>
              <a:rPr lang="en-US" sz="1500" dirty="0">
                <a:solidFill>
                  <a:schemeClr val="tx1">
                    <a:lumMod val="85000"/>
                    <a:lumOff val="15000"/>
                  </a:schemeClr>
                </a:solidFill>
                <a:latin typeface="Arial" pitchFamily="-105" charset="0"/>
                <a:ea typeface="Arial" pitchFamily="-105" charset="0"/>
                <a:cs typeface="Arial" pitchFamily="-105" charset="0"/>
                <a:sym typeface="Arial" pitchFamily="-105" charset="0"/>
              </a:rPr>
              <a:t>(provide a series of claims taken from the media and have students support/refute and give an explanation based on the evidence and/or rate how high of support they give for the answers)</a:t>
            </a:r>
          </a:p>
          <a:p>
            <a:pPr marL="428610" indent="-285740" defTabSz="321457" fontAlgn="auto">
              <a:lnSpc>
                <a:spcPct val="115000"/>
              </a:lnSpc>
              <a:spcBef>
                <a:spcPts val="703"/>
              </a:spcBef>
              <a:spcAft>
                <a:spcPts val="0"/>
              </a:spcAft>
              <a:buFont typeface="Wingdings" pitchFamily="-105" charset="2"/>
              <a:buChar char="•"/>
              <a:defRPr/>
            </a:pPr>
            <a:r>
              <a:rPr lang="en-US" sz="1500" b="1" dirty="0">
                <a:solidFill>
                  <a:srgbClr val="62298A"/>
                </a:solidFill>
                <a:latin typeface="Arial" pitchFamily="-105" charset="0"/>
                <a:ea typeface="Arial" pitchFamily="-105" charset="0"/>
                <a:cs typeface="Arial" pitchFamily="-105" charset="0"/>
                <a:sym typeface="Arial" pitchFamily="-105" charset="0"/>
              </a:rPr>
              <a:t>Students will be able to provide varying points of view on a specific global change argument</a:t>
            </a:r>
            <a:endParaRPr lang="en-US" sz="1500" b="1" u="sng" dirty="0">
              <a:solidFill>
                <a:srgbClr val="62298A"/>
              </a:solidFill>
              <a:latin typeface="Arial" pitchFamily="-105" charset="0"/>
              <a:ea typeface="Arial" pitchFamily="-105" charset="0"/>
              <a:cs typeface="Arial" pitchFamily="-105" charset="0"/>
              <a:sym typeface="Arial" pitchFamily="-105" charset="0"/>
            </a:endParaRPr>
          </a:p>
          <a:p>
            <a:pPr marL="428610" indent="-285740" defTabSz="321457" fontAlgn="auto">
              <a:lnSpc>
                <a:spcPct val="115000"/>
              </a:lnSpc>
              <a:spcBef>
                <a:spcPts val="703"/>
              </a:spcBef>
              <a:spcAft>
                <a:spcPts val="0"/>
              </a:spcAft>
              <a:buFont typeface="Wingdings" pitchFamily="-105" charset="2"/>
              <a:buChar char="•"/>
              <a:defRPr/>
            </a:pPr>
            <a:r>
              <a:rPr lang="en-US" sz="1500" b="1" dirty="0">
                <a:solidFill>
                  <a:srgbClr val="62298A"/>
                </a:solidFill>
                <a:latin typeface="Arial" pitchFamily="-105" charset="0"/>
                <a:ea typeface="Arial" pitchFamily="-105" charset="0"/>
                <a:cs typeface="Arial" pitchFamily="-105" charset="0"/>
                <a:sym typeface="Arial" pitchFamily="-105" charset="0"/>
              </a:rPr>
              <a:t>Students will be able to predict winners &amp; losers in a food web</a:t>
            </a:r>
            <a:endParaRPr lang="en-US" sz="1500" b="1" u="sng" dirty="0">
              <a:solidFill>
                <a:srgbClr val="62298A"/>
              </a:solidFill>
              <a:latin typeface="Arial" pitchFamily="-105" charset="0"/>
              <a:ea typeface="Arial" pitchFamily="-105" charset="0"/>
              <a:cs typeface="Arial" pitchFamily="-105" charset="0"/>
              <a:sym typeface="Arial" pitchFamily="-105" charset="0"/>
            </a:endParaRPr>
          </a:p>
          <a:p>
            <a:pPr marL="428610" indent="-285740" defTabSz="321457" fontAlgn="auto">
              <a:lnSpc>
                <a:spcPct val="115000"/>
              </a:lnSpc>
              <a:spcBef>
                <a:spcPts val="703"/>
              </a:spcBef>
              <a:spcAft>
                <a:spcPts val="0"/>
              </a:spcAft>
              <a:buFont typeface="Wingdings" pitchFamily="-105" charset="2"/>
              <a:buChar char="•"/>
              <a:defRPr/>
            </a:pPr>
            <a:r>
              <a:rPr lang="en-US" sz="1500" b="1" dirty="0">
                <a:solidFill>
                  <a:srgbClr val="62298A"/>
                </a:solidFill>
                <a:latin typeface="Arial" pitchFamily="-105" charset="0"/>
                <a:ea typeface="Arial" pitchFamily="-105" charset="0"/>
                <a:cs typeface="Arial" pitchFamily="-105" charset="0"/>
                <a:sym typeface="Arial" pitchFamily="-105" charset="0"/>
              </a:rPr>
              <a:t>Students will be able to interpret data to make inferences (predict what will happen next given the data you have been provided. Ex. Carbon</a:t>
            </a:r>
            <a:r>
              <a:rPr lang="en-US" sz="1500" b="1" dirty="0">
                <a:solidFill>
                  <a:schemeClr val="tx1">
                    <a:lumMod val="85000"/>
                    <a:lumOff val="15000"/>
                  </a:schemeClr>
                </a:solidFill>
                <a:latin typeface="Arial" pitchFamily="-105" charset="0"/>
                <a:ea typeface="Arial" pitchFamily="-105" charset="0"/>
                <a:cs typeface="Arial" pitchFamily="-105" charset="0"/>
                <a:sym typeface="Arial" pitchFamily="-105" charset="0"/>
              </a:rPr>
              <a:t> </a:t>
            </a:r>
            <a:r>
              <a:rPr lang="en-US" sz="1500" dirty="0">
                <a:solidFill>
                  <a:schemeClr val="tx1">
                    <a:lumMod val="85000"/>
                    <a:lumOff val="15000"/>
                  </a:schemeClr>
                </a:solidFill>
                <a:latin typeface="Arial" pitchFamily="-105" charset="0"/>
                <a:ea typeface="Arial" pitchFamily="-105" charset="0"/>
                <a:cs typeface="Arial" pitchFamily="-105" charset="0"/>
                <a:sym typeface="Arial" pitchFamily="-105" charset="0"/>
              </a:rPr>
              <a:t>Dioxide levels and change in ocean pH).</a:t>
            </a:r>
          </a:p>
          <a:p>
            <a:pPr marL="428610" indent="-285740" defTabSz="321457" fontAlgn="auto">
              <a:lnSpc>
                <a:spcPct val="115000"/>
              </a:lnSpc>
              <a:spcBef>
                <a:spcPts val="703"/>
              </a:spcBef>
              <a:spcAft>
                <a:spcPts val="0"/>
              </a:spcAft>
              <a:buFont typeface="Wingdings" pitchFamily="-105" charset="2"/>
              <a:buChar char="•"/>
              <a:defRPr/>
            </a:pPr>
            <a:r>
              <a:rPr lang="en-US" sz="1500" b="1" dirty="0">
                <a:solidFill>
                  <a:srgbClr val="62298A"/>
                </a:solidFill>
                <a:latin typeface="Arial" pitchFamily="-105" charset="0"/>
                <a:ea typeface="Arial" pitchFamily="-105" charset="0"/>
                <a:cs typeface="Arial" pitchFamily="-105" charset="0"/>
                <a:sym typeface="Arial" pitchFamily="-105" charset="0"/>
              </a:rPr>
              <a:t>Students will be able to construct a graph/data table</a:t>
            </a:r>
          </a:p>
          <a:p>
            <a:pPr marL="428610" indent="-285740" defTabSz="321457" fontAlgn="auto">
              <a:lnSpc>
                <a:spcPct val="115000"/>
              </a:lnSpc>
              <a:spcBef>
                <a:spcPts val="703"/>
              </a:spcBef>
              <a:spcAft>
                <a:spcPts val="0"/>
              </a:spcAft>
              <a:buFont typeface="Wingdings" pitchFamily="-105" charset="2"/>
              <a:buChar char="•"/>
              <a:defRPr/>
            </a:pPr>
            <a:r>
              <a:rPr lang="en-US" sz="1500" b="1" dirty="0">
                <a:solidFill>
                  <a:srgbClr val="62298A"/>
                </a:solidFill>
                <a:latin typeface="Arial" pitchFamily="-105" charset="0"/>
                <a:ea typeface="Arial" pitchFamily="-105" charset="0"/>
                <a:cs typeface="Arial" pitchFamily="-105" charset="0"/>
                <a:sym typeface="Arial" pitchFamily="-105" charset="0"/>
              </a:rPr>
              <a:t>Students will be able to evaluate various graphical representations</a:t>
            </a:r>
            <a:endParaRPr lang="en-US"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7" name="Group 11"/>
          <p:cNvGrpSpPr>
            <a:grpSpLocks/>
          </p:cNvGrpSpPr>
          <p:nvPr/>
        </p:nvGrpSpPr>
        <p:grpSpPr bwMode="auto">
          <a:xfrm>
            <a:off x="1709738" y="411163"/>
            <a:ext cx="5049837" cy="3411537"/>
            <a:chOff x="300011" y="1478901"/>
            <a:chExt cx="6227400" cy="4207110"/>
          </a:xfrm>
        </p:grpSpPr>
        <p:pic>
          <p:nvPicPr>
            <p:cNvPr id="24583" name="Picture 6"/>
            <p:cNvPicPr>
              <a:picLocks noChangeAspect="1"/>
            </p:cNvPicPr>
            <p:nvPr/>
          </p:nvPicPr>
          <p:blipFill>
            <a:blip r:embed="rId3"/>
            <a:srcRect l="12729"/>
            <a:stretch>
              <a:fillRect/>
            </a:stretch>
          </p:blipFill>
          <p:spPr bwMode="auto">
            <a:xfrm>
              <a:off x="300011" y="1478901"/>
              <a:ext cx="2577838" cy="1993852"/>
            </a:xfrm>
            <a:prstGeom prst="rect">
              <a:avLst/>
            </a:prstGeom>
            <a:noFill/>
            <a:ln w="9525">
              <a:noFill/>
              <a:miter lim="800000"/>
              <a:headEnd/>
              <a:tailEnd/>
            </a:ln>
          </p:spPr>
        </p:pic>
        <p:pic>
          <p:nvPicPr>
            <p:cNvPr id="24584" name="Picture 3"/>
            <p:cNvPicPr>
              <a:picLocks noChangeAspect="1"/>
            </p:cNvPicPr>
            <p:nvPr/>
          </p:nvPicPr>
          <p:blipFill>
            <a:blip r:embed="rId4"/>
            <a:srcRect l="9315" r="9172"/>
            <a:stretch>
              <a:fillRect/>
            </a:stretch>
          </p:blipFill>
          <p:spPr bwMode="auto">
            <a:xfrm>
              <a:off x="3445070" y="2928376"/>
              <a:ext cx="2509942" cy="2309437"/>
            </a:xfrm>
            <a:prstGeom prst="rect">
              <a:avLst/>
            </a:prstGeom>
            <a:noFill/>
            <a:ln w="9525">
              <a:noFill/>
              <a:miter lim="800000"/>
              <a:headEnd/>
              <a:tailEnd/>
            </a:ln>
          </p:spPr>
        </p:pic>
        <p:cxnSp>
          <p:nvCxnSpPr>
            <p:cNvPr id="10" name="Elbow Connector 11"/>
            <p:cNvCxnSpPr>
              <a:endCxn id="8" idx="2"/>
            </p:cNvCxnSpPr>
            <p:nvPr/>
          </p:nvCxnSpPr>
          <p:spPr>
            <a:xfrm rot="10800000">
              <a:off x="4700890" y="5237697"/>
              <a:ext cx="1826521" cy="448314"/>
            </a:xfrm>
            <a:prstGeom prst="bentConnector2">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Elbow Connector 12"/>
            <p:cNvCxnSpPr>
              <a:stCxn id="8" idx="1"/>
              <a:endCxn id="7" idx="2"/>
            </p:cNvCxnSpPr>
            <p:nvPr/>
          </p:nvCxnSpPr>
          <p:spPr>
            <a:xfrm rot="10800000">
              <a:off x="1588169" y="3471846"/>
              <a:ext cx="1857844" cy="610804"/>
            </a:xfrm>
            <a:prstGeom prst="bentConnector2">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3" name="Title 27"/>
          <p:cNvSpPr txBox="1">
            <a:spLocks/>
          </p:cNvSpPr>
          <p:nvPr/>
        </p:nvSpPr>
        <p:spPr>
          <a:xfrm>
            <a:off x="3690938" y="274638"/>
            <a:ext cx="4995862" cy="1143000"/>
          </a:xfrm>
          <a:prstGeom prst="rect">
            <a:avLst/>
          </a:prstGeom>
        </p:spPr>
        <p:txBody>
          <a:bodyPr anchor="ctr">
            <a:normAutofit fontScale="92500"/>
          </a:bodyPr>
          <a:lstStyle/>
          <a:p>
            <a:pPr algn="ctr" fontAlgn="auto">
              <a:spcAft>
                <a:spcPts val="0"/>
              </a:spcAft>
              <a:defRPr/>
            </a:pPr>
            <a:r>
              <a:rPr lang="en-US" sz="4400">
                <a:latin typeface="+mj-lt"/>
                <a:ea typeface="+mj-ea"/>
                <a:cs typeface="+mj-cs"/>
              </a:rPr>
              <a:t>California Kelp System</a:t>
            </a:r>
            <a:endParaRPr lang="en-US" sz="4400" dirty="0">
              <a:latin typeface="+mj-lt"/>
              <a:ea typeface="+mj-ea"/>
              <a:cs typeface="+mj-cs"/>
            </a:endParaRPr>
          </a:p>
        </p:txBody>
      </p:sp>
      <p:grpSp>
        <p:nvGrpSpPr>
          <p:cNvPr id="24579" name="Group 8"/>
          <p:cNvGrpSpPr>
            <a:grpSpLocks/>
          </p:cNvGrpSpPr>
          <p:nvPr/>
        </p:nvGrpSpPr>
        <p:grpSpPr bwMode="auto">
          <a:xfrm>
            <a:off x="2278063" y="681038"/>
            <a:ext cx="954087" cy="906462"/>
            <a:chOff x="5347293" y="694055"/>
            <a:chExt cx="953260" cy="906145"/>
          </a:xfrm>
        </p:grpSpPr>
        <p:cxnSp>
          <p:nvCxnSpPr>
            <p:cNvPr id="14" name="Straight Connector 13"/>
            <p:cNvCxnSpPr/>
            <p:nvPr/>
          </p:nvCxnSpPr>
          <p:spPr>
            <a:xfrm rot="5400000">
              <a:off x="5347062" y="706982"/>
              <a:ext cx="893449" cy="892987"/>
            </a:xfrm>
            <a:prstGeom prst="line">
              <a:avLst/>
            </a:prstGeom>
            <a:ln w="793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6200000" flipH="1">
              <a:off x="5407335" y="694286"/>
              <a:ext cx="893449" cy="892987"/>
            </a:xfrm>
            <a:prstGeom prst="line">
              <a:avLst/>
            </a:prstGeom>
            <a:ln w="79375">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24580" name="Picture 7"/>
          <p:cNvPicPr>
            <a:picLocks noChangeAspect="1"/>
          </p:cNvPicPr>
          <p:nvPr/>
        </p:nvPicPr>
        <p:blipFill>
          <a:blip r:embed="rId5"/>
          <a:srcRect l="12930"/>
          <a:stretch>
            <a:fillRect/>
          </a:stretch>
        </p:blipFill>
        <p:spPr bwMode="auto">
          <a:xfrm>
            <a:off x="6759575" y="3459163"/>
            <a:ext cx="2322513" cy="2265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5" name="Group 11"/>
          <p:cNvGrpSpPr>
            <a:grpSpLocks/>
          </p:cNvGrpSpPr>
          <p:nvPr/>
        </p:nvGrpSpPr>
        <p:grpSpPr bwMode="auto">
          <a:xfrm>
            <a:off x="1709738" y="411163"/>
            <a:ext cx="5049837" cy="3411537"/>
            <a:chOff x="300011" y="1478901"/>
            <a:chExt cx="6227400" cy="4207110"/>
          </a:xfrm>
        </p:grpSpPr>
        <p:pic>
          <p:nvPicPr>
            <p:cNvPr id="26632" name="Picture 6"/>
            <p:cNvPicPr>
              <a:picLocks noChangeAspect="1"/>
            </p:cNvPicPr>
            <p:nvPr/>
          </p:nvPicPr>
          <p:blipFill>
            <a:blip r:embed="rId3"/>
            <a:srcRect l="12729"/>
            <a:stretch>
              <a:fillRect/>
            </a:stretch>
          </p:blipFill>
          <p:spPr bwMode="auto">
            <a:xfrm>
              <a:off x="300011" y="1478901"/>
              <a:ext cx="2577838" cy="1993852"/>
            </a:xfrm>
            <a:prstGeom prst="rect">
              <a:avLst/>
            </a:prstGeom>
            <a:noFill/>
            <a:ln w="9525">
              <a:noFill/>
              <a:miter lim="800000"/>
              <a:headEnd/>
              <a:tailEnd/>
            </a:ln>
          </p:spPr>
        </p:pic>
        <p:pic>
          <p:nvPicPr>
            <p:cNvPr id="26633" name="Picture 3"/>
            <p:cNvPicPr>
              <a:picLocks noChangeAspect="1"/>
            </p:cNvPicPr>
            <p:nvPr/>
          </p:nvPicPr>
          <p:blipFill>
            <a:blip r:embed="rId4"/>
            <a:srcRect l="9315" r="9172"/>
            <a:stretch>
              <a:fillRect/>
            </a:stretch>
          </p:blipFill>
          <p:spPr bwMode="auto">
            <a:xfrm>
              <a:off x="3445070" y="2928376"/>
              <a:ext cx="2509942" cy="2309437"/>
            </a:xfrm>
            <a:prstGeom prst="rect">
              <a:avLst/>
            </a:prstGeom>
            <a:noFill/>
            <a:ln w="9525">
              <a:noFill/>
              <a:miter lim="800000"/>
              <a:headEnd/>
              <a:tailEnd/>
            </a:ln>
          </p:spPr>
        </p:pic>
        <p:cxnSp>
          <p:nvCxnSpPr>
            <p:cNvPr id="10" name="Elbow Connector 11"/>
            <p:cNvCxnSpPr>
              <a:endCxn id="8" idx="2"/>
            </p:cNvCxnSpPr>
            <p:nvPr/>
          </p:nvCxnSpPr>
          <p:spPr>
            <a:xfrm rot="10800000">
              <a:off x="4700890" y="5237697"/>
              <a:ext cx="1826521" cy="448314"/>
            </a:xfrm>
            <a:prstGeom prst="bentConnector2">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1" name="Elbow Connector 12"/>
            <p:cNvCxnSpPr>
              <a:stCxn id="8" idx="1"/>
              <a:endCxn id="7" idx="2"/>
            </p:cNvCxnSpPr>
            <p:nvPr/>
          </p:nvCxnSpPr>
          <p:spPr>
            <a:xfrm rot="10800000">
              <a:off x="1588169" y="3471846"/>
              <a:ext cx="1857844" cy="610804"/>
            </a:xfrm>
            <a:prstGeom prst="bentConnector2">
              <a:avLst/>
            </a:prstGeom>
            <a:ln w="381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13" name="Title 27"/>
          <p:cNvSpPr txBox="1">
            <a:spLocks/>
          </p:cNvSpPr>
          <p:nvPr/>
        </p:nvSpPr>
        <p:spPr>
          <a:xfrm>
            <a:off x="3690938" y="274638"/>
            <a:ext cx="4995862" cy="1143000"/>
          </a:xfrm>
          <a:prstGeom prst="rect">
            <a:avLst/>
          </a:prstGeom>
        </p:spPr>
        <p:txBody>
          <a:bodyPr anchor="ctr">
            <a:normAutofit fontScale="92500"/>
          </a:bodyPr>
          <a:lstStyle/>
          <a:p>
            <a:pPr algn="ctr" fontAlgn="auto">
              <a:spcAft>
                <a:spcPts val="0"/>
              </a:spcAft>
              <a:defRPr/>
            </a:pPr>
            <a:r>
              <a:rPr lang="en-US" sz="4400">
                <a:latin typeface="+mj-lt"/>
                <a:ea typeface="+mj-ea"/>
                <a:cs typeface="+mj-cs"/>
              </a:rPr>
              <a:t>California Kelp System</a:t>
            </a:r>
            <a:endParaRPr lang="en-US" sz="4400" dirty="0">
              <a:latin typeface="+mj-lt"/>
              <a:ea typeface="+mj-ea"/>
              <a:cs typeface="+mj-cs"/>
            </a:endParaRPr>
          </a:p>
        </p:txBody>
      </p:sp>
      <p:grpSp>
        <p:nvGrpSpPr>
          <p:cNvPr id="26627" name="Group 8"/>
          <p:cNvGrpSpPr>
            <a:grpSpLocks/>
          </p:cNvGrpSpPr>
          <p:nvPr/>
        </p:nvGrpSpPr>
        <p:grpSpPr bwMode="auto">
          <a:xfrm>
            <a:off x="2278063" y="681038"/>
            <a:ext cx="954087" cy="906462"/>
            <a:chOff x="5347293" y="694055"/>
            <a:chExt cx="953260" cy="906145"/>
          </a:xfrm>
        </p:grpSpPr>
        <p:cxnSp>
          <p:nvCxnSpPr>
            <p:cNvPr id="14" name="Straight Connector 13"/>
            <p:cNvCxnSpPr/>
            <p:nvPr/>
          </p:nvCxnSpPr>
          <p:spPr>
            <a:xfrm rot="5400000">
              <a:off x="5347062" y="706982"/>
              <a:ext cx="893449" cy="892987"/>
            </a:xfrm>
            <a:prstGeom prst="line">
              <a:avLst/>
            </a:prstGeom>
            <a:ln w="79375">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6200000" flipH="1">
              <a:off x="5407335" y="694286"/>
              <a:ext cx="893449" cy="892987"/>
            </a:xfrm>
            <a:prstGeom prst="line">
              <a:avLst/>
            </a:prstGeom>
            <a:ln w="79375">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26628" name="Picture 7"/>
          <p:cNvPicPr>
            <a:picLocks noChangeAspect="1"/>
          </p:cNvPicPr>
          <p:nvPr/>
        </p:nvPicPr>
        <p:blipFill>
          <a:blip r:embed="rId5"/>
          <a:srcRect l="12930"/>
          <a:stretch>
            <a:fillRect/>
          </a:stretch>
        </p:blipFill>
        <p:spPr bwMode="auto">
          <a:xfrm>
            <a:off x="6759575" y="3459163"/>
            <a:ext cx="2322513" cy="2265362"/>
          </a:xfrm>
          <a:prstGeom prst="rect">
            <a:avLst/>
          </a:prstGeom>
          <a:noFill/>
          <a:ln w="9525">
            <a:noFill/>
            <a:miter lim="800000"/>
            <a:headEnd/>
            <a:tailEnd/>
          </a:ln>
        </p:spPr>
      </p:pic>
      <p:pic>
        <p:nvPicPr>
          <p:cNvPr id="26629" name="Picture 22"/>
          <p:cNvPicPr>
            <a:picLocks noChangeAspect="1"/>
          </p:cNvPicPr>
          <p:nvPr/>
        </p:nvPicPr>
        <p:blipFill>
          <a:blip r:embed="rId6"/>
          <a:srcRect/>
          <a:stretch>
            <a:fillRect/>
          </a:stretch>
        </p:blipFill>
        <p:spPr bwMode="auto">
          <a:xfrm>
            <a:off x="0" y="3529013"/>
            <a:ext cx="5065713" cy="3328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r>
              <a:rPr lang="en-US" smtClean="0"/>
              <a:t>Worldwide distribution of kelp</a:t>
            </a:r>
          </a:p>
        </p:txBody>
      </p:sp>
      <p:sp>
        <p:nvSpPr>
          <p:cNvPr id="28674" name="Content Placeholder 2"/>
          <p:cNvSpPr>
            <a:spLocks noGrp="1"/>
          </p:cNvSpPr>
          <p:nvPr>
            <p:ph idx="1"/>
          </p:nvPr>
        </p:nvSpPr>
        <p:spPr/>
        <p:txBody>
          <a:bodyPr/>
          <a:lstStyle/>
          <a:p>
            <a:endParaRPr lang="en-US" smtClean="0"/>
          </a:p>
        </p:txBody>
      </p:sp>
      <p:pic>
        <p:nvPicPr>
          <p:cNvPr id="28675" name="Picture 3"/>
          <p:cNvPicPr>
            <a:picLocks noChangeAspect="1"/>
          </p:cNvPicPr>
          <p:nvPr/>
        </p:nvPicPr>
        <p:blipFill>
          <a:blip r:embed="rId3"/>
          <a:srcRect/>
          <a:stretch>
            <a:fillRect/>
          </a:stretch>
        </p:blipFill>
        <p:spPr bwMode="auto">
          <a:xfrm>
            <a:off x="0" y="1428750"/>
            <a:ext cx="9144000" cy="4683125"/>
          </a:xfrm>
          <a:prstGeom prst="rect">
            <a:avLst/>
          </a:prstGeom>
          <a:noFill/>
          <a:ln w="9525">
            <a:noFill/>
            <a:miter lim="800000"/>
            <a:headEnd/>
            <a:tailEnd/>
          </a:ln>
        </p:spPr>
      </p:pic>
      <p:sp>
        <p:nvSpPr>
          <p:cNvPr id="5" name="Oval 4"/>
          <p:cNvSpPr/>
          <p:nvPr/>
        </p:nvSpPr>
        <p:spPr>
          <a:xfrm>
            <a:off x="7543800" y="4757738"/>
            <a:ext cx="436563" cy="436562"/>
          </a:xfrm>
          <a:prstGeom prst="ellipse">
            <a:avLst/>
          </a:prstGeom>
          <a:noFill/>
          <a:ln w="44450">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Content Placeholder 2"/>
          <p:cNvSpPr>
            <a:spLocks noGrp="1"/>
          </p:cNvSpPr>
          <p:nvPr>
            <p:ph idx="1"/>
          </p:nvPr>
        </p:nvSpPr>
        <p:spPr/>
        <p:txBody>
          <a:bodyPr/>
          <a:lstStyle/>
          <a:p>
            <a:endParaRPr lang="en-US" smtClean="0"/>
          </a:p>
        </p:txBody>
      </p:sp>
      <p:pic>
        <p:nvPicPr>
          <p:cNvPr id="30722" name="Picture 5"/>
          <p:cNvPicPr>
            <a:picLocks noChangeAspect="1"/>
          </p:cNvPicPr>
          <p:nvPr/>
        </p:nvPicPr>
        <p:blipFill>
          <a:blip r:embed="rId2"/>
          <a:srcRect/>
          <a:stretch>
            <a:fillRect/>
          </a:stretch>
        </p:blipFill>
        <p:spPr bwMode="auto">
          <a:xfrm>
            <a:off x="838200" y="992188"/>
            <a:ext cx="6477000" cy="5865812"/>
          </a:xfrm>
          <a:prstGeom prst="rect">
            <a:avLst/>
          </a:prstGeom>
          <a:noFill/>
          <a:ln w="9525">
            <a:noFill/>
            <a:miter lim="800000"/>
            <a:headEnd/>
            <a:tailEnd/>
          </a:ln>
        </p:spPr>
      </p:pic>
      <p:sp>
        <p:nvSpPr>
          <p:cNvPr id="30723" name="Title 1"/>
          <p:cNvSpPr>
            <a:spLocks noGrp="1"/>
          </p:cNvSpPr>
          <p:nvPr>
            <p:ph type="title"/>
          </p:nvPr>
        </p:nvSpPr>
        <p:spPr/>
        <p:txBody>
          <a:bodyPr/>
          <a:lstStyle/>
          <a:p>
            <a:r>
              <a:rPr lang="en-US" smtClean="0"/>
              <a:t>Tasmania</a:t>
            </a:r>
          </a:p>
        </p:txBody>
      </p:sp>
      <p:cxnSp>
        <p:nvCxnSpPr>
          <p:cNvPr id="8" name="Straight Connector 7"/>
          <p:cNvCxnSpPr/>
          <p:nvPr/>
        </p:nvCxnSpPr>
        <p:spPr>
          <a:xfrm rot="5400000">
            <a:off x="5049838" y="4991100"/>
            <a:ext cx="2489200" cy="584200"/>
          </a:xfrm>
          <a:prstGeom prst="line">
            <a:avLst/>
          </a:prstGeom>
          <a:ln w="60325">
            <a:solidFill>
              <a:srgbClr val="99BED4"/>
            </a:solidFill>
          </a:ln>
          <a:effectLst/>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002338" y="6426200"/>
            <a:ext cx="263525" cy="246063"/>
          </a:xfrm>
          <a:prstGeom prst="rect">
            <a:avLst/>
          </a:prstGeom>
          <a:solidFill>
            <a:srgbClr val="99BE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p:cNvSpPr/>
          <p:nvPr/>
        </p:nvSpPr>
        <p:spPr>
          <a:xfrm>
            <a:off x="5308600" y="6611938"/>
            <a:ext cx="576263" cy="246062"/>
          </a:xfrm>
          <a:prstGeom prst="rect">
            <a:avLst/>
          </a:prstGeom>
          <a:solidFill>
            <a:srgbClr val="99BE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Rectangle 15"/>
          <p:cNvSpPr/>
          <p:nvPr/>
        </p:nvSpPr>
        <p:spPr>
          <a:xfrm>
            <a:off x="6265863" y="3792538"/>
            <a:ext cx="676275" cy="246062"/>
          </a:xfrm>
          <a:prstGeom prst="rect">
            <a:avLst/>
          </a:prstGeom>
          <a:solidFill>
            <a:srgbClr val="99BE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Rectangle 16"/>
          <p:cNvSpPr/>
          <p:nvPr/>
        </p:nvSpPr>
        <p:spPr>
          <a:xfrm rot="1198964">
            <a:off x="6096000" y="5897563"/>
            <a:ext cx="109538" cy="565150"/>
          </a:xfrm>
          <a:prstGeom prst="rect">
            <a:avLst/>
          </a:prstGeom>
          <a:solidFill>
            <a:srgbClr val="99BED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1888</TotalTime>
  <Words>1455</Words>
  <Application>Microsoft Macintosh PowerPoint</Application>
  <PresentationFormat>On-screen Show (4:3)</PresentationFormat>
  <Paragraphs>218</Paragraphs>
  <Slides>52</Slides>
  <Notes>35</Notes>
  <HiddenSlides>0</HiddenSlides>
  <MMClips>0</MMClips>
  <ScaleCrop>false</ScaleCrop>
  <HeadingPairs>
    <vt:vector size="6" baseType="variant">
      <vt:variant>
        <vt:lpstr>Fonts Used</vt:lpstr>
      </vt:variant>
      <vt:variant>
        <vt:i4>4</vt:i4>
      </vt:variant>
      <vt:variant>
        <vt:lpstr>Design Template</vt:lpstr>
      </vt:variant>
      <vt:variant>
        <vt:i4>1</vt:i4>
      </vt:variant>
      <vt:variant>
        <vt:lpstr>Slide Titles</vt:lpstr>
      </vt:variant>
      <vt:variant>
        <vt:i4>52</vt:i4>
      </vt:variant>
    </vt:vector>
  </HeadingPairs>
  <TitlesOfParts>
    <vt:vector size="57" baseType="lpstr">
      <vt:lpstr>Calibri</vt:lpstr>
      <vt:lpstr>Arial</vt:lpstr>
      <vt:lpstr>Wingdings</vt:lpstr>
      <vt:lpstr>ＭＳ Ｐゴシック</vt:lpstr>
      <vt:lpstr>Office Theme</vt:lpstr>
      <vt:lpstr>Ecology Group </vt:lpstr>
      <vt:lpstr>Audience</vt:lpstr>
      <vt:lpstr>Introductory Biology Week 12 Ecology Unit Week 2 Effects of Global Climate Change on Ecosystems</vt:lpstr>
      <vt:lpstr>Slide 4</vt:lpstr>
      <vt:lpstr> Kelp populations  with   water temperature due to: 1. reproductive rates. 2.  nitrogen concentrations in warmer water. </vt:lpstr>
      <vt:lpstr>Slide 6</vt:lpstr>
      <vt:lpstr>Slide 7</vt:lpstr>
      <vt:lpstr>Worldwide distribution of kelp</vt:lpstr>
      <vt:lpstr>Tasmania</vt:lpstr>
      <vt:lpstr>Aboriginal Tasmanian use of kelp</vt:lpstr>
      <vt:lpstr>Focal Question:</vt:lpstr>
      <vt:lpstr>Recap: summarize this graph of sea surface temperature in southeastern Tasmania  </vt:lpstr>
      <vt:lpstr>Slide 13</vt:lpstr>
      <vt:lpstr>When could urchins permanently establish in southeastern Tasmania?</vt:lpstr>
      <vt:lpstr>When could urchins permanently establish in southeastern Tasmania?</vt:lpstr>
      <vt:lpstr>Sea urchin range expansion</vt:lpstr>
      <vt:lpstr>Slide 17</vt:lpstr>
      <vt:lpstr>Tasmanian Kelp System</vt:lpstr>
      <vt:lpstr>Slide 19</vt:lpstr>
      <vt:lpstr>How has lobster size distribution changed?</vt:lpstr>
      <vt:lpstr>What is causing reduction in lobster size?</vt:lpstr>
      <vt:lpstr>What is causing reduction in lobster size?</vt:lpstr>
      <vt:lpstr>Size matters</vt:lpstr>
      <vt:lpstr>What are the factors affecting this system?</vt:lpstr>
      <vt:lpstr>Marine Protected Areas of Tasmania </vt:lpstr>
      <vt:lpstr>What is the effect of lobster fishing on urchins? </vt:lpstr>
      <vt:lpstr>What is the effect of lobster fishing on urchins? </vt:lpstr>
      <vt:lpstr>Slide 28</vt:lpstr>
      <vt:lpstr>Focal Question:</vt:lpstr>
      <vt:lpstr>END</vt:lpstr>
      <vt:lpstr>Importance of kelp forests</vt:lpstr>
      <vt:lpstr>Tasmanian aboriginal use of kelp</vt:lpstr>
      <vt:lpstr>Slide 33</vt:lpstr>
      <vt:lpstr>Kelp Forests</vt:lpstr>
      <vt:lpstr>Slide 35</vt:lpstr>
      <vt:lpstr>Slide 36</vt:lpstr>
      <vt:lpstr>Slide 37</vt:lpstr>
      <vt:lpstr>Slide 38</vt:lpstr>
      <vt:lpstr>Factors impacting kelp forests</vt:lpstr>
      <vt:lpstr>Worldwide distribution of kelp</vt:lpstr>
      <vt:lpstr>Worldwide distribution of kelp</vt:lpstr>
      <vt:lpstr>Focal Question:</vt:lpstr>
      <vt:lpstr>Slide 43</vt:lpstr>
      <vt:lpstr>Slide 44</vt:lpstr>
      <vt:lpstr>Slide 45</vt:lpstr>
      <vt:lpstr>Slide 46</vt:lpstr>
      <vt:lpstr>Slide 47</vt:lpstr>
      <vt:lpstr>Slide 48</vt:lpstr>
      <vt:lpstr>Slide 49</vt:lpstr>
      <vt:lpstr>Slide 50</vt:lpstr>
      <vt:lpstr>Slide 51</vt:lpstr>
      <vt:lpstr>Slide 52</vt:lpstr>
    </vt:vector>
  </TitlesOfParts>
  <Company>Cal State Fullerton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Bill Hoese</dc:creator>
  <cp:lastModifiedBy>jdy</cp:lastModifiedBy>
  <cp:revision>37</cp:revision>
  <dcterms:created xsi:type="dcterms:W3CDTF">2011-09-11T16:49:22Z</dcterms:created>
  <dcterms:modified xsi:type="dcterms:W3CDTF">2011-10-14T15:00:17Z</dcterms:modified>
</cp:coreProperties>
</file>