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66" r:id="rId2"/>
    <p:sldId id="261" r:id="rId3"/>
    <p:sldId id="262" r:id="rId4"/>
    <p:sldId id="286" r:id="rId5"/>
    <p:sldId id="287" r:id="rId6"/>
    <p:sldId id="263" r:id="rId7"/>
    <p:sldId id="265" r:id="rId8"/>
    <p:sldId id="268" r:id="rId9"/>
    <p:sldId id="269" r:id="rId10"/>
    <p:sldId id="270" r:id="rId11"/>
    <p:sldId id="283" r:id="rId12"/>
    <p:sldId id="271" r:id="rId13"/>
    <p:sldId id="274" r:id="rId14"/>
    <p:sldId id="272" r:id="rId15"/>
    <p:sldId id="273" r:id="rId16"/>
    <p:sldId id="275" r:id="rId17"/>
    <p:sldId id="276" r:id="rId18"/>
    <p:sldId id="277" r:id="rId19"/>
    <p:sldId id="278" r:id="rId20"/>
    <p:sldId id="279" r:id="rId21"/>
    <p:sldId id="280" r:id="rId22"/>
    <p:sldId id="281" r:id="rId23"/>
    <p:sldId id="267" r:id="rId24"/>
    <p:sldId id="282" r:id="rId25"/>
    <p:sldId id="285" r:id="rId26"/>
    <p:sldId id="284" r:id="rId2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62" autoAdjust="0"/>
    <p:restoredTop sz="86232" autoAdjust="0"/>
  </p:normalViewPr>
  <p:slideViewPr>
    <p:cSldViewPr snapToGrid="0" snapToObjects="1">
      <p:cViewPr>
        <p:scale>
          <a:sx n="100" d="100"/>
          <a:sy n="100" d="100"/>
        </p:scale>
        <p:origin x="-16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42D456A5-6A6D-4942-B29A-26C8724F49C6}" type="datetimeFigureOut">
              <a:rPr lang="en-US"/>
              <a:pPr>
                <a:defRPr/>
              </a:pPr>
              <a:t>11/11/2013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561D38A2-CF12-40E8-AEBD-272A732ADE1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Chapter 8, (Alberts?)</a:t>
            </a:r>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531432-E73C-4E3D-B282-1C6A14BDC68F}"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D8BD0D-E556-4BD7-8E0D-345B860A99F8}" type="slidenum">
              <a:rPr lang="en-US"/>
              <a:pPr fontAlgn="base">
                <a:spcBef>
                  <a:spcPct val="0"/>
                </a:spcBef>
                <a:spcAft>
                  <a:spcPct val="0"/>
                </a:spcAft>
              </a:pPr>
              <a:t>11</a:t>
            </a:fld>
            <a:endParaRPr lang="en-US"/>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9E6557-D38B-4052-9DDB-480140B87B4D}" type="slidenum">
              <a:rPr lang="en-US"/>
              <a:pPr fontAlgn="base">
                <a:spcBef>
                  <a:spcPct val="0"/>
                </a:spcBef>
                <a:spcAft>
                  <a:spcPct val="0"/>
                </a:spcAft>
              </a:pPr>
              <a:t>12</a:t>
            </a:fld>
            <a:endParaRPr lang="en-US"/>
          </a:p>
        </p:txBody>
      </p:sp>
      <p:sp>
        <p:nvSpPr>
          <p:cNvPr id="368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Emphasize that Prx1 is only one contributor to limb length. Adding an additional slide that lists known regulators of limb outgrowth may help prepare students for the effects of Prx1 being subtle. This may depend in part on student prior knowledge.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002A3F-9DD9-4064-AD8D-61F48E0EE271}" type="slidenum">
              <a:rPr lang="en-US"/>
              <a:pPr fontAlgn="base">
                <a:spcBef>
                  <a:spcPct val="0"/>
                </a:spcBef>
                <a:spcAft>
                  <a:spcPct val="0"/>
                </a:spcAft>
              </a:pPr>
              <a:t>13</a:t>
            </a:fld>
            <a:endParaRPr lang="en-US"/>
          </a:p>
        </p:txBody>
      </p:sp>
      <p:sp>
        <p:nvSpPr>
          <p:cNvPr id="38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09B65E-0D4E-46D0-878E-7C9FA0B2D4D2}" type="slidenum">
              <a:rPr lang="en-US"/>
              <a:pPr fontAlgn="base">
                <a:spcBef>
                  <a:spcPct val="0"/>
                </a:spcBef>
                <a:spcAft>
                  <a:spcPct val="0"/>
                </a:spcAft>
              </a:pPr>
              <a:t>14</a:t>
            </a:fld>
            <a:endParaRPr lang="en-US"/>
          </a:p>
        </p:txBody>
      </p:sp>
      <p:sp>
        <p:nvSpPr>
          <p:cNvPr id="409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Note that the blue line shows that the body sizes are normalized and the yellow line shows the differences in ulna/radius length.</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06F9C8-C613-4CF2-B930-2EDFF73B2A77}" type="slidenum">
              <a:rPr lang="en-US"/>
              <a:pPr fontAlgn="base">
                <a:spcBef>
                  <a:spcPct val="0"/>
                </a:spcBef>
                <a:spcAft>
                  <a:spcPct val="0"/>
                </a:spcAft>
              </a:pPr>
              <a:t>15</a:t>
            </a:fld>
            <a:endParaRPr lang="en-US"/>
          </a:p>
        </p:txBody>
      </p:sp>
      <p:sp>
        <p:nvSpPr>
          <p:cNvPr id="430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slide illustrates the differences in gene expression level between the bat and mouse. Blue color shows presence of mRNA. Unless students have prior understanding of molecular techniques, such as in situ, the details of the experimental design will not be elaborated.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52E07A-30A1-4E43-B8A4-E0172FBDBE53}" type="slidenum">
              <a:rPr lang="en-US"/>
              <a:pPr fontAlgn="base">
                <a:spcBef>
                  <a:spcPct val="0"/>
                </a:spcBef>
                <a:spcAft>
                  <a:spcPct val="0"/>
                </a:spcAft>
              </a:pPr>
              <a:t>16</a:t>
            </a:fld>
            <a:endParaRPr lang="en-US"/>
          </a:p>
        </p:txBody>
      </p:sp>
      <p:sp>
        <p:nvSpPr>
          <p:cNvPr id="450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Note that these are both mice illustrations. Students should brainstorm as many possibilities as they can, however, they should be plausible explanations. Students should be able to demonstrate the relationship among the way the gene is disrupted, the outcome for gene expression, and the resulting phenotype. </a:t>
            </a:r>
          </a:p>
          <a:p>
            <a:pPr>
              <a:spcBef>
                <a:spcPct val="0"/>
              </a:spcBef>
            </a:pPr>
            <a:endParaRPr lang="en-US" smtClean="0"/>
          </a:p>
          <a:p>
            <a:pPr>
              <a:spcBef>
                <a:spcPct val="0"/>
              </a:spcBef>
            </a:pPr>
            <a:r>
              <a:rPr lang="en-US" smtClean="0"/>
              <a:t>Also note, some students may infer from the previous slide that Prx1 promotes limb extension (bat has more Prx1 and longer limbs). Other students may not be sophisticated enough to make this leap. Whether or not students do make this assumption will affect what hypotheses are plausible. The best way to deal with this will depend on the specific students and context.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8527DC-4767-44F7-806F-8AF7DD2C101A}" type="slidenum">
              <a:rPr lang="en-US"/>
              <a:pPr fontAlgn="base">
                <a:spcBef>
                  <a:spcPct val="0"/>
                </a:spcBef>
                <a:spcAft>
                  <a:spcPct val="0"/>
                </a:spcAft>
              </a:pPr>
              <a:t>17</a:t>
            </a:fld>
            <a:endParaRPr lang="en-US"/>
          </a:p>
        </p:txBody>
      </p:sp>
      <p:sp>
        <p:nvSpPr>
          <p:cNvPr id="471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Emphasize once more before revealing the mutant identity that many hypotheses could explain these data. An extension could be to ask students to design experiments to distinguish among their hypotheses. Revealing that these actual data are from a coding sequence deletion is intended to set up the next part of the investigation. </a:t>
            </a:r>
          </a:p>
          <a:p>
            <a:pPr>
              <a:spcBef>
                <a:spcPct val="0"/>
              </a:spcBef>
            </a:pPr>
            <a:endParaRPr lang="en-US" smtClean="0"/>
          </a:p>
          <a:p>
            <a:pPr>
              <a:spcBef>
                <a:spcPct val="0"/>
              </a:spcBef>
            </a:pPr>
            <a:r>
              <a:rPr lang="en-US" smtClean="0"/>
              <a:t>Also note that the deletion is an exon 1 deletion in the original source. Whether or not to be specific about that depends on whether students are sophisticated enough to find it clarifying instead of confusing.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356BF1-0291-45B2-886A-7F3F7878BC5F}" type="slidenum">
              <a:rPr lang="en-US"/>
              <a:pPr fontAlgn="base">
                <a:spcBef>
                  <a:spcPct val="0"/>
                </a:spcBef>
                <a:spcAft>
                  <a:spcPct val="0"/>
                </a:spcAft>
              </a:pPr>
              <a:t>18</a:t>
            </a:fld>
            <a:endParaRPr lang="en-US"/>
          </a:p>
        </p:txBody>
      </p:sp>
      <p:sp>
        <p:nvSpPr>
          <p:cNvPr id="491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1">
              <a:spcBef>
                <a:spcPct val="0"/>
              </a:spcBef>
            </a:pPr>
            <a:r>
              <a:rPr lang="en-US" smtClean="0"/>
              <a:t>Give 5 minutes to brainstorm, draw what you think the mouse limb would look like (active learning exercise). Have students record the different hypotheses. </a:t>
            </a:r>
          </a:p>
          <a:p>
            <a:pPr lvl="1">
              <a:spcBef>
                <a:spcPct val="0"/>
              </a:spcBef>
            </a:pPr>
            <a:endParaRPr lang="en-US" smtClean="0"/>
          </a:p>
          <a:p>
            <a:pPr lvl="1">
              <a:spcBef>
                <a:spcPct val="0"/>
              </a:spcBef>
            </a:pPr>
            <a:r>
              <a:rPr lang="en-US" smtClean="0"/>
              <a:t>Ask for hypotheses from random groups, discuss logic behind their ideas (formative assessment)</a:t>
            </a:r>
          </a:p>
          <a:p>
            <a:pPr lvl="1">
              <a:spcBef>
                <a:spcPct val="0"/>
              </a:spcBef>
            </a:pPr>
            <a:endParaRPr lang="en-US" smtClean="0"/>
          </a:p>
          <a:p>
            <a:pPr lvl="1">
              <a:spcBef>
                <a:spcPct val="0"/>
              </a:spcBef>
            </a:pPr>
            <a:r>
              <a:rPr lang="en-US" smtClean="0"/>
              <a:t>Make sure students remove enhancer and silencer elements and replace them with the bat regulatory region.  Make sure that they retain the core promoter. </a:t>
            </a:r>
          </a:p>
          <a:p>
            <a:pPr>
              <a:spcBef>
                <a:spcPct val="0"/>
              </a:spcBef>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D49AD0-B5A3-49CC-BC91-98B783B84516}" type="slidenum">
              <a:rPr lang="en-US"/>
              <a:pPr fontAlgn="base">
                <a:spcBef>
                  <a:spcPct val="0"/>
                </a:spcBef>
                <a:spcAft>
                  <a:spcPct val="0"/>
                </a:spcAft>
              </a:pPr>
              <a:t>19</a:t>
            </a:fld>
            <a:endParaRPr lang="en-US"/>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1">
              <a:spcBef>
                <a:spcPct val="0"/>
              </a:spcBef>
            </a:pPr>
            <a:r>
              <a:rPr lang="en-US" smtClean="0"/>
              <a:t>Give 5 minutes to brainstorm, draw what you think the mouse limb would look like (active learning exercise). Have students record the different hypotheses. </a:t>
            </a:r>
          </a:p>
          <a:p>
            <a:pPr lvl="1">
              <a:spcBef>
                <a:spcPct val="0"/>
              </a:spcBef>
            </a:pPr>
            <a:endParaRPr lang="en-US" smtClean="0"/>
          </a:p>
          <a:p>
            <a:pPr lvl="1">
              <a:spcBef>
                <a:spcPct val="0"/>
              </a:spcBef>
            </a:pPr>
            <a:r>
              <a:rPr lang="en-US" smtClean="0"/>
              <a:t>Ask for hypotheses from random groups, discuss logic behind their ideas (formative assessment)</a:t>
            </a:r>
          </a:p>
          <a:p>
            <a:pPr>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FC7DBC-CE2F-4F85-B26A-190B9A0A68C3}" type="slidenum">
              <a:rPr lang="en-US"/>
              <a:pPr fontAlgn="base">
                <a:spcBef>
                  <a:spcPct val="0"/>
                </a:spcBef>
                <a:spcAft>
                  <a:spcPct val="0"/>
                </a:spcAft>
              </a:pPr>
              <a:t>20</a:t>
            </a:fld>
            <a:endParaRPr lang="en-US"/>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could be a clicker question. Ask students to explain their reasoning for their choices, and making sure that they start at the transcriptional unit and make their way up to the phenotype.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a:p>
            <a:pPr>
              <a:spcBef>
                <a:spcPct val="0"/>
              </a:spcBef>
            </a:pPr>
            <a:endParaRPr lang="en-US" smtClean="0"/>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9A7B3B-11C5-4749-9451-C3C29BD8C44D}" type="slidenum">
              <a:rPr lang="en-US"/>
              <a:pPr fontAlgn="base">
                <a:spcBef>
                  <a:spcPct val="0"/>
                </a:spcBef>
                <a:spcAft>
                  <a:spcPct val="0"/>
                </a:spcAft>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2F4EE1-D78A-4901-BFD1-EA1C4CDCE4B0}" type="slidenum">
              <a:rPr lang="en-US"/>
              <a:pPr fontAlgn="base">
                <a:spcBef>
                  <a:spcPct val="0"/>
                </a:spcBef>
                <a:spcAft>
                  <a:spcPct val="0"/>
                </a:spcAft>
              </a:pPr>
              <a:t>21</a:t>
            </a:fld>
            <a:endParaRPr lang="en-US"/>
          </a:p>
        </p:txBody>
      </p:sp>
      <p:sp>
        <p:nvSpPr>
          <p:cNvPr id="55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2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3804D70-8CB3-402D-9094-8BC65687BC45}" type="slidenum">
              <a:rPr lang="en-US"/>
              <a:pPr fontAlgn="base">
                <a:spcBef>
                  <a:spcPct val="0"/>
                </a:spcBef>
                <a:spcAft>
                  <a:spcPct val="0"/>
                </a:spcAft>
              </a:pPr>
              <a:t>22</a:t>
            </a:fld>
            <a:endParaRPr lang="en-US"/>
          </a:p>
        </p:txBody>
      </p:sp>
      <p:sp>
        <p:nvSpPr>
          <p:cNvPr id="573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exercise could also be done in class or could be discussed in the following class.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Blue text indicates the outcomes that were assessed and practiced during the tidbit.</a:t>
            </a:r>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725C56B-EF3E-4C4F-9509-40F01CC08485}" type="slidenum">
              <a:rPr lang="en-US"/>
              <a:pPr fontAlgn="base">
                <a:spcBef>
                  <a:spcPct val="0"/>
                </a:spcBef>
                <a:spcAft>
                  <a:spcPct val="0"/>
                </a:spcAft>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DA5DF6-9F7C-4A68-B95D-BBDB5D80CB45}" type="slidenum">
              <a:rPr lang="en-US"/>
              <a:pPr fontAlgn="base">
                <a:spcBef>
                  <a:spcPct val="0"/>
                </a:spcBef>
                <a:spcAft>
                  <a:spcPct val="0"/>
                </a:spcAft>
              </a:pPr>
              <a:t>24</a:t>
            </a:fld>
            <a:endParaRPr lang="en-US"/>
          </a:p>
        </p:txBody>
      </p:sp>
      <p:sp>
        <p:nvSpPr>
          <p:cNvPr id="614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Other summative assessments are possible. These are just some selections.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4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29B064-C524-4A35-A10A-86DD2CF8B310}" type="slidenum">
              <a:rPr lang="en-US"/>
              <a:pPr fontAlgn="base">
                <a:spcBef>
                  <a:spcPct val="0"/>
                </a:spcBef>
                <a:spcAft>
                  <a:spcPct val="0"/>
                </a:spcAft>
              </a:pPr>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812CFD-E1A1-478B-BA61-7655C2D9B6AF}" type="slidenum">
              <a:rPr lang="en-US"/>
              <a:pPr fontAlgn="base">
                <a:spcBef>
                  <a:spcPct val="0"/>
                </a:spcBef>
                <a:spcAft>
                  <a:spcPct val="0"/>
                </a:spcAft>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a:p>
            <a:pPr>
              <a:spcBef>
                <a:spcPct val="0"/>
              </a:spcBef>
            </a:pPr>
            <a:endParaRPr lang="en-US" smtClean="0"/>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56D97B-5D7E-4E00-9AD5-6EEF307202D9}" type="slidenum">
              <a:rPr lang="en-US"/>
              <a:pPr fontAlgn="base">
                <a:spcBef>
                  <a:spcPct val="0"/>
                </a:spcBef>
                <a:spcAft>
                  <a:spcPct val="0"/>
                </a:spcAft>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Other ideas: non-random group assignments that promote diversity, utilize examples of diverse human experiences where appropriate</a:t>
            </a:r>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3C7242-1172-495E-8235-387039175853}" type="slidenum">
              <a:rPr lang="en-US"/>
              <a:pPr fontAlgn="base">
                <a:spcBef>
                  <a:spcPct val="0"/>
                </a:spcBef>
                <a:spcAft>
                  <a:spcPct val="0"/>
                </a:spcAft>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blue text indicates activity for the tidbit presented</a:t>
            </a:r>
          </a:p>
        </p:txBody>
      </p:sp>
      <p:sp>
        <p:nvSpPr>
          <p:cNvPr id="266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97F9F6-6771-4D9A-A600-15B7D92506FB}" type="slidenum">
              <a:rPr lang="en-US"/>
              <a:pPr fontAlgn="base">
                <a:spcBef>
                  <a:spcPct val="0"/>
                </a:spcBef>
                <a:spcAft>
                  <a:spcPct val="0"/>
                </a:spcAft>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4A682B-3534-4C10-8A24-EB95DB438590}" type="slidenum">
              <a:rPr lang="en-US"/>
              <a:pPr fontAlgn="base">
                <a:spcBef>
                  <a:spcPct val="0"/>
                </a:spcBef>
                <a:spcAft>
                  <a:spcPct val="0"/>
                </a:spcAft>
              </a:pPr>
              <a:t>8</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F35EA1-2EF9-4F68-BA7C-AA4F2E3428AA}" type="slidenum">
              <a:rPr lang="en-US"/>
              <a:pPr fontAlgn="base">
                <a:spcBef>
                  <a:spcPct val="0"/>
                </a:spcBef>
                <a:spcAft>
                  <a:spcPct val="0"/>
                </a:spcAft>
              </a:pPr>
              <a:t>9</a:t>
            </a:fld>
            <a:endParaRPr lang="en-US"/>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Possible things to note: Begin to draw attention to appendage length. May also emphasize that there is a diversity in length but there is a constraint on the diversity within a species. Students might be drawn to talk about skin color, but focus on appendage length. Photo with diverse skin color was chosen to be inclusive of diversity within the student population.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F2C651-8229-48BC-8547-5E1620018B20}" type="slidenum">
              <a:rPr lang="en-US"/>
              <a:pPr fontAlgn="base">
                <a:spcBef>
                  <a:spcPct val="0"/>
                </a:spcBef>
                <a:spcAft>
                  <a:spcPct val="0"/>
                </a:spcAft>
              </a:pPr>
              <a:t>10</a:t>
            </a:fld>
            <a:endParaRPr lang="en-US"/>
          </a:p>
        </p:txBody>
      </p:sp>
      <p:sp>
        <p:nvSpPr>
          <p:cNvPr id="327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Note that appendages were all scaled to the same size for ease of illustration. Differences illustrated here are differences in proportion. Could also discuss differences in length of appendage relative to body size.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7EE63C6-BCF8-48F3-B726-7A97F44293A8}" type="datetimeFigureOut">
              <a:rPr lang="en-US"/>
              <a:pPr>
                <a:defRPr/>
              </a:pPr>
              <a:t>11/11/2013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B081DA-430E-450D-94B3-1103120766C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BDFC43-6B5F-458F-91CB-3DC161D9A074}" type="datetimeFigureOut">
              <a:rPr lang="en-US"/>
              <a:pPr>
                <a:defRPr/>
              </a:pPr>
              <a:t>11/11/2013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2B3FF1-3E6E-4D19-8D30-623D186DF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331384A-FF65-4787-A299-B37C303D19D7}" type="datetimeFigureOut">
              <a:rPr lang="en-US"/>
              <a:pPr>
                <a:defRPr/>
              </a:pPr>
              <a:t>11/11/2013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9391A8-F555-4BF7-B59A-624224AAC55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02EDAF9-A10D-4EA9-9364-905E2EC315AA}" type="datetimeFigureOut">
              <a:rPr lang="en-US"/>
              <a:pPr>
                <a:defRPr/>
              </a:pPr>
              <a:t>11/11/2013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A8982A-C4B7-48E1-9CB9-941A2DB098B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78E4059-BF91-4114-9939-0FCB76F99C11}" type="datetimeFigureOut">
              <a:rPr lang="en-US"/>
              <a:pPr>
                <a:defRPr/>
              </a:pPr>
              <a:t>11/11/2013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BBE34B-4421-4FB0-93A0-5C32706B558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5CE214C-5A96-4F05-A656-4C9B171C2459}" type="datetimeFigureOut">
              <a:rPr lang="en-US"/>
              <a:pPr>
                <a:defRPr/>
              </a:pPr>
              <a:t>11/11/2013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096859-3905-4D0B-BB94-C4E9DB3C2B9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6EAFD3A-6038-4A90-97A0-DF58E1D2A911}" type="datetimeFigureOut">
              <a:rPr lang="en-US"/>
              <a:pPr>
                <a:defRPr/>
              </a:pPr>
              <a:t>11/11/2013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3D92992-CB6D-41A9-A055-D013BF1A7E1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96FE97-9B03-44AE-A66B-ACAAAB49617E}" type="datetimeFigureOut">
              <a:rPr lang="en-US"/>
              <a:pPr>
                <a:defRPr/>
              </a:pPr>
              <a:t>11/11/2013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979F6B3-200D-4D4C-9A60-26984559E0E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3F6B396-A258-4E97-AD09-1768C1D5B871}" type="datetimeFigureOut">
              <a:rPr lang="en-US"/>
              <a:pPr>
                <a:defRPr/>
              </a:pPr>
              <a:t>11/11/2013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CB1AFB2-2F30-4CEE-AF93-5799B095415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7E75DE-A549-482A-8A2D-65D7336F7147}" type="datetimeFigureOut">
              <a:rPr lang="en-US"/>
              <a:pPr>
                <a:defRPr/>
              </a:pPr>
              <a:t>11/11/2013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4C29C3-2084-45D4-B942-4B85002099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20F9547-322E-4399-B98F-C935C6FBFA14}" type="datetimeFigureOut">
              <a:rPr lang="en-US"/>
              <a:pPr>
                <a:defRPr/>
              </a:pPr>
              <a:t>11/11/2013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F46054-9DEA-4501-99A9-14049DCE49A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C8DE9F31-D7C4-4586-8F31-6D3A03032238}" type="datetimeFigureOut">
              <a:rPr lang="en-US"/>
              <a:pPr>
                <a:defRPr/>
              </a:pPr>
              <a:t>11/11/2013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82441A8E-2635-499E-86D5-F646050F9D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exchange.asc.ohio-state.edu/owa/redir.aspx?C=62zLNS2kgUifuwYCO4wMaHmeY2qgUtAIQgLqvGiAhd7kZ5RpCiFhza3Gx0vPI55w7GkLMKS0lvw.&amp;URL=http://www.garlandscience.com/product/isbn/978081534129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bio.miami.edu/dana/160/160S11_3.html"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hyperlink" Target="https://www.youtube.com/watch?v=XHTZTJpNRc8" TargetMode="Externa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sxc.hu/photo/133042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p:cNvPicPr>
            <a:picLocks noChangeAspect="1"/>
          </p:cNvPicPr>
          <p:nvPr/>
        </p:nvPicPr>
        <p:blipFill>
          <a:blip r:embed="rId3"/>
          <a:srcRect/>
          <a:stretch>
            <a:fillRect/>
          </a:stretch>
        </p:blipFill>
        <p:spPr bwMode="auto">
          <a:xfrm>
            <a:off x="2070100" y="2027238"/>
            <a:ext cx="4924425" cy="1828800"/>
          </a:xfrm>
          <a:prstGeom prst="rect">
            <a:avLst/>
          </a:prstGeom>
          <a:noFill/>
          <a:ln w="9525">
            <a:noFill/>
            <a:miter lim="800000"/>
            <a:headEnd/>
            <a:tailEnd/>
          </a:ln>
        </p:spPr>
      </p:pic>
      <p:sp>
        <p:nvSpPr>
          <p:cNvPr id="14338" name="Title 1"/>
          <p:cNvSpPr>
            <a:spLocks noGrp="1"/>
          </p:cNvSpPr>
          <p:nvPr>
            <p:ph type="ctrTitle"/>
          </p:nvPr>
        </p:nvSpPr>
        <p:spPr>
          <a:xfrm>
            <a:off x="3175" y="252413"/>
            <a:ext cx="9177338" cy="1406525"/>
          </a:xfrm>
        </p:spPr>
        <p:txBody>
          <a:bodyPr/>
          <a:lstStyle/>
          <a:p>
            <a:r>
              <a:rPr lang="en-US" sz="4800" b="1" smtClean="0">
                <a:ea typeface="Arial Rounded MT Bold"/>
                <a:cs typeface="Arial Rounded MT Bold"/>
              </a:rPr>
              <a:t>Control of Eukaryotic Gene Transcription </a:t>
            </a:r>
          </a:p>
        </p:txBody>
      </p:sp>
      <p:sp>
        <p:nvSpPr>
          <p:cNvPr id="14339" name="Subtitle 2"/>
          <p:cNvSpPr>
            <a:spLocks noGrp="1"/>
          </p:cNvSpPr>
          <p:nvPr>
            <p:ph type="subTitle" idx="1"/>
          </p:nvPr>
        </p:nvSpPr>
        <p:spPr>
          <a:xfrm>
            <a:off x="1393825" y="3983038"/>
            <a:ext cx="6400800" cy="1752600"/>
          </a:xfrm>
        </p:spPr>
        <p:txBody>
          <a:bodyPr/>
          <a:lstStyle/>
          <a:p>
            <a:r>
              <a:rPr lang="en-US" sz="2800" smtClean="0">
                <a:solidFill>
                  <a:srgbClr val="000000"/>
                </a:solidFill>
              </a:rPr>
              <a:t>Teachable Unit</a:t>
            </a:r>
          </a:p>
          <a:p>
            <a:r>
              <a:rPr lang="en-US" sz="2800" smtClean="0">
                <a:solidFill>
                  <a:srgbClr val="000000"/>
                </a:solidFill>
              </a:rPr>
              <a:t>Gene Expression Team</a:t>
            </a:r>
          </a:p>
          <a:p>
            <a:r>
              <a:rPr lang="en-US" sz="2800" smtClean="0">
                <a:solidFill>
                  <a:srgbClr val="000000"/>
                </a:solidFill>
              </a:rPr>
              <a:t>NANSI 2013, University of Minnesota</a:t>
            </a:r>
          </a:p>
          <a:p>
            <a:endParaRPr lang="en-US" sz="2800" smtClean="0">
              <a:solidFill>
                <a:srgbClr val="000000"/>
              </a:solidFill>
            </a:endParaRPr>
          </a:p>
        </p:txBody>
      </p:sp>
      <p:sp>
        <p:nvSpPr>
          <p:cNvPr id="14340" name="Subtitle 2"/>
          <p:cNvSpPr txBox="1">
            <a:spLocks/>
          </p:cNvSpPr>
          <p:nvPr/>
        </p:nvSpPr>
        <p:spPr bwMode="auto">
          <a:xfrm>
            <a:off x="1481138" y="5567363"/>
            <a:ext cx="6548437" cy="1049337"/>
          </a:xfrm>
          <a:prstGeom prst="rect">
            <a:avLst/>
          </a:prstGeom>
          <a:noFill/>
          <a:ln w="9525">
            <a:noFill/>
            <a:miter lim="800000"/>
            <a:headEnd/>
            <a:tailEnd/>
          </a:ln>
        </p:spPr>
        <p:txBody>
          <a:bodyPr/>
          <a:lstStyle/>
          <a:p>
            <a:pPr algn="ctr">
              <a:spcBef>
                <a:spcPct val="20000"/>
              </a:spcBef>
              <a:buFont typeface="Arial" charset="0"/>
              <a:buNone/>
            </a:pPr>
            <a:r>
              <a:rPr lang="en-US">
                <a:latin typeface="Calibri" pitchFamily="34" charset="0"/>
              </a:rPr>
              <a:t>Participants: Michael Burns, Lucy He, David Kirkpatrick, Bridget Lear, Tamar Resnick, Turk Rhen</a:t>
            </a:r>
          </a:p>
          <a:p>
            <a:pPr algn="ctr">
              <a:spcBef>
                <a:spcPct val="20000"/>
              </a:spcBef>
              <a:buFont typeface="Arial" charset="0"/>
              <a:buNone/>
            </a:pPr>
            <a:r>
              <a:rPr lang="en-US">
                <a:latin typeface="Calibri" pitchFamily="34" charset="0"/>
              </a:rPr>
              <a:t>Facilitators: Judy Ridgway, Sue Wick</a:t>
            </a:r>
          </a:p>
        </p:txBody>
      </p:sp>
      <p:sp>
        <p:nvSpPr>
          <p:cNvPr id="14341" name="TextBox 5"/>
          <p:cNvSpPr txBox="1">
            <a:spLocks noChangeArrowheads="1"/>
          </p:cNvSpPr>
          <p:nvPr/>
        </p:nvSpPr>
        <p:spPr bwMode="auto">
          <a:xfrm>
            <a:off x="0" y="6632575"/>
            <a:ext cx="6553200" cy="276225"/>
          </a:xfrm>
          <a:prstGeom prst="rect">
            <a:avLst/>
          </a:prstGeom>
          <a:noFill/>
          <a:ln w="9525">
            <a:noFill/>
            <a:miter lim="800000"/>
            <a:headEnd/>
            <a:tailEnd/>
          </a:ln>
        </p:spPr>
        <p:txBody>
          <a:bodyPr>
            <a:spAutoFit/>
          </a:bodyPr>
          <a:lstStyle/>
          <a:p>
            <a:r>
              <a:rPr lang="en-US" sz="1200">
                <a:latin typeface="Calibri" pitchFamily="34" charset="0"/>
              </a:rPr>
              <a:t>Image Source: </a:t>
            </a:r>
            <a:r>
              <a:rPr lang="en-US" sz="1200">
                <a:latin typeface="Calibri" pitchFamily="34" charset="0"/>
                <a:hlinkClick r:id="rId4"/>
              </a:rPr>
              <a:t>http://www.garlandscience.com/product/isbn/9780815341291</a:t>
            </a:r>
            <a:endParaRPr lang="en-US" sz="120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3978533505_1f7066c09d"/>
          <p:cNvPicPr>
            <a:picLocks noChangeAspect="1" noChangeArrowheads="1"/>
          </p:cNvPicPr>
          <p:nvPr/>
        </p:nvPicPr>
        <p:blipFill>
          <a:blip r:embed="rId3"/>
          <a:srcRect/>
          <a:stretch>
            <a:fillRect/>
          </a:stretch>
        </p:blipFill>
        <p:spPr bwMode="auto">
          <a:xfrm>
            <a:off x="566738" y="1524000"/>
            <a:ext cx="8043862" cy="4103688"/>
          </a:xfrm>
          <a:prstGeom prst="rect">
            <a:avLst/>
          </a:prstGeom>
          <a:noFill/>
          <a:ln w="9525">
            <a:noFill/>
            <a:miter lim="800000"/>
            <a:headEnd/>
            <a:tailEnd/>
          </a:ln>
        </p:spPr>
      </p:pic>
      <p:sp>
        <p:nvSpPr>
          <p:cNvPr id="31746" name="Rectangle 2"/>
          <p:cNvSpPr>
            <a:spLocks noGrp="1" noChangeArrowheads="1"/>
          </p:cNvSpPr>
          <p:nvPr>
            <p:ph type="title"/>
          </p:nvPr>
        </p:nvSpPr>
        <p:spPr>
          <a:xfrm>
            <a:off x="130175" y="101600"/>
            <a:ext cx="8915400" cy="1143000"/>
          </a:xfrm>
        </p:spPr>
        <p:txBody>
          <a:bodyPr/>
          <a:lstStyle/>
          <a:p>
            <a:r>
              <a:rPr lang="en-US" sz="3600" b="1" smtClean="0"/>
              <a:t>Phenotypic Variation Among Species</a:t>
            </a:r>
          </a:p>
        </p:txBody>
      </p:sp>
      <p:sp>
        <p:nvSpPr>
          <p:cNvPr id="31747" name="TextBox 3"/>
          <p:cNvSpPr txBox="1">
            <a:spLocks noChangeArrowheads="1"/>
          </p:cNvSpPr>
          <p:nvPr/>
        </p:nvSpPr>
        <p:spPr bwMode="auto">
          <a:xfrm>
            <a:off x="1838325" y="6419850"/>
            <a:ext cx="5457825" cy="307975"/>
          </a:xfrm>
          <a:prstGeom prst="rect">
            <a:avLst/>
          </a:prstGeom>
          <a:noFill/>
          <a:ln w="9525">
            <a:noFill/>
            <a:miter lim="800000"/>
            <a:headEnd/>
            <a:tailEnd/>
          </a:ln>
        </p:spPr>
        <p:txBody>
          <a:bodyPr>
            <a:spAutoFit/>
          </a:bodyPr>
          <a:lstStyle/>
          <a:p>
            <a:pPr algn="ctr"/>
            <a:r>
              <a:rPr lang="en-US" sz="1400">
                <a:latin typeface="Calibri" pitchFamily="34" charset="0"/>
              </a:rPr>
              <a:t>Source:  </a:t>
            </a:r>
            <a:r>
              <a:rPr lang="en-US" sz="1400">
                <a:latin typeface="Calibri" pitchFamily="34" charset="0"/>
                <a:hlinkClick r:id="rId4"/>
              </a:rPr>
              <a:t>http://www.bio.miami.edu/dana/160/160S11_3.html</a:t>
            </a:r>
            <a:endParaRPr lang="en-US" sz="1400">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736600" y="2286000"/>
            <a:ext cx="7543800" cy="1143000"/>
          </a:xfrm>
        </p:spPr>
        <p:txBody>
          <a:bodyPr/>
          <a:lstStyle/>
          <a:p>
            <a:r>
              <a:rPr lang="en-US" sz="3600" b="1" smtClean="0"/>
              <a:t>What regulates appendage length?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304800" y="609600"/>
            <a:ext cx="8458200" cy="1143000"/>
          </a:xfrm>
        </p:spPr>
        <p:txBody>
          <a:bodyPr/>
          <a:lstStyle/>
          <a:p>
            <a:r>
              <a:rPr lang="en-US" sz="4000" b="1" smtClean="0"/>
              <a:t>Prx1, a gene involved in limb length</a:t>
            </a:r>
            <a:endParaRPr lang="en-US" b="1" smtClean="0"/>
          </a:p>
        </p:txBody>
      </p:sp>
      <p:sp>
        <p:nvSpPr>
          <p:cNvPr id="35842" name="Rectangle 3"/>
          <p:cNvSpPr>
            <a:spLocks noGrp="1" noChangeArrowheads="1"/>
          </p:cNvSpPr>
          <p:nvPr>
            <p:ph type="body" idx="1"/>
          </p:nvPr>
        </p:nvSpPr>
        <p:spPr>
          <a:xfrm>
            <a:off x="304800" y="1981200"/>
            <a:ext cx="8686800" cy="4114800"/>
          </a:xfrm>
        </p:spPr>
        <p:txBody>
          <a:bodyPr/>
          <a:lstStyle/>
          <a:p>
            <a:r>
              <a:rPr lang="ja-JP" altLang="en-US" smtClean="0">
                <a:cs typeface="ＭＳ Ｐゴシック"/>
              </a:rPr>
              <a:t>“</a:t>
            </a:r>
            <a:r>
              <a:rPr lang="en-US" smtClean="0"/>
              <a:t>Gene</a:t>
            </a:r>
            <a:r>
              <a:rPr lang="ja-JP" altLang="en-US" smtClean="0">
                <a:cs typeface="ＭＳ Ｐゴシック"/>
              </a:rPr>
              <a:t>”</a:t>
            </a:r>
            <a:r>
              <a:rPr lang="en-US" smtClean="0"/>
              <a:t> refers to coding sequence </a:t>
            </a:r>
            <a:r>
              <a:rPr lang="en-US" b="1" u="sng" smtClean="0"/>
              <a:t>and</a:t>
            </a:r>
            <a:r>
              <a:rPr lang="en-US" smtClean="0"/>
              <a:t> flanking regulatory sequence</a:t>
            </a:r>
          </a:p>
          <a:p>
            <a:endParaRPr lang="en-US" smtClean="0"/>
          </a:p>
          <a:p>
            <a:r>
              <a:rPr lang="en-US" smtClean="0"/>
              <a:t>Prx1 - </a:t>
            </a:r>
            <a:r>
              <a:rPr lang="en-US" u="sng" smtClean="0"/>
              <a:t>P</a:t>
            </a:r>
            <a:r>
              <a:rPr lang="en-US" smtClean="0"/>
              <a:t>aired </a:t>
            </a:r>
            <a:r>
              <a:rPr lang="en-US" u="sng" smtClean="0"/>
              <a:t>r</a:t>
            </a:r>
            <a:r>
              <a:rPr lang="en-US" smtClean="0"/>
              <a:t>elated homeobo</a:t>
            </a:r>
            <a:r>
              <a:rPr lang="en-US" u="sng" smtClean="0"/>
              <a:t>x</a:t>
            </a:r>
            <a:r>
              <a:rPr lang="en-US" smtClean="0"/>
              <a:t> 1</a:t>
            </a:r>
          </a:p>
          <a:p>
            <a:endParaRPr lang="en-US" smtClean="0"/>
          </a:p>
          <a:p>
            <a:r>
              <a:rPr lang="en-US" smtClean="0"/>
              <a:t>To understand Prx1 function, scientists compared mouse and bat limb development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p:cNvPicPr>
            <a:picLocks noChangeAspect="1"/>
          </p:cNvPicPr>
          <p:nvPr/>
        </p:nvPicPr>
        <p:blipFill>
          <a:blip r:embed="rId3"/>
          <a:srcRect/>
          <a:stretch>
            <a:fillRect/>
          </a:stretch>
        </p:blipFill>
        <p:spPr bwMode="auto">
          <a:xfrm>
            <a:off x="0" y="1790700"/>
            <a:ext cx="9144000" cy="3360738"/>
          </a:xfrm>
          <a:prstGeom prst="rect">
            <a:avLst/>
          </a:prstGeom>
          <a:noFill/>
          <a:ln w="9525">
            <a:noFill/>
            <a:miter lim="800000"/>
            <a:headEnd/>
            <a:tailEnd/>
          </a:ln>
        </p:spPr>
      </p:pic>
      <p:pic>
        <p:nvPicPr>
          <p:cNvPr id="37890" name="Picture 3"/>
          <p:cNvPicPr>
            <a:picLocks noChangeAspect="1"/>
          </p:cNvPicPr>
          <p:nvPr/>
        </p:nvPicPr>
        <p:blipFill>
          <a:blip r:embed="rId3"/>
          <a:srcRect/>
          <a:stretch>
            <a:fillRect/>
          </a:stretch>
        </p:blipFill>
        <p:spPr bwMode="auto">
          <a:xfrm>
            <a:off x="0" y="1943100"/>
            <a:ext cx="9144000" cy="3360738"/>
          </a:xfrm>
          <a:prstGeom prst="rect">
            <a:avLst/>
          </a:prstGeom>
          <a:noFill/>
          <a:ln w="9525">
            <a:noFill/>
            <a:miter lim="800000"/>
            <a:headEnd/>
            <a:tailEnd/>
          </a:ln>
        </p:spPr>
      </p:pic>
      <p:sp>
        <p:nvSpPr>
          <p:cNvPr id="37891" name="TextBox 4"/>
          <p:cNvSpPr txBox="1">
            <a:spLocks noChangeArrowheads="1"/>
          </p:cNvSpPr>
          <p:nvPr/>
        </p:nvSpPr>
        <p:spPr bwMode="auto">
          <a:xfrm>
            <a:off x="4073525" y="6575425"/>
            <a:ext cx="5021263" cy="274638"/>
          </a:xfrm>
          <a:prstGeom prst="rect">
            <a:avLst/>
          </a:prstGeom>
          <a:noFill/>
          <a:ln w="9525">
            <a:noFill/>
            <a:miter lim="800000"/>
            <a:headEnd/>
            <a:tailEnd/>
          </a:ln>
        </p:spPr>
        <p:txBody>
          <a:bodyPr wrap="none">
            <a:spAutoFit/>
          </a:bodyPr>
          <a:lstStyle/>
          <a:p>
            <a:r>
              <a:rPr lang="en-US" sz="1200">
                <a:latin typeface="Times New Roman" pitchFamily="18" charset="0"/>
              </a:rPr>
              <a:t>Cretekos CJ, Wang Y, Green ED, </a:t>
            </a:r>
            <a:r>
              <a:rPr lang="en-US" sz="1200" i="1">
                <a:latin typeface="Times New Roman" pitchFamily="18" charset="0"/>
              </a:rPr>
              <a:t>et al.</a:t>
            </a:r>
            <a:r>
              <a:rPr lang="en-US" sz="1200">
                <a:latin typeface="Times New Roman" pitchFamily="18" charset="0"/>
              </a:rPr>
              <a:t>, </a:t>
            </a:r>
            <a:r>
              <a:rPr lang="en-US" sz="1200" i="1">
                <a:latin typeface="Times New Roman" pitchFamily="18" charset="0"/>
              </a:rPr>
              <a:t>Genes Dev. </a:t>
            </a:r>
            <a:r>
              <a:rPr lang="en-US" sz="1200">
                <a:latin typeface="Times New Roman" pitchFamily="18" charset="0"/>
              </a:rPr>
              <a:t>2008 Jan 15;22(2):141-51.</a:t>
            </a:r>
          </a:p>
        </p:txBody>
      </p:sp>
      <p:sp>
        <p:nvSpPr>
          <p:cNvPr id="6" name="Rectangle 5"/>
          <p:cNvSpPr/>
          <p:nvPr/>
        </p:nvSpPr>
        <p:spPr>
          <a:xfrm>
            <a:off x="304800" y="330200"/>
            <a:ext cx="8242300" cy="16129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609600"/>
            <a:ext cx="9045575" cy="1143000"/>
          </a:xfrm>
        </p:spPr>
        <p:txBody>
          <a:bodyPr rtlCol="0">
            <a:normAutofit fontScale="90000"/>
          </a:bodyPr>
          <a:lstStyle/>
          <a:p>
            <a:pPr fontAlgn="auto">
              <a:spcAft>
                <a:spcPts val="0"/>
              </a:spcAft>
              <a:defRPr/>
            </a:pPr>
            <a:r>
              <a:rPr lang="en-US" sz="4000" b="1" dirty="0"/>
              <a:t>Bats have longer </a:t>
            </a:r>
            <a:r>
              <a:rPr lang="en-US" sz="4000" b="1" dirty="0" smtClean="0"/>
              <a:t>forelimbs relative to </a:t>
            </a:r>
            <a:r>
              <a:rPr lang="en-US" sz="4000" b="1" dirty="0"/>
              <a:t>body size than mice do</a:t>
            </a:r>
            <a:endParaRPr lang="en-US" b="1" dirty="0"/>
          </a:p>
        </p:txBody>
      </p:sp>
      <p:pic>
        <p:nvPicPr>
          <p:cNvPr id="39938" name="Picture 7"/>
          <p:cNvPicPr>
            <a:picLocks noChangeAspect="1" noChangeArrowheads="1"/>
          </p:cNvPicPr>
          <p:nvPr/>
        </p:nvPicPr>
        <p:blipFill>
          <a:blip r:embed="rId3"/>
          <a:srcRect b="55125"/>
          <a:stretch>
            <a:fillRect/>
          </a:stretch>
        </p:blipFill>
        <p:spPr bwMode="auto">
          <a:xfrm>
            <a:off x="762000" y="2209800"/>
            <a:ext cx="8001000" cy="4062413"/>
          </a:xfrm>
          <a:prstGeom prst="rect">
            <a:avLst/>
          </a:prstGeom>
          <a:noFill/>
          <a:ln w="9525">
            <a:noFill/>
            <a:miter lim="800000"/>
            <a:headEnd/>
            <a:tailEnd/>
          </a:ln>
        </p:spPr>
      </p:pic>
      <p:sp>
        <p:nvSpPr>
          <p:cNvPr id="39939" name="Line 12"/>
          <p:cNvSpPr>
            <a:spLocks noChangeShapeType="1"/>
          </p:cNvSpPr>
          <p:nvPr/>
        </p:nvSpPr>
        <p:spPr bwMode="auto">
          <a:xfrm>
            <a:off x="685800" y="2362200"/>
            <a:ext cx="0" cy="3200400"/>
          </a:xfrm>
          <a:prstGeom prst="line">
            <a:avLst/>
          </a:prstGeom>
          <a:noFill/>
          <a:ln w="50800">
            <a:solidFill>
              <a:srgbClr val="00CCFF"/>
            </a:solidFill>
            <a:round/>
            <a:headEnd/>
            <a:tailEnd/>
          </a:ln>
        </p:spPr>
        <p:txBody>
          <a:bodyPr wrap="none" anchor="ctr"/>
          <a:lstStyle/>
          <a:p>
            <a:endParaRPr lang="en-US"/>
          </a:p>
        </p:txBody>
      </p:sp>
      <p:sp>
        <p:nvSpPr>
          <p:cNvPr id="39940" name="Line 13"/>
          <p:cNvSpPr>
            <a:spLocks noChangeShapeType="1"/>
          </p:cNvSpPr>
          <p:nvPr/>
        </p:nvSpPr>
        <p:spPr bwMode="auto">
          <a:xfrm flipV="1">
            <a:off x="2362200" y="2819400"/>
            <a:ext cx="533400" cy="1371600"/>
          </a:xfrm>
          <a:prstGeom prst="line">
            <a:avLst/>
          </a:prstGeom>
          <a:noFill/>
          <a:ln w="50800">
            <a:solidFill>
              <a:srgbClr val="FF9900"/>
            </a:solidFill>
            <a:round/>
            <a:headEnd/>
            <a:tailEnd/>
          </a:ln>
        </p:spPr>
        <p:txBody>
          <a:bodyPr wrap="none" anchor="ctr"/>
          <a:lstStyle/>
          <a:p>
            <a:endParaRPr lang="en-US"/>
          </a:p>
        </p:txBody>
      </p:sp>
      <p:sp>
        <p:nvSpPr>
          <p:cNvPr id="39941" name="Line 16"/>
          <p:cNvSpPr>
            <a:spLocks noChangeShapeType="1"/>
          </p:cNvSpPr>
          <p:nvPr/>
        </p:nvSpPr>
        <p:spPr bwMode="auto">
          <a:xfrm flipV="1">
            <a:off x="7707313" y="3613150"/>
            <a:ext cx="219075" cy="98425"/>
          </a:xfrm>
          <a:prstGeom prst="line">
            <a:avLst/>
          </a:prstGeom>
          <a:noFill/>
          <a:ln w="50800">
            <a:solidFill>
              <a:srgbClr val="FF9900"/>
            </a:solidFill>
            <a:round/>
            <a:headEnd/>
            <a:tailEnd/>
          </a:ln>
        </p:spPr>
        <p:txBody>
          <a:bodyPr wrap="none" anchor="ctr"/>
          <a:lstStyle/>
          <a:p>
            <a:endParaRPr lang="en-US"/>
          </a:p>
        </p:txBody>
      </p:sp>
      <p:sp>
        <p:nvSpPr>
          <p:cNvPr id="39942" name="Line 21"/>
          <p:cNvSpPr>
            <a:spLocks noChangeShapeType="1"/>
          </p:cNvSpPr>
          <p:nvPr/>
        </p:nvSpPr>
        <p:spPr bwMode="auto">
          <a:xfrm>
            <a:off x="6629400" y="2590800"/>
            <a:ext cx="0" cy="3200400"/>
          </a:xfrm>
          <a:prstGeom prst="line">
            <a:avLst/>
          </a:prstGeom>
          <a:noFill/>
          <a:ln w="50800">
            <a:solidFill>
              <a:srgbClr val="00CCFF"/>
            </a:solidFill>
            <a:round/>
            <a:headEnd/>
            <a:tailEnd/>
          </a:ln>
        </p:spPr>
        <p:txBody>
          <a:bodyPr wrap="none" anchor="ctr"/>
          <a:lstStyle/>
          <a:p>
            <a:endParaRPr lang="en-US"/>
          </a:p>
        </p:txBody>
      </p:sp>
      <p:sp>
        <p:nvSpPr>
          <p:cNvPr id="39943" name="TextBox 18"/>
          <p:cNvSpPr txBox="1">
            <a:spLocks noChangeArrowheads="1"/>
          </p:cNvSpPr>
          <p:nvPr/>
        </p:nvSpPr>
        <p:spPr bwMode="auto">
          <a:xfrm>
            <a:off x="3254375" y="6540500"/>
            <a:ext cx="5910263" cy="274638"/>
          </a:xfrm>
          <a:prstGeom prst="rect">
            <a:avLst/>
          </a:prstGeom>
          <a:noFill/>
          <a:ln w="9525">
            <a:noFill/>
            <a:miter lim="800000"/>
            <a:headEnd/>
            <a:tailEnd/>
          </a:ln>
        </p:spPr>
        <p:txBody>
          <a:bodyPr wrap="none">
            <a:spAutoFit/>
          </a:bodyPr>
          <a:lstStyle/>
          <a:p>
            <a:r>
              <a:rPr lang="en-US" sz="1200">
                <a:latin typeface="Times New Roman" pitchFamily="18" charset="0"/>
                <a:ea typeface="ＭＳ Ｐゴシック"/>
                <a:cs typeface="ＭＳ Ｐゴシック"/>
              </a:rPr>
              <a:t>Adapted from Cretekos CJ, Wang Y, Green ED, </a:t>
            </a:r>
            <a:r>
              <a:rPr lang="en-US" sz="1200" i="1">
                <a:latin typeface="Times New Roman" pitchFamily="18" charset="0"/>
                <a:ea typeface="ＭＳ Ｐゴシック"/>
                <a:cs typeface="ＭＳ Ｐゴシック"/>
              </a:rPr>
              <a:t>et al.</a:t>
            </a:r>
            <a:r>
              <a:rPr lang="en-US" sz="1200">
                <a:latin typeface="Times New Roman" pitchFamily="18" charset="0"/>
                <a:ea typeface="ＭＳ Ｐゴシック"/>
                <a:cs typeface="ＭＳ Ｐゴシック"/>
              </a:rPr>
              <a:t>, </a:t>
            </a:r>
            <a:r>
              <a:rPr lang="en-US" sz="1200" i="1">
                <a:latin typeface="Times New Roman" pitchFamily="18" charset="0"/>
                <a:ea typeface="ＭＳ Ｐゴシック"/>
                <a:cs typeface="ＭＳ Ｐゴシック"/>
              </a:rPr>
              <a:t>Genes Dev. </a:t>
            </a:r>
            <a:r>
              <a:rPr lang="en-US" sz="1200">
                <a:latin typeface="Times New Roman" pitchFamily="18" charset="0"/>
                <a:ea typeface="ＭＳ Ｐゴシック"/>
                <a:cs typeface="ＭＳ Ｐゴシック"/>
              </a:rPr>
              <a:t>2008 Jan 15;22(2):141-51.</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30175" y="609600"/>
            <a:ext cx="8915400" cy="1143000"/>
          </a:xfrm>
        </p:spPr>
        <p:txBody>
          <a:bodyPr rtlCol="0">
            <a:normAutofit fontScale="90000"/>
          </a:bodyPr>
          <a:lstStyle/>
          <a:p>
            <a:pPr fontAlgn="auto">
              <a:spcAft>
                <a:spcPts val="0"/>
              </a:spcAft>
              <a:defRPr/>
            </a:pPr>
            <a:r>
              <a:rPr lang="en-US" sz="4000" b="1" dirty="0"/>
              <a:t>Bats have higher Prx1 expression in the forelimb than do mice</a:t>
            </a:r>
            <a:endParaRPr lang="en-US" b="1" dirty="0"/>
          </a:p>
        </p:txBody>
      </p:sp>
      <p:pic>
        <p:nvPicPr>
          <p:cNvPr id="41986" name="Picture 4"/>
          <p:cNvPicPr>
            <a:picLocks noChangeAspect="1" noChangeArrowheads="1"/>
          </p:cNvPicPr>
          <p:nvPr/>
        </p:nvPicPr>
        <p:blipFill>
          <a:blip r:embed="rId3"/>
          <a:srcRect l="35332" t="68062" r="42653"/>
          <a:stretch>
            <a:fillRect/>
          </a:stretch>
        </p:blipFill>
        <p:spPr bwMode="auto">
          <a:xfrm>
            <a:off x="3575050" y="2971800"/>
            <a:ext cx="1808163" cy="2971800"/>
          </a:xfrm>
          <a:prstGeom prst="rect">
            <a:avLst/>
          </a:prstGeom>
          <a:noFill/>
          <a:ln w="9525">
            <a:noFill/>
            <a:miter lim="800000"/>
            <a:headEnd/>
            <a:tailEnd/>
          </a:ln>
        </p:spPr>
      </p:pic>
      <p:sp>
        <p:nvSpPr>
          <p:cNvPr id="41987" name="Rectangle 6"/>
          <p:cNvSpPr>
            <a:spLocks noChangeArrowheads="1"/>
          </p:cNvSpPr>
          <p:nvPr/>
        </p:nvSpPr>
        <p:spPr bwMode="auto">
          <a:xfrm>
            <a:off x="3617913" y="2133600"/>
            <a:ext cx="1792287" cy="822325"/>
          </a:xfrm>
          <a:prstGeom prst="rect">
            <a:avLst/>
          </a:prstGeom>
          <a:noFill/>
          <a:ln w="9525">
            <a:noFill/>
            <a:miter lim="800000"/>
            <a:headEnd/>
            <a:tailEnd/>
          </a:ln>
        </p:spPr>
        <p:txBody>
          <a:bodyPr wrap="none">
            <a:spAutoFit/>
          </a:bodyPr>
          <a:lstStyle/>
          <a:p>
            <a:pPr algn="ctr"/>
            <a:r>
              <a:rPr lang="en-US">
                <a:latin typeface="Calibri" pitchFamily="34" charset="0"/>
              </a:rPr>
              <a:t>Prx1 mRNA</a:t>
            </a:r>
          </a:p>
          <a:p>
            <a:pPr algn="ctr"/>
            <a:r>
              <a:rPr lang="en-US">
                <a:latin typeface="Calibri" pitchFamily="34" charset="0"/>
              </a:rPr>
              <a:t>Expression</a:t>
            </a:r>
          </a:p>
        </p:txBody>
      </p:sp>
      <p:sp>
        <p:nvSpPr>
          <p:cNvPr id="41988" name="Rectangle 7"/>
          <p:cNvSpPr>
            <a:spLocks noChangeArrowheads="1"/>
          </p:cNvSpPr>
          <p:nvPr/>
        </p:nvSpPr>
        <p:spPr bwMode="auto">
          <a:xfrm>
            <a:off x="2508250" y="3429000"/>
            <a:ext cx="641350" cy="457200"/>
          </a:xfrm>
          <a:prstGeom prst="rect">
            <a:avLst/>
          </a:prstGeom>
          <a:noFill/>
          <a:ln w="9525">
            <a:noFill/>
            <a:miter lim="800000"/>
            <a:headEnd/>
            <a:tailEnd/>
          </a:ln>
        </p:spPr>
        <p:txBody>
          <a:bodyPr wrap="none">
            <a:spAutoFit/>
          </a:bodyPr>
          <a:lstStyle/>
          <a:p>
            <a:r>
              <a:rPr lang="en-US">
                <a:latin typeface="Calibri" pitchFamily="34" charset="0"/>
              </a:rPr>
              <a:t>Bat</a:t>
            </a:r>
          </a:p>
        </p:txBody>
      </p:sp>
      <p:sp>
        <p:nvSpPr>
          <p:cNvPr id="41989" name="Rectangle 8"/>
          <p:cNvSpPr>
            <a:spLocks noChangeArrowheads="1"/>
          </p:cNvSpPr>
          <p:nvPr/>
        </p:nvSpPr>
        <p:spPr bwMode="auto">
          <a:xfrm>
            <a:off x="2355850" y="4953000"/>
            <a:ext cx="1098550" cy="457200"/>
          </a:xfrm>
          <a:prstGeom prst="rect">
            <a:avLst/>
          </a:prstGeom>
          <a:noFill/>
          <a:ln w="9525">
            <a:noFill/>
            <a:miter lim="800000"/>
            <a:headEnd/>
            <a:tailEnd/>
          </a:ln>
        </p:spPr>
        <p:txBody>
          <a:bodyPr wrap="none">
            <a:spAutoFit/>
          </a:bodyPr>
          <a:lstStyle/>
          <a:p>
            <a:r>
              <a:rPr lang="en-US">
                <a:latin typeface="Calibri" pitchFamily="34" charset="0"/>
              </a:rPr>
              <a:t>Mouse</a:t>
            </a:r>
          </a:p>
        </p:txBody>
      </p:sp>
      <p:sp>
        <p:nvSpPr>
          <p:cNvPr id="41990" name="TextBox 18"/>
          <p:cNvSpPr txBox="1">
            <a:spLocks noChangeArrowheads="1"/>
          </p:cNvSpPr>
          <p:nvPr/>
        </p:nvSpPr>
        <p:spPr bwMode="auto">
          <a:xfrm>
            <a:off x="3254375" y="6540500"/>
            <a:ext cx="5910263" cy="274638"/>
          </a:xfrm>
          <a:prstGeom prst="rect">
            <a:avLst/>
          </a:prstGeom>
          <a:noFill/>
          <a:ln w="9525">
            <a:noFill/>
            <a:miter lim="800000"/>
            <a:headEnd/>
            <a:tailEnd/>
          </a:ln>
        </p:spPr>
        <p:txBody>
          <a:bodyPr wrap="none">
            <a:spAutoFit/>
          </a:bodyPr>
          <a:lstStyle/>
          <a:p>
            <a:r>
              <a:rPr lang="en-US" sz="1200">
                <a:latin typeface="Times New Roman" pitchFamily="18" charset="0"/>
                <a:ea typeface="ＭＳ Ｐゴシック"/>
                <a:cs typeface="ＭＳ Ｐゴシック"/>
              </a:rPr>
              <a:t>Adapted from Cretekos CJ, Wang Y, Green ED, </a:t>
            </a:r>
            <a:r>
              <a:rPr lang="en-US" sz="1200" i="1">
                <a:latin typeface="Times New Roman" pitchFamily="18" charset="0"/>
                <a:ea typeface="ＭＳ Ｐゴシック"/>
                <a:cs typeface="ＭＳ Ｐゴシック"/>
              </a:rPr>
              <a:t>et al.</a:t>
            </a:r>
            <a:r>
              <a:rPr lang="en-US" sz="1200">
                <a:latin typeface="Times New Roman" pitchFamily="18" charset="0"/>
                <a:ea typeface="ＭＳ Ｐゴシック"/>
                <a:cs typeface="ＭＳ Ｐゴシック"/>
              </a:rPr>
              <a:t>, </a:t>
            </a:r>
            <a:r>
              <a:rPr lang="en-US" sz="1200" i="1">
                <a:latin typeface="Times New Roman" pitchFamily="18" charset="0"/>
                <a:ea typeface="ＭＳ Ｐゴシック"/>
                <a:cs typeface="ＭＳ Ｐゴシック"/>
              </a:rPr>
              <a:t>Genes Dev. </a:t>
            </a:r>
            <a:r>
              <a:rPr lang="en-US" sz="1200">
                <a:latin typeface="Times New Roman" pitchFamily="18" charset="0"/>
                <a:ea typeface="ＭＳ Ｐゴシック"/>
                <a:cs typeface="ＭＳ Ｐゴシック"/>
              </a:rPr>
              <a:t>2008 Jan 15;22(2):141-51.</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45" descr="Limbs and Graphs v2.ai"/>
          <p:cNvPicPr>
            <a:picLocks noChangeAspect="1"/>
          </p:cNvPicPr>
          <p:nvPr/>
        </p:nvPicPr>
        <p:blipFill>
          <a:blip r:embed="rId3"/>
          <a:srcRect/>
          <a:stretch>
            <a:fillRect/>
          </a:stretch>
        </p:blipFill>
        <p:spPr bwMode="auto">
          <a:xfrm>
            <a:off x="592138" y="2216150"/>
            <a:ext cx="5429250" cy="4298950"/>
          </a:xfrm>
          <a:prstGeom prst="rect">
            <a:avLst/>
          </a:prstGeom>
          <a:noFill/>
          <a:ln w="9525">
            <a:noFill/>
            <a:miter lim="800000"/>
            <a:headEnd/>
            <a:tailEnd/>
          </a:ln>
        </p:spPr>
      </p:pic>
      <p:sp>
        <p:nvSpPr>
          <p:cNvPr id="44034" name="TextBox 3"/>
          <p:cNvSpPr txBox="1">
            <a:spLocks noChangeArrowheads="1"/>
          </p:cNvSpPr>
          <p:nvPr/>
        </p:nvSpPr>
        <p:spPr bwMode="auto">
          <a:xfrm>
            <a:off x="1616075" y="1924050"/>
            <a:ext cx="1327150" cy="396875"/>
          </a:xfrm>
          <a:prstGeom prst="rect">
            <a:avLst/>
          </a:prstGeom>
          <a:noFill/>
          <a:ln w="9525">
            <a:noFill/>
            <a:miter lim="800000"/>
            <a:headEnd/>
            <a:tailEnd/>
          </a:ln>
        </p:spPr>
        <p:txBody>
          <a:bodyPr wrap="none">
            <a:spAutoFit/>
          </a:bodyPr>
          <a:lstStyle/>
          <a:p>
            <a:pPr algn="ctr"/>
            <a:r>
              <a:rPr lang="en-US" sz="2000" b="1">
                <a:ea typeface="ＭＳ Ｐゴシック"/>
                <a:cs typeface="Arial" charset="0"/>
              </a:rPr>
              <a:t>Wild-type</a:t>
            </a:r>
          </a:p>
        </p:txBody>
      </p:sp>
      <p:sp>
        <p:nvSpPr>
          <p:cNvPr id="44035" name="TextBox 11"/>
          <p:cNvSpPr txBox="1">
            <a:spLocks noChangeArrowheads="1"/>
          </p:cNvSpPr>
          <p:nvPr/>
        </p:nvSpPr>
        <p:spPr bwMode="auto">
          <a:xfrm>
            <a:off x="4405313" y="1924050"/>
            <a:ext cx="1023937" cy="400050"/>
          </a:xfrm>
          <a:prstGeom prst="rect">
            <a:avLst/>
          </a:prstGeom>
          <a:noFill/>
          <a:ln w="9525">
            <a:noFill/>
            <a:miter lim="800000"/>
            <a:headEnd/>
            <a:tailEnd/>
          </a:ln>
        </p:spPr>
        <p:txBody>
          <a:bodyPr wrap="none">
            <a:spAutoFit/>
          </a:bodyPr>
          <a:lstStyle/>
          <a:p>
            <a:pPr algn="ctr"/>
            <a:r>
              <a:rPr lang="en-US" sz="2000" b="1">
                <a:ea typeface="ＭＳ Ｐゴシック"/>
                <a:cs typeface="Arial" charset="0"/>
              </a:rPr>
              <a:t>Mutant</a:t>
            </a:r>
          </a:p>
        </p:txBody>
      </p:sp>
      <p:sp>
        <p:nvSpPr>
          <p:cNvPr id="3" name="Rectangle 2"/>
          <p:cNvSpPr/>
          <p:nvPr/>
        </p:nvSpPr>
        <p:spPr>
          <a:xfrm>
            <a:off x="969963" y="3844925"/>
            <a:ext cx="4140200" cy="26701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imes New Roman" charset="0"/>
              <a:ea typeface="ＭＳ Ｐゴシック" charset="0"/>
              <a:cs typeface="ＭＳ Ｐゴシック" charset="0"/>
            </a:endParaRPr>
          </a:p>
        </p:txBody>
      </p:sp>
      <p:sp>
        <p:nvSpPr>
          <p:cNvPr id="44037" name="TextBox 12"/>
          <p:cNvSpPr txBox="1">
            <a:spLocks noChangeArrowheads="1"/>
          </p:cNvSpPr>
          <p:nvPr/>
        </p:nvSpPr>
        <p:spPr bwMode="auto">
          <a:xfrm>
            <a:off x="3254375" y="6540500"/>
            <a:ext cx="5910263" cy="274638"/>
          </a:xfrm>
          <a:prstGeom prst="rect">
            <a:avLst/>
          </a:prstGeom>
          <a:noFill/>
          <a:ln w="9525">
            <a:noFill/>
            <a:miter lim="800000"/>
            <a:headEnd/>
            <a:tailEnd/>
          </a:ln>
        </p:spPr>
        <p:txBody>
          <a:bodyPr wrap="none">
            <a:spAutoFit/>
          </a:bodyPr>
          <a:lstStyle/>
          <a:p>
            <a:r>
              <a:rPr lang="en-US" sz="1200">
                <a:latin typeface="Times New Roman" pitchFamily="18" charset="0"/>
                <a:ea typeface="ＭＳ Ｐゴシック"/>
                <a:cs typeface="ＭＳ Ｐゴシック"/>
              </a:rPr>
              <a:t>Adapted from Cretekos CJ, Wang Y, Green ED, </a:t>
            </a:r>
            <a:r>
              <a:rPr lang="en-US" sz="1200" i="1">
                <a:latin typeface="Times New Roman" pitchFamily="18" charset="0"/>
                <a:ea typeface="ＭＳ Ｐゴシック"/>
                <a:cs typeface="ＭＳ Ｐゴシック"/>
              </a:rPr>
              <a:t>et al.</a:t>
            </a:r>
            <a:r>
              <a:rPr lang="en-US" sz="1200">
                <a:latin typeface="Times New Roman" pitchFamily="18" charset="0"/>
                <a:ea typeface="ＭＳ Ｐゴシック"/>
                <a:cs typeface="ＭＳ Ｐゴシック"/>
              </a:rPr>
              <a:t>, </a:t>
            </a:r>
            <a:r>
              <a:rPr lang="en-US" sz="1200" i="1">
                <a:latin typeface="Times New Roman" pitchFamily="18" charset="0"/>
                <a:ea typeface="ＭＳ Ｐゴシック"/>
                <a:cs typeface="ＭＳ Ｐゴシック"/>
              </a:rPr>
              <a:t>Genes Dev. </a:t>
            </a:r>
            <a:r>
              <a:rPr lang="en-US" sz="1200">
                <a:latin typeface="Times New Roman" pitchFamily="18" charset="0"/>
                <a:ea typeface="ＭＳ Ｐゴシック"/>
                <a:cs typeface="ＭＳ Ｐゴシック"/>
              </a:rPr>
              <a:t>2008 Jan 15;22(2):141-51.</a:t>
            </a:r>
          </a:p>
        </p:txBody>
      </p:sp>
      <p:sp>
        <p:nvSpPr>
          <p:cNvPr id="45066" name="Rectangle 10"/>
          <p:cNvSpPr>
            <a:spLocks noChangeArrowheads="1"/>
          </p:cNvSpPr>
          <p:nvPr/>
        </p:nvSpPr>
        <p:spPr bwMode="auto">
          <a:xfrm>
            <a:off x="334963" y="350838"/>
            <a:ext cx="8543925" cy="1323975"/>
          </a:xfrm>
          <a:prstGeom prst="rect">
            <a:avLst/>
          </a:prstGeom>
          <a:noFill/>
          <a:ln w="9525">
            <a:noFill/>
            <a:miter lim="800000"/>
            <a:headEnd/>
            <a:tailEnd/>
          </a:ln>
        </p:spPr>
        <p:txBody>
          <a:bodyPr>
            <a:spAutoFit/>
          </a:bodyPr>
          <a:lstStyle/>
          <a:p>
            <a:pPr algn="ctr"/>
            <a:r>
              <a:rPr lang="en-US" sz="4000" b="1">
                <a:latin typeface="Calibri" pitchFamily="34" charset="0"/>
              </a:rPr>
              <a:t>What changes in Prx1 might cause this difference?</a:t>
            </a:r>
          </a:p>
        </p:txBody>
      </p:sp>
      <p:sp>
        <p:nvSpPr>
          <p:cNvPr id="4" name="TextBox 3"/>
          <p:cNvSpPr txBox="1">
            <a:spLocks noChangeArrowheads="1"/>
          </p:cNvSpPr>
          <p:nvPr/>
        </p:nvSpPr>
        <p:spPr bwMode="auto">
          <a:xfrm>
            <a:off x="6153150" y="3302000"/>
            <a:ext cx="2725738" cy="2678113"/>
          </a:xfrm>
          <a:prstGeom prst="rect">
            <a:avLst/>
          </a:prstGeom>
          <a:noFill/>
          <a:ln w="9525">
            <a:noFill/>
            <a:miter lim="800000"/>
            <a:headEnd/>
            <a:tailEnd/>
          </a:ln>
        </p:spPr>
        <p:txBody>
          <a:bodyPr>
            <a:spAutoFit/>
          </a:bodyPr>
          <a:lstStyle/>
          <a:p>
            <a:pPr marL="285750" indent="-285750">
              <a:buFont typeface="Arial" charset="0"/>
              <a:buChar char="•"/>
            </a:pPr>
            <a:r>
              <a:rPr lang="en-US" sz="2400">
                <a:latin typeface="Calibri" pitchFamily="34" charset="0"/>
              </a:rPr>
              <a:t>Manipulate your models</a:t>
            </a:r>
          </a:p>
          <a:p>
            <a:pPr marL="285750" indent="-285750">
              <a:buFont typeface="Arial" charset="0"/>
              <a:buChar char="•"/>
            </a:pPr>
            <a:endParaRPr lang="en-US" sz="2400">
              <a:latin typeface="Calibri" pitchFamily="34" charset="0"/>
            </a:endParaRPr>
          </a:p>
          <a:p>
            <a:pPr marL="285750" indent="-285750">
              <a:buFont typeface="Arial" charset="0"/>
              <a:buChar char="•"/>
            </a:pPr>
            <a:r>
              <a:rPr lang="en-US" sz="2400">
                <a:latin typeface="Calibri" pitchFamily="34" charset="0"/>
              </a:rPr>
              <a:t>Come up with as many different hypotheses as you can</a:t>
            </a:r>
          </a:p>
        </p:txBody>
      </p:sp>
      <p:grpSp>
        <p:nvGrpSpPr>
          <p:cNvPr id="47" name="Group 46"/>
          <p:cNvGrpSpPr>
            <a:grpSpLocks/>
          </p:cNvGrpSpPr>
          <p:nvPr/>
        </p:nvGrpSpPr>
        <p:grpSpPr bwMode="auto">
          <a:xfrm>
            <a:off x="1212850" y="2579688"/>
            <a:ext cx="4446588" cy="769937"/>
            <a:chOff x="1727618" y="2514809"/>
            <a:chExt cx="4012781" cy="695324"/>
          </a:xfrm>
        </p:grpSpPr>
        <p:cxnSp>
          <p:nvCxnSpPr>
            <p:cNvPr id="48" name="Straight Connector 47"/>
            <p:cNvCxnSpPr/>
            <p:nvPr/>
          </p:nvCxnSpPr>
          <p:spPr>
            <a:xfrm>
              <a:off x="1727618" y="2514809"/>
              <a:ext cx="297986" cy="450169"/>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2157405" y="2964978"/>
              <a:ext cx="530071" cy="245155"/>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2996923" y="2749929"/>
              <a:ext cx="455575" cy="65948"/>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118668" y="2640971"/>
              <a:ext cx="504284" cy="308236"/>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4832115" y="2874657"/>
              <a:ext cx="305149" cy="248023"/>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355023" y="2716954"/>
              <a:ext cx="385376" cy="50179"/>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45066">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5066" grpId="0" build="p" autoUpdateAnimBg="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Limbs and Graphs v2.ai"/>
          <p:cNvPicPr>
            <a:picLocks noChangeAspect="1"/>
          </p:cNvPicPr>
          <p:nvPr/>
        </p:nvPicPr>
        <p:blipFill>
          <a:blip r:embed="rId3"/>
          <a:srcRect/>
          <a:stretch>
            <a:fillRect/>
          </a:stretch>
        </p:blipFill>
        <p:spPr bwMode="auto">
          <a:xfrm>
            <a:off x="1922463" y="1463675"/>
            <a:ext cx="6188075" cy="4902200"/>
          </a:xfrm>
          <a:prstGeom prst="rect">
            <a:avLst/>
          </a:prstGeom>
          <a:noFill/>
          <a:ln w="9525">
            <a:noFill/>
            <a:miter lim="800000"/>
            <a:headEnd/>
            <a:tailEnd/>
          </a:ln>
        </p:spPr>
      </p:pic>
      <p:sp>
        <p:nvSpPr>
          <p:cNvPr id="46082" name="TextBox 14"/>
          <p:cNvSpPr txBox="1">
            <a:spLocks noChangeArrowheads="1"/>
          </p:cNvSpPr>
          <p:nvPr/>
        </p:nvSpPr>
        <p:spPr bwMode="auto">
          <a:xfrm>
            <a:off x="2698750" y="958850"/>
            <a:ext cx="1312863" cy="396875"/>
          </a:xfrm>
          <a:prstGeom prst="rect">
            <a:avLst/>
          </a:prstGeom>
          <a:noFill/>
          <a:ln w="9525">
            <a:noFill/>
            <a:miter lim="800000"/>
            <a:headEnd/>
            <a:tailEnd/>
          </a:ln>
        </p:spPr>
        <p:txBody>
          <a:bodyPr wrap="none">
            <a:spAutoFit/>
          </a:bodyPr>
          <a:lstStyle/>
          <a:p>
            <a:pPr algn="ctr"/>
            <a:r>
              <a:rPr lang="en-US" sz="2000" b="1">
                <a:ea typeface="ＭＳ Ｐゴシック"/>
                <a:cs typeface="Arial" charset="0"/>
              </a:rPr>
              <a:t>Wild type</a:t>
            </a:r>
          </a:p>
        </p:txBody>
      </p:sp>
      <p:sp>
        <p:nvSpPr>
          <p:cNvPr id="46083" name="TextBox 15"/>
          <p:cNvSpPr txBox="1">
            <a:spLocks noChangeArrowheads="1"/>
          </p:cNvSpPr>
          <p:nvPr/>
        </p:nvSpPr>
        <p:spPr bwMode="auto">
          <a:xfrm>
            <a:off x="4589463" y="823913"/>
            <a:ext cx="3763962" cy="708025"/>
          </a:xfrm>
          <a:prstGeom prst="rect">
            <a:avLst/>
          </a:prstGeom>
          <a:noFill/>
          <a:ln w="9525">
            <a:noFill/>
            <a:miter lim="800000"/>
            <a:headEnd/>
            <a:tailEnd/>
          </a:ln>
        </p:spPr>
        <p:txBody>
          <a:bodyPr>
            <a:spAutoFit/>
          </a:bodyPr>
          <a:lstStyle/>
          <a:p>
            <a:pPr algn="ctr"/>
            <a:r>
              <a:rPr lang="en-US" sz="2000" b="1">
                <a:ea typeface="ＭＳ Ｐゴシック"/>
                <a:cs typeface="Arial" charset="0"/>
              </a:rPr>
              <a:t>Prx1-coding sequence deletion</a:t>
            </a:r>
          </a:p>
        </p:txBody>
      </p:sp>
      <p:sp>
        <p:nvSpPr>
          <p:cNvPr id="46084" name="TextBox 18"/>
          <p:cNvSpPr txBox="1">
            <a:spLocks noChangeArrowheads="1"/>
          </p:cNvSpPr>
          <p:nvPr/>
        </p:nvSpPr>
        <p:spPr bwMode="auto">
          <a:xfrm>
            <a:off x="3254375" y="6540500"/>
            <a:ext cx="5910263" cy="274638"/>
          </a:xfrm>
          <a:prstGeom prst="rect">
            <a:avLst/>
          </a:prstGeom>
          <a:noFill/>
          <a:ln w="9525">
            <a:noFill/>
            <a:miter lim="800000"/>
            <a:headEnd/>
            <a:tailEnd/>
          </a:ln>
        </p:spPr>
        <p:txBody>
          <a:bodyPr wrap="none">
            <a:spAutoFit/>
          </a:bodyPr>
          <a:lstStyle/>
          <a:p>
            <a:r>
              <a:rPr lang="en-US" sz="1200">
                <a:latin typeface="Times New Roman" pitchFamily="18" charset="0"/>
                <a:ea typeface="ＭＳ Ｐゴシック"/>
                <a:cs typeface="ＭＳ Ｐゴシック"/>
              </a:rPr>
              <a:t>Adapted from Cretekos CJ, Wang Y, Green ED, </a:t>
            </a:r>
            <a:r>
              <a:rPr lang="en-US" sz="1200" i="1">
                <a:latin typeface="Times New Roman" pitchFamily="18" charset="0"/>
                <a:ea typeface="ＭＳ Ｐゴシック"/>
                <a:cs typeface="ＭＳ Ｐゴシック"/>
              </a:rPr>
              <a:t>et al.</a:t>
            </a:r>
            <a:r>
              <a:rPr lang="en-US" sz="1200">
                <a:latin typeface="Times New Roman" pitchFamily="18" charset="0"/>
                <a:ea typeface="ＭＳ Ｐゴシック"/>
                <a:cs typeface="ＭＳ Ｐゴシック"/>
              </a:rPr>
              <a:t>, </a:t>
            </a:r>
            <a:r>
              <a:rPr lang="en-US" sz="1200" i="1">
                <a:latin typeface="Times New Roman" pitchFamily="18" charset="0"/>
                <a:ea typeface="ＭＳ Ｐゴシック"/>
                <a:cs typeface="ＭＳ Ｐゴシック"/>
              </a:rPr>
              <a:t>Genes Dev. </a:t>
            </a:r>
            <a:r>
              <a:rPr lang="en-US" sz="1200">
                <a:latin typeface="Times New Roman" pitchFamily="18" charset="0"/>
                <a:ea typeface="ＭＳ Ｐゴシック"/>
                <a:cs typeface="ＭＳ Ｐゴシック"/>
              </a:rPr>
              <a:t>2008 Jan 15;22(2):141-51.</a:t>
            </a:r>
          </a:p>
        </p:txBody>
      </p:sp>
      <p:grpSp>
        <p:nvGrpSpPr>
          <p:cNvPr id="46085" name="Group 14"/>
          <p:cNvGrpSpPr>
            <a:grpSpLocks/>
          </p:cNvGrpSpPr>
          <p:nvPr/>
        </p:nvGrpSpPr>
        <p:grpSpPr bwMode="auto">
          <a:xfrm>
            <a:off x="2592388" y="1870075"/>
            <a:ext cx="5068887" cy="877888"/>
            <a:chOff x="1727618" y="2514809"/>
            <a:chExt cx="4012781" cy="695324"/>
          </a:xfrm>
        </p:grpSpPr>
        <p:cxnSp>
          <p:nvCxnSpPr>
            <p:cNvPr id="16" name="Straight Connector 15"/>
            <p:cNvCxnSpPr/>
            <p:nvPr/>
          </p:nvCxnSpPr>
          <p:spPr>
            <a:xfrm>
              <a:off x="1727618" y="2514809"/>
              <a:ext cx="297848" cy="451395"/>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2157424" y="2966204"/>
              <a:ext cx="530346" cy="243929"/>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2996929" y="2749937"/>
              <a:ext cx="456197" cy="66640"/>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119200" y="2641803"/>
              <a:ext cx="503954" cy="308054"/>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833030" y="2875674"/>
              <a:ext cx="304132" cy="246444"/>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354579" y="2715988"/>
              <a:ext cx="385820" cy="51552"/>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4"/>
          <p:cNvSpPr>
            <a:spLocks noChangeArrowheads="1"/>
          </p:cNvSpPr>
          <p:nvPr/>
        </p:nvSpPr>
        <p:spPr bwMode="auto">
          <a:xfrm>
            <a:off x="431800" y="355600"/>
            <a:ext cx="8407400" cy="1143000"/>
          </a:xfrm>
          <a:prstGeom prst="rect">
            <a:avLst/>
          </a:prstGeom>
          <a:noFill/>
          <a:ln w="9525">
            <a:noFill/>
            <a:miter lim="800000"/>
            <a:headEnd/>
            <a:tailEnd/>
          </a:ln>
        </p:spPr>
        <p:txBody>
          <a:bodyPr anchor="ctr"/>
          <a:lstStyle/>
          <a:p>
            <a:pPr algn="ctr"/>
            <a:r>
              <a:rPr lang="en-US" sz="3600" b="1">
                <a:latin typeface="Calibri" pitchFamily="34" charset="0"/>
              </a:rPr>
              <a:t>Do Prx1 regulatory elements contribute to interspecies variation? </a:t>
            </a:r>
          </a:p>
        </p:txBody>
      </p:sp>
      <p:sp>
        <p:nvSpPr>
          <p:cNvPr id="48130" name="Rectangle 5"/>
          <p:cNvSpPr>
            <a:spLocks noChangeArrowheads="1"/>
          </p:cNvSpPr>
          <p:nvPr/>
        </p:nvSpPr>
        <p:spPr bwMode="auto">
          <a:xfrm>
            <a:off x="685800" y="1905000"/>
            <a:ext cx="8153400" cy="1905000"/>
          </a:xfrm>
          <a:prstGeom prst="rect">
            <a:avLst/>
          </a:prstGeom>
          <a:noFill/>
          <a:ln w="9525">
            <a:noFill/>
            <a:miter lim="800000"/>
            <a:headEnd/>
            <a:tailEnd/>
          </a:ln>
        </p:spPr>
        <p:txBody>
          <a:bodyPr/>
          <a:lstStyle/>
          <a:p>
            <a:pPr marL="342900" indent="-342900">
              <a:spcBef>
                <a:spcPct val="20000"/>
              </a:spcBef>
              <a:buFontTx/>
              <a:buChar char="•"/>
            </a:pPr>
            <a:r>
              <a:rPr lang="en-US" sz="3200">
                <a:latin typeface="Calibri" pitchFamily="34" charset="0"/>
              </a:rPr>
              <a:t>Scientists replaced mouse Prx1 regulatory sequence with bat Prx1 regulatory sequence</a:t>
            </a:r>
          </a:p>
          <a:p>
            <a:pPr marL="800100" lvl="1" indent="-342900">
              <a:spcBef>
                <a:spcPct val="20000"/>
              </a:spcBef>
              <a:buFontTx/>
              <a:buChar char="•"/>
            </a:pPr>
            <a:r>
              <a:rPr lang="en-US" sz="3200">
                <a:latin typeface="Calibri" pitchFamily="34" charset="0"/>
              </a:rPr>
              <a:t>Do this with your model.</a:t>
            </a:r>
          </a:p>
        </p:txBody>
      </p:sp>
      <p:sp>
        <p:nvSpPr>
          <p:cNvPr id="2" name="Rectangle 1"/>
          <p:cNvSpPr>
            <a:spLocks noChangeArrowheads="1"/>
          </p:cNvSpPr>
          <p:nvPr/>
        </p:nvSpPr>
        <p:spPr bwMode="auto">
          <a:xfrm>
            <a:off x="711200" y="4164013"/>
            <a:ext cx="7493000" cy="1668462"/>
          </a:xfrm>
          <a:prstGeom prst="rect">
            <a:avLst/>
          </a:prstGeom>
          <a:noFill/>
          <a:ln w="9525">
            <a:noFill/>
            <a:miter lim="800000"/>
            <a:headEnd/>
            <a:tailEnd/>
          </a:ln>
        </p:spPr>
        <p:txBody>
          <a:bodyPr>
            <a:spAutoFit/>
          </a:bodyPr>
          <a:lstStyle/>
          <a:p>
            <a:pPr marL="342900" indent="-342900">
              <a:spcBef>
                <a:spcPct val="20000"/>
              </a:spcBef>
              <a:buFontTx/>
              <a:buChar char="•"/>
            </a:pPr>
            <a:r>
              <a:rPr lang="en-US" sz="3200">
                <a:solidFill>
                  <a:srgbClr val="000000"/>
                </a:solidFill>
                <a:latin typeface="Calibri" pitchFamily="34" charset="0"/>
              </a:rPr>
              <a:t>Use your model to predict the effect on mRNA and protein expression</a:t>
            </a:r>
          </a:p>
          <a:p>
            <a:pPr marL="342900" indent="-342900">
              <a:spcBef>
                <a:spcPct val="20000"/>
              </a:spcBef>
              <a:buFontTx/>
              <a:buChar char="•"/>
            </a:pPr>
            <a:r>
              <a:rPr lang="en-US" sz="3200">
                <a:solidFill>
                  <a:srgbClr val="000000"/>
                </a:solidFill>
                <a:latin typeface="Calibri" pitchFamily="34" charset="0"/>
              </a:rPr>
              <a:t>Draw your hypothetical mouse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Limbs and Graphs v1.ai"/>
          <p:cNvPicPr>
            <a:picLocks noChangeAspect="1"/>
          </p:cNvPicPr>
          <p:nvPr/>
        </p:nvPicPr>
        <p:blipFill>
          <a:blip r:embed="rId3"/>
          <a:srcRect/>
          <a:stretch>
            <a:fillRect/>
          </a:stretch>
        </p:blipFill>
        <p:spPr bwMode="auto">
          <a:xfrm>
            <a:off x="458788" y="1500188"/>
            <a:ext cx="8559800" cy="4900612"/>
          </a:xfrm>
          <a:prstGeom prst="rect">
            <a:avLst/>
          </a:prstGeom>
          <a:noFill/>
          <a:ln w="9525">
            <a:noFill/>
            <a:miter lim="800000"/>
            <a:headEnd/>
            <a:tailEnd/>
          </a:ln>
        </p:spPr>
      </p:pic>
      <p:sp>
        <p:nvSpPr>
          <p:cNvPr id="14" name="Rectangle 13"/>
          <p:cNvSpPr/>
          <p:nvPr/>
        </p:nvSpPr>
        <p:spPr>
          <a:xfrm>
            <a:off x="6538913" y="1177925"/>
            <a:ext cx="2479675" cy="5314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0">
                <a:solidFill>
                  <a:schemeClr val="tx1"/>
                </a:solidFill>
                <a:latin typeface="Arial" charset="0"/>
                <a:ea typeface="ＭＳ Ｐゴシック" charset="0"/>
                <a:cs typeface="Arial" charset="0"/>
              </a:rPr>
              <a:t>?</a:t>
            </a:r>
          </a:p>
        </p:txBody>
      </p:sp>
      <p:sp>
        <p:nvSpPr>
          <p:cNvPr id="50179" name="TextBox 14"/>
          <p:cNvSpPr txBox="1">
            <a:spLocks noChangeArrowheads="1"/>
          </p:cNvSpPr>
          <p:nvPr/>
        </p:nvSpPr>
        <p:spPr bwMode="auto">
          <a:xfrm>
            <a:off x="1684338" y="781050"/>
            <a:ext cx="1312862" cy="396875"/>
          </a:xfrm>
          <a:prstGeom prst="rect">
            <a:avLst/>
          </a:prstGeom>
          <a:noFill/>
          <a:ln w="9525">
            <a:noFill/>
            <a:miter lim="800000"/>
            <a:headEnd/>
            <a:tailEnd/>
          </a:ln>
        </p:spPr>
        <p:txBody>
          <a:bodyPr wrap="none">
            <a:spAutoFit/>
          </a:bodyPr>
          <a:lstStyle/>
          <a:p>
            <a:pPr algn="ctr"/>
            <a:r>
              <a:rPr lang="en-US" sz="2000" b="1">
                <a:ea typeface="ＭＳ Ｐゴシック"/>
                <a:cs typeface="Arial" charset="0"/>
              </a:rPr>
              <a:t>Wild type</a:t>
            </a:r>
          </a:p>
        </p:txBody>
      </p:sp>
      <p:sp>
        <p:nvSpPr>
          <p:cNvPr id="50180" name="TextBox 15"/>
          <p:cNvSpPr txBox="1">
            <a:spLocks noChangeArrowheads="1"/>
          </p:cNvSpPr>
          <p:nvPr/>
        </p:nvSpPr>
        <p:spPr bwMode="auto">
          <a:xfrm>
            <a:off x="4402138" y="781050"/>
            <a:ext cx="1568450" cy="400050"/>
          </a:xfrm>
          <a:prstGeom prst="rect">
            <a:avLst/>
          </a:prstGeom>
          <a:noFill/>
          <a:ln w="9525">
            <a:noFill/>
            <a:miter lim="800000"/>
            <a:headEnd/>
            <a:tailEnd/>
          </a:ln>
        </p:spPr>
        <p:txBody>
          <a:bodyPr wrap="none">
            <a:spAutoFit/>
          </a:bodyPr>
          <a:lstStyle/>
          <a:p>
            <a:pPr algn="ctr"/>
            <a:r>
              <a:rPr lang="en-US" sz="2000" b="1">
                <a:ea typeface="ＭＳ Ｐゴシック"/>
                <a:cs typeface="Arial" charset="0"/>
              </a:rPr>
              <a:t>Prx1-delete</a:t>
            </a:r>
          </a:p>
        </p:txBody>
      </p:sp>
      <p:sp>
        <p:nvSpPr>
          <p:cNvPr id="50181" name="TextBox 16"/>
          <p:cNvSpPr txBox="1">
            <a:spLocks noChangeArrowheads="1"/>
          </p:cNvSpPr>
          <p:nvPr/>
        </p:nvSpPr>
        <p:spPr bwMode="auto">
          <a:xfrm>
            <a:off x="6627813" y="765175"/>
            <a:ext cx="2192337" cy="708025"/>
          </a:xfrm>
          <a:prstGeom prst="rect">
            <a:avLst/>
          </a:prstGeom>
          <a:noFill/>
          <a:ln w="9525">
            <a:noFill/>
            <a:miter lim="800000"/>
            <a:headEnd/>
            <a:tailEnd/>
          </a:ln>
        </p:spPr>
        <p:txBody>
          <a:bodyPr>
            <a:spAutoFit/>
          </a:bodyPr>
          <a:lstStyle/>
          <a:p>
            <a:pPr algn="ctr"/>
            <a:r>
              <a:rPr lang="en-US" sz="2000" b="1">
                <a:ea typeface="ＭＳ Ｐゴシック"/>
                <a:cs typeface="Arial" charset="0"/>
              </a:rPr>
              <a:t>Bat regulatory region</a:t>
            </a:r>
          </a:p>
        </p:txBody>
      </p:sp>
      <p:sp>
        <p:nvSpPr>
          <p:cNvPr id="50182" name="TextBox 12"/>
          <p:cNvSpPr txBox="1">
            <a:spLocks noChangeArrowheads="1"/>
          </p:cNvSpPr>
          <p:nvPr/>
        </p:nvSpPr>
        <p:spPr bwMode="auto">
          <a:xfrm>
            <a:off x="3254375" y="6540500"/>
            <a:ext cx="5910263" cy="274638"/>
          </a:xfrm>
          <a:prstGeom prst="rect">
            <a:avLst/>
          </a:prstGeom>
          <a:noFill/>
          <a:ln w="9525">
            <a:noFill/>
            <a:miter lim="800000"/>
            <a:headEnd/>
            <a:tailEnd/>
          </a:ln>
        </p:spPr>
        <p:txBody>
          <a:bodyPr wrap="none">
            <a:spAutoFit/>
          </a:bodyPr>
          <a:lstStyle/>
          <a:p>
            <a:r>
              <a:rPr lang="en-US" sz="1200">
                <a:latin typeface="Times New Roman" pitchFamily="18" charset="0"/>
                <a:ea typeface="ＭＳ Ｐゴシック"/>
                <a:cs typeface="ＭＳ Ｐゴシック"/>
              </a:rPr>
              <a:t>Adapted from Cretekos CJ, Wang Y, Green ED, </a:t>
            </a:r>
            <a:r>
              <a:rPr lang="en-US" sz="1200" i="1">
                <a:latin typeface="Times New Roman" pitchFamily="18" charset="0"/>
                <a:ea typeface="ＭＳ Ｐゴシック"/>
                <a:cs typeface="ＭＳ Ｐゴシック"/>
              </a:rPr>
              <a:t>et al.</a:t>
            </a:r>
            <a:r>
              <a:rPr lang="en-US" sz="1200">
                <a:latin typeface="Times New Roman" pitchFamily="18" charset="0"/>
                <a:ea typeface="ＭＳ Ｐゴシック"/>
                <a:cs typeface="ＭＳ Ｐゴシック"/>
              </a:rPr>
              <a:t>, </a:t>
            </a:r>
            <a:r>
              <a:rPr lang="en-US" sz="1200" i="1">
                <a:latin typeface="Times New Roman" pitchFamily="18" charset="0"/>
                <a:ea typeface="ＭＳ Ｐゴシック"/>
                <a:cs typeface="ＭＳ Ｐゴシック"/>
              </a:rPr>
              <a:t>Genes Dev. </a:t>
            </a:r>
            <a:r>
              <a:rPr lang="en-US" sz="1200">
                <a:latin typeface="Times New Roman" pitchFamily="18" charset="0"/>
                <a:ea typeface="ＭＳ Ｐゴシック"/>
                <a:cs typeface="ＭＳ Ｐゴシック"/>
              </a:rPr>
              <a:t>2008 Jan 15;22(2):141-51.</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276225" y="-20638"/>
            <a:ext cx="8229600" cy="1143001"/>
          </a:xfrm>
        </p:spPr>
        <p:txBody>
          <a:bodyPr/>
          <a:lstStyle/>
          <a:p>
            <a:r>
              <a:rPr lang="en-US" sz="4800" b="1" smtClean="0">
                <a:ea typeface="Arial Rounded MT Bold"/>
                <a:cs typeface="Arial Rounded MT Bold"/>
              </a:rPr>
              <a:t>Context</a:t>
            </a:r>
          </a:p>
        </p:txBody>
      </p:sp>
      <p:sp>
        <p:nvSpPr>
          <p:cNvPr id="3" name="Content Placeholder 2"/>
          <p:cNvSpPr>
            <a:spLocks noGrp="1"/>
          </p:cNvSpPr>
          <p:nvPr>
            <p:ph idx="1"/>
          </p:nvPr>
        </p:nvSpPr>
        <p:spPr>
          <a:xfrm>
            <a:off x="357188" y="1150938"/>
            <a:ext cx="8693150" cy="5278437"/>
          </a:xfrm>
        </p:spPr>
        <p:txBody>
          <a:bodyPr rtlCol="0">
            <a:normAutofit fontScale="92500" lnSpcReduction="20000"/>
          </a:bodyPr>
          <a:lstStyle/>
          <a:p>
            <a:pPr marL="0" indent="0" fontAlgn="auto">
              <a:spcAft>
                <a:spcPts val="0"/>
              </a:spcAft>
              <a:buFont typeface="Arial"/>
              <a:buNone/>
              <a:defRPr/>
            </a:pPr>
            <a:r>
              <a:rPr lang="en-US" b="1" i="1" dirty="0" smtClean="0"/>
              <a:t>Course: </a:t>
            </a:r>
            <a:r>
              <a:rPr lang="en-US" dirty="0"/>
              <a:t>t</a:t>
            </a:r>
            <a:r>
              <a:rPr lang="en-US" dirty="0" smtClean="0"/>
              <a:t>he teachable unit is intended for use in an upper level undergraduate Genetics course.</a:t>
            </a:r>
          </a:p>
          <a:p>
            <a:pPr marL="0" indent="0" fontAlgn="auto">
              <a:spcAft>
                <a:spcPts val="0"/>
              </a:spcAft>
              <a:buFont typeface="Arial"/>
              <a:buNone/>
              <a:defRPr/>
            </a:pPr>
            <a:endParaRPr lang="en-US" i="1" dirty="0" smtClean="0"/>
          </a:p>
          <a:p>
            <a:pPr marL="0" indent="0" fontAlgn="auto">
              <a:spcAft>
                <a:spcPts val="0"/>
              </a:spcAft>
              <a:buFont typeface="Arial"/>
              <a:buNone/>
              <a:defRPr/>
            </a:pPr>
            <a:r>
              <a:rPr lang="en-US" b="1" i="1" dirty="0" smtClean="0"/>
              <a:t>Time frame: </a:t>
            </a:r>
            <a:r>
              <a:rPr lang="en-US" dirty="0" smtClean="0"/>
              <a:t>the unit is expected to cover 1-2 class periods within a two week series of units on eukaryotic gene expression, approximately 1/3 of the way into the semester.</a:t>
            </a:r>
          </a:p>
          <a:p>
            <a:pPr marL="0" indent="0" fontAlgn="auto">
              <a:spcAft>
                <a:spcPts val="0"/>
              </a:spcAft>
              <a:buFont typeface="Arial"/>
              <a:buNone/>
              <a:defRPr/>
            </a:pPr>
            <a:endParaRPr lang="en-US" dirty="0"/>
          </a:p>
          <a:p>
            <a:pPr marL="0" indent="0" fontAlgn="auto">
              <a:spcAft>
                <a:spcPts val="0"/>
              </a:spcAft>
              <a:buFont typeface="Arial"/>
              <a:buNone/>
              <a:defRPr/>
            </a:pPr>
            <a:r>
              <a:rPr lang="en-US" b="1" i="1" dirty="0" smtClean="0"/>
              <a:t>Student background: </a:t>
            </a:r>
            <a:r>
              <a:rPr lang="en-US" dirty="0" smtClean="0"/>
              <a:t>students in this course would have previously completed Introductory Biology for majors, which would include essential background such as the central dogma. Macromolecular structure would also be covered in the first 1/3 of this course.  </a:t>
            </a:r>
            <a:endParaRPr lang="en-US" dirty="0"/>
          </a:p>
          <a:p>
            <a:pPr marL="0" indent="0" fontAlgn="auto">
              <a:spcAft>
                <a:spcPts val="0"/>
              </a:spcAft>
              <a:buFont typeface="Arial"/>
              <a:buNone/>
              <a:defRPr/>
            </a:pPr>
            <a:endParaRPr lang="en-US" dirty="0" smtClean="0"/>
          </a:p>
          <a:p>
            <a:pPr marL="0" indent="0" fontAlgn="auto">
              <a:spcAft>
                <a:spcPts val="0"/>
              </a:spcAft>
              <a:buFont typeface="Arial"/>
              <a:buNone/>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9113" y="2528888"/>
            <a:ext cx="8329612" cy="306863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imes New Roman" charset="0"/>
              <a:ea typeface="ＭＳ Ｐゴシック" charset="0"/>
              <a:cs typeface="ＭＳ Ｐゴシック" charset="0"/>
            </a:endParaRPr>
          </a:p>
        </p:txBody>
      </p:sp>
      <p:pic>
        <p:nvPicPr>
          <p:cNvPr id="52226" name="Picture 3" descr="Mouse v1.tif"/>
          <p:cNvPicPr>
            <a:picLocks noChangeAspect="1"/>
          </p:cNvPicPr>
          <p:nvPr/>
        </p:nvPicPr>
        <p:blipFill>
          <a:blip r:embed="rId3"/>
          <a:srcRect/>
          <a:stretch>
            <a:fillRect/>
          </a:stretch>
        </p:blipFill>
        <p:spPr bwMode="auto">
          <a:xfrm>
            <a:off x="668338" y="2630488"/>
            <a:ext cx="9144000" cy="2890837"/>
          </a:xfrm>
          <a:prstGeom prst="rect">
            <a:avLst/>
          </a:prstGeom>
          <a:noFill/>
          <a:ln w="9525">
            <a:noFill/>
            <a:miter lim="800000"/>
            <a:headEnd/>
            <a:tailEnd/>
          </a:ln>
        </p:spPr>
      </p:pic>
      <p:sp>
        <p:nvSpPr>
          <p:cNvPr id="52227" name="TextBox 5"/>
          <p:cNvSpPr txBox="1">
            <a:spLocks noChangeArrowheads="1"/>
          </p:cNvSpPr>
          <p:nvPr/>
        </p:nvSpPr>
        <p:spPr bwMode="auto">
          <a:xfrm>
            <a:off x="495300" y="1595438"/>
            <a:ext cx="1590675" cy="822325"/>
          </a:xfrm>
          <a:prstGeom prst="rect">
            <a:avLst/>
          </a:prstGeom>
          <a:noFill/>
          <a:ln w="9525">
            <a:noFill/>
            <a:miter lim="800000"/>
            <a:headEnd/>
            <a:tailEnd/>
          </a:ln>
        </p:spPr>
        <p:txBody>
          <a:bodyPr wrap="none">
            <a:spAutoFit/>
          </a:bodyPr>
          <a:lstStyle/>
          <a:p>
            <a:pPr algn="ctr"/>
            <a:r>
              <a:rPr lang="en-US" sz="2400">
                <a:ea typeface="ＭＳ Ｐゴシック"/>
                <a:cs typeface="Arial" charset="0"/>
              </a:rPr>
              <a:t>Shortened</a:t>
            </a:r>
          </a:p>
          <a:p>
            <a:pPr algn="ctr"/>
            <a:r>
              <a:rPr lang="en-US" sz="2400">
                <a:ea typeface="ＭＳ Ｐゴシック"/>
                <a:cs typeface="Arial" charset="0"/>
              </a:rPr>
              <a:t>Limb</a:t>
            </a:r>
          </a:p>
        </p:txBody>
      </p:sp>
      <p:sp>
        <p:nvSpPr>
          <p:cNvPr id="52228" name="TextBox 6"/>
          <p:cNvSpPr txBox="1">
            <a:spLocks noChangeArrowheads="1"/>
          </p:cNvSpPr>
          <p:nvPr/>
        </p:nvSpPr>
        <p:spPr bwMode="auto">
          <a:xfrm>
            <a:off x="2068513" y="1595438"/>
            <a:ext cx="1166812" cy="822325"/>
          </a:xfrm>
          <a:prstGeom prst="rect">
            <a:avLst/>
          </a:prstGeom>
          <a:noFill/>
          <a:ln w="9525">
            <a:noFill/>
            <a:miter lim="800000"/>
            <a:headEnd/>
            <a:tailEnd/>
          </a:ln>
        </p:spPr>
        <p:txBody>
          <a:bodyPr wrap="none">
            <a:spAutoFit/>
          </a:bodyPr>
          <a:lstStyle/>
          <a:p>
            <a:pPr algn="ctr"/>
            <a:r>
              <a:rPr lang="en-US" sz="2400">
                <a:ea typeface="ＭＳ Ｐゴシック"/>
                <a:cs typeface="Arial" charset="0"/>
              </a:rPr>
              <a:t>Normal</a:t>
            </a:r>
          </a:p>
          <a:p>
            <a:pPr algn="ctr"/>
            <a:r>
              <a:rPr lang="en-US" sz="2400">
                <a:ea typeface="ＭＳ Ｐゴシック"/>
                <a:cs typeface="Arial" charset="0"/>
              </a:rPr>
              <a:t>Limb</a:t>
            </a:r>
          </a:p>
        </p:txBody>
      </p:sp>
      <p:sp>
        <p:nvSpPr>
          <p:cNvPr id="52229" name="TextBox 7"/>
          <p:cNvSpPr txBox="1">
            <a:spLocks noChangeArrowheads="1"/>
          </p:cNvSpPr>
          <p:nvPr/>
        </p:nvSpPr>
        <p:spPr bwMode="auto">
          <a:xfrm>
            <a:off x="3240088" y="1595438"/>
            <a:ext cx="1557337" cy="822325"/>
          </a:xfrm>
          <a:prstGeom prst="rect">
            <a:avLst/>
          </a:prstGeom>
          <a:noFill/>
          <a:ln w="9525">
            <a:noFill/>
            <a:miter lim="800000"/>
            <a:headEnd/>
            <a:tailEnd/>
          </a:ln>
        </p:spPr>
        <p:txBody>
          <a:bodyPr wrap="none">
            <a:spAutoFit/>
          </a:bodyPr>
          <a:lstStyle/>
          <a:p>
            <a:pPr algn="ctr"/>
            <a:r>
              <a:rPr lang="en-US" sz="2400">
                <a:ea typeface="ＭＳ Ｐゴシック"/>
                <a:cs typeface="Arial" charset="0"/>
              </a:rPr>
              <a:t>Elongated</a:t>
            </a:r>
          </a:p>
          <a:p>
            <a:pPr algn="ctr"/>
            <a:r>
              <a:rPr lang="en-US" sz="2400">
                <a:ea typeface="ＭＳ Ｐゴシック"/>
                <a:cs typeface="Arial" charset="0"/>
              </a:rPr>
              <a:t>Limb</a:t>
            </a:r>
          </a:p>
        </p:txBody>
      </p:sp>
      <p:sp>
        <p:nvSpPr>
          <p:cNvPr id="52230" name="TextBox 8"/>
          <p:cNvSpPr txBox="1">
            <a:spLocks noChangeArrowheads="1"/>
          </p:cNvSpPr>
          <p:nvPr/>
        </p:nvSpPr>
        <p:spPr bwMode="auto">
          <a:xfrm>
            <a:off x="5186363" y="1595438"/>
            <a:ext cx="1590675" cy="822325"/>
          </a:xfrm>
          <a:prstGeom prst="rect">
            <a:avLst/>
          </a:prstGeom>
          <a:noFill/>
          <a:ln w="9525">
            <a:noFill/>
            <a:miter lim="800000"/>
            <a:headEnd/>
            <a:tailEnd/>
          </a:ln>
        </p:spPr>
        <p:txBody>
          <a:bodyPr wrap="none">
            <a:spAutoFit/>
          </a:bodyPr>
          <a:lstStyle/>
          <a:p>
            <a:pPr algn="ctr"/>
            <a:r>
              <a:rPr lang="en-US" sz="2400">
                <a:ea typeface="ＭＳ Ｐゴシック"/>
                <a:cs typeface="Arial" charset="0"/>
              </a:rPr>
              <a:t>Functional</a:t>
            </a:r>
          </a:p>
          <a:p>
            <a:pPr algn="ctr"/>
            <a:r>
              <a:rPr lang="en-US" sz="2400">
                <a:ea typeface="ＭＳ Ｐゴシック"/>
                <a:cs typeface="Arial" charset="0"/>
              </a:rPr>
              <a:t>Wing</a:t>
            </a:r>
          </a:p>
        </p:txBody>
      </p:sp>
      <p:sp>
        <p:nvSpPr>
          <p:cNvPr id="52231" name="Title 1"/>
          <p:cNvSpPr>
            <a:spLocks noGrp="1"/>
          </p:cNvSpPr>
          <p:nvPr>
            <p:ph type="title" idx="4294967295"/>
          </p:nvPr>
        </p:nvSpPr>
        <p:spPr>
          <a:xfrm>
            <a:off x="685800" y="381000"/>
            <a:ext cx="7772400" cy="1143000"/>
          </a:xfrm>
        </p:spPr>
        <p:txBody>
          <a:bodyPr/>
          <a:lstStyle/>
          <a:p>
            <a:r>
              <a:rPr lang="en-US" sz="4000" b="1" smtClean="0">
                <a:cs typeface="Arial" charset="0"/>
              </a:rPr>
              <a:t>Which would you predict?</a:t>
            </a:r>
          </a:p>
        </p:txBody>
      </p:sp>
      <p:sp>
        <p:nvSpPr>
          <p:cNvPr id="52232" name="TextBox 2"/>
          <p:cNvSpPr txBox="1">
            <a:spLocks noChangeArrowheads="1"/>
          </p:cNvSpPr>
          <p:nvPr/>
        </p:nvSpPr>
        <p:spPr bwMode="auto">
          <a:xfrm>
            <a:off x="1117600" y="5505450"/>
            <a:ext cx="6223000" cy="646113"/>
          </a:xfrm>
          <a:prstGeom prst="rect">
            <a:avLst/>
          </a:prstGeom>
          <a:noFill/>
          <a:ln w="9525">
            <a:noFill/>
            <a:miter lim="800000"/>
            <a:headEnd/>
            <a:tailEnd/>
          </a:ln>
        </p:spPr>
        <p:txBody>
          <a:bodyPr>
            <a:spAutoFit/>
          </a:bodyPr>
          <a:lstStyle/>
          <a:p>
            <a:r>
              <a:rPr lang="en-US" sz="3600">
                <a:latin typeface="Calibri" pitchFamily="34" charset="0"/>
              </a:rPr>
              <a:t>A			 B			 C				D			    </a:t>
            </a:r>
          </a:p>
        </p:txBody>
      </p:sp>
      <p:sp>
        <p:nvSpPr>
          <p:cNvPr id="52233" name="Rectangle 1"/>
          <p:cNvSpPr>
            <a:spLocks noChangeArrowheads="1"/>
          </p:cNvSpPr>
          <p:nvPr/>
        </p:nvSpPr>
        <p:spPr bwMode="auto">
          <a:xfrm>
            <a:off x="2705100" y="6394450"/>
            <a:ext cx="5994400" cy="277813"/>
          </a:xfrm>
          <a:prstGeom prst="rect">
            <a:avLst/>
          </a:prstGeom>
          <a:noFill/>
          <a:ln w="9525">
            <a:noFill/>
            <a:miter lim="800000"/>
            <a:headEnd/>
            <a:tailEnd/>
          </a:ln>
        </p:spPr>
        <p:txBody>
          <a:bodyPr>
            <a:spAutoFit/>
          </a:bodyPr>
          <a:lstStyle/>
          <a:p>
            <a:r>
              <a:rPr lang="en-US" sz="1200">
                <a:latin typeface="Times New Roman" pitchFamily="18" charset="0"/>
              </a:rPr>
              <a:t>Adapted from Cretekos CJ, Wang Y, Green ED, </a:t>
            </a:r>
            <a:r>
              <a:rPr lang="en-US" sz="1200" i="1">
                <a:latin typeface="Times New Roman" pitchFamily="18" charset="0"/>
              </a:rPr>
              <a:t>et al.</a:t>
            </a:r>
            <a:r>
              <a:rPr lang="en-US" sz="1200">
                <a:latin typeface="Times New Roman" pitchFamily="18" charset="0"/>
              </a:rPr>
              <a:t>, </a:t>
            </a:r>
            <a:r>
              <a:rPr lang="en-US" sz="1200" i="1">
                <a:latin typeface="Times New Roman" pitchFamily="18" charset="0"/>
              </a:rPr>
              <a:t>Genes Dev. </a:t>
            </a:r>
            <a:r>
              <a:rPr lang="en-US" sz="1200">
                <a:latin typeface="Times New Roman" pitchFamily="18" charset="0"/>
              </a:rPr>
              <a:t>2008 Jan 15;22(2):141-51.</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14"/>
          <p:cNvSpPr txBox="1">
            <a:spLocks noChangeArrowheads="1"/>
          </p:cNvSpPr>
          <p:nvPr/>
        </p:nvSpPr>
        <p:spPr bwMode="auto">
          <a:xfrm>
            <a:off x="1668463" y="933450"/>
            <a:ext cx="1312862" cy="396875"/>
          </a:xfrm>
          <a:prstGeom prst="rect">
            <a:avLst/>
          </a:prstGeom>
          <a:noFill/>
          <a:ln w="9525">
            <a:noFill/>
            <a:miter lim="800000"/>
            <a:headEnd/>
            <a:tailEnd/>
          </a:ln>
        </p:spPr>
        <p:txBody>
          <a:bodyPr wrap="none">
            <a:spAutoFit/>
          </a:bodyPr>
          <a:lstStyle/>
          <a:p>
            <a:pPr algn="ctr"/>
            <a:r>
              <a:rPr lang="en-US" sz="2000" b="1">
                <a:ea typeface="ＭＳ Ｐゴシック"/>
                <a:cs typeface="Arial" charset="0"/>
              </a:rPr>
              <a:t>Wild type</a:t>
            </a:r>
          </a:p>
        </p:txBody>
      </p:sp>
      <p:sp>
        <p:nvSpPr>
          <p:cNvPr id="54274" name="TextBox 15"/>
          <p:cNvSpPr txBox="1">
            <a:spLocks noChangeArrowheads="1"/>
          </p:cNvSpPr>
          <p:nvPr/>
        </p:nvSpPr>
        <p:spPr bwMode="auto">
          <a:xfrm>
            <a:off x="4167188" y="931863"/>
            <a:ext cx="1566862" cy="400050"/>
          </a:xfrm>
          <a:prstGeom prst="rect">
            <a:avLst/>
          </a:prstGeom>
          <a:noFill/>
          <a:ln w="9525">
            <a:noFill/>
            <a:miter lim="800000"/>
            <a:headEnd/>
            <a:tailEnd/>
          </a:ln>
        </p:spPr>
        <p:txBody>
          <a:bodyPr wrap="none">
            <a:spAutoFit/>
          </a:bodyPr>
          <a:lstStyle/>
          <a:p>
            <a:pPr algn="ctr"/>
            <a:r>
              <a:rPr lang="en-US" sz="2000" b="1">
                <a:ea typeface="ＭＳ Ｐゴシック"/>
                <a:cs typeface="Arial" charset="0"/>
              </a:rPr>
              <a:t>Prx1-delete</a:t>
            </a:r>
          </a:p>
        </p:txBody>
      </p:sp>
      <p:sp>
        <p:nvSpPr>
          <p:cNvPr id="54275" name="TextBox 16"/>
          <p:cNvSpPr txBox="1">
            <a:spLocks noChangeArrowheads="1"/>
          </p:cNvSpPr>
          <p:nvPr/>
        </p:nvSpPr>
        <p:spPr bwMode="auto">
          <a:xfrm>
            <a:off x="6826250" y="777875"/>
            <a:ext cx="1962150" cy="708025"/>
          </a:xfrm>
          <a:prstGeom prst="rect">
            <a:avLst/>
          </a:prstGeom>
          <a:noFill/>
          <a:ln w="9525">
            <a:noFill/>
            <a:miter lim="800000"/>
            <a:headEnd/>
            <a:tailEnd/>
          </a:ln>
        </p:spPr>
        <p:txBody>
          <a:bodyPr>
            <a:spAutoFit/>
          </a:bodyPr>
          <a:lstStyle/>
          <a:p>
            <a:pPr algn="ctr"/>
            <a:r>
              <a:rPr lang="en-US" sz="2000" b="1">
                <a:ea typeface="ＭＳ Ｐゴシック"/>
                <a:cs typeface="Arial" charset="0"/>
              </a:rPr>
              <a:t>Bat regulatory region</a:t>
            </a:r>
          </a:p>
        </p:txBody>
      </p:sp>
      <p:sp>
        <p:nvSpPr>
          <p:cNvPr id="54276" name="TextBox 12"/>
          <p:cNvSpPr txBox="1">
            <a:spLocks noChangeArrowheads="1"/>
          </p:cNvSpPr>
          <p:nvPr/>
        </p:nvSpPr>
        <p:spPr bwMode="auto">
          <a:xfrm>
            <a:off x="3238500" y="6540500"/>
            <a:ext cx="5910263" cy="274638"/>
          </a:xfrm>
          <a:prstGeom prst="rect">
            <a:avLst/>
          </a:prstGeom>
          <a:noFill/>
          <a:ln w="9525">
            <a:noFill/>
            <a:miter lim="800000"/>
            <a:headEnd/>
            <a:tailEnd/>
          </a:ln>
        </p:spPr>
        <p:txBody>
          <a:bodyPr wrap="none">
            <a:spAutoFit/>
          </a:bodyPr>
          <a:lstStyle/>
          <a:p>
            <a:r>
              <a:rPr lang="en-US" sz="1200">
                <a:latin typeface="Times New Roman" pitchFamily="18" charset="0"/>
                <a:ea typeface="ＭＳ Ｐゴシック"/>
                <a:cs typeface="ＭＳ Ｐゴシック"/>
              </a:rPr>
              <a:t>Adapted from Cretekos CJ, Wang Y, Green ED, </a:t>
            </a:r>
            <a:r>
              <a:rPr lang="en-US" sz="1200" i="1">
                <a:latin typeface="Times New Roman" pitchFamily="18" charset="0"/>
                <a:ea typeface="ＭＳ Ｐゴシック"/>
                <a:cs typeface="ＭＳ Ｐゴシック"/>
              </a:rPr>
              <a:t>et al.</a:t>
            </a:r>
            <a:r>
              <a:rPr lang="en-US" sz="1200">
                <a:latin typeface="Times New Roman" pitchFamily="18" charset="0"/>
                <a:ea typeface="ＭＳ Ｐゴシック"/>
                <a:cs typeface="ＭＳ Ｐゴシック"/>
              </a:rPr>
              <a:t>, </a:t>
            </a:r>
            <a:r>
              <a:rPr lang="en-US" sz="1200" i="1">
                <a:latin typeface="Times New Roman" pitchFamily="18" charset="0"/>
                <a:ea typeface="ＭＳ Ｐゴシック"/>
                <a:cs typeface="ＭＳ Ｐゴシック"/>
              </a:rPr>
              <a:t>Genes Dev. </a:t>
            </a:r>
            <a:r>
              <a:rPr lang="en-US" sz="1200">
                <a:latin typeface="Times New Roman" pitchFamily="18" charset="0"/>
                <a:ea typeface="ＭＳ Ｐゴシック"/>
                <a:cs typeface="ＭＳ Ｐゴシック"/>
              </a:rPr>
              <a:t>2008 Jan 15;22(2):141-51.</a:t>
            </a:r>
          </a:p>
        </p:txBody>
      </p:sp>
      <p:pic>
        <p:nvPicPr>
          <p:cNvPr id="54277" name="Picture 6" descr="Limbs and Graphs v1.ai"/>
          <p:cNvPicPr>
            <a:picLocks noChangeAspect="1"/>
          </p:cNvPicPr>
          <p:nvPr/>
        </p:nvPicPr>
        <p:blipFill>
          <a:blip r:embed="rId3"/>
          <a:srcRect/>
          <a:stretch>
            <a:fillRect/>
          </a:stretch>
        </p:blipFill>
        <p:spPr bwMode="auto">
          <a:xfrm>
            <a:off x="458788" y="1516063"/>
            <a:ext cx="8559800" cy="490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ChangeArrowheads="1"/>
          </p:cNvSpPr>
          <p:nvPr/>
        </p:nvSpPr>
        <p:spPr bwMode="auto">
          <a:xfrm>
            <a:off x="838200" y="635000"/>
            <a:ext cx="7772400" cy="1143000"/>
          </a:xfrm>
          <a:prstGeom prst="rect">
            <a:avLst/>
          </a:prstGeom>
          <a:noFill/>
          <a:ln w="9525">
            <a:noFill/>
            <a:miter lim="800000"/>
            <a:headEnd/>
            <a:tailEnd/>
          </a:ln>
        </p:spPr>
        <p:txBody>
          <a:bodyPr anchor="ctr"/>
          <a:lstStyle/>
          <a:p>
            <a:pPr algn="ctr"/>
            <a:r>
              <a:rPr lang="en-US" sz="4400" b="1">
                <a:latin typeface="Calibri" pitchFamily="34" charset="0"/>
              </a:rPr>
              <a:t>Take-Home Question</a:t>
            </a:r>
          </a:p>
        </p:txBody>
      </p:sp>
      <p:sp>
        <p:nvSpPr>
          <p:cNvPr id="56322" name="Rectangle 3"/>
          <p:cNvSpPr>
            <a:spLocks noChangeArrowheads="1"/>
          </p:cNvSpPr>
          <p:nvPr/>
        </p:nvSpPr>
        <p:spPr bwMode="auto">
          <a:xfrm>
            <a:off x="609600" y="1905000"/>
            <a:ext cx="8001000" cy="4114800"/>
          </a:xfrm>
          <a:prstGeom prst="rect">
            <a:avLst/>
          </a:prstGeom>
          <a:noFill/>
          <a:ln w="9525">
            <a:noFill/>
            <a:miter lim="800000"/>
            <a:headEnd/>
            <a:tailEnd/>
          </a:ln>
        </p:spPr>
        <p:txBody>
          <a:bodyPr/>
          <a:lstStyle/>
          <a:p>
            <a:pPr marL="342900" indent="-342900">
              <a:spcBef>
                <a:spcPct val="20000"/>
              </a:spcBef>
              <a:buFontTx/>
              <a:buChar char="•"/>
            </a:pPr>
            <a:r>
              <a:rPr lang="en-US" sz="3200">
                <a:latin typeface="Calibri" pitchFamily="34" charset="0"/>
              </a:rPr>
              <a:t>Why is there only a small change in mouse limb length with the bat enhancer, considering that bats have much longer forelimbs?</a:t>
            </a:r>
          </a:p>
          <a:p>
            <a:pPr marL="342900" indent="-342900">
              <a:spcBef>
                <a:spcPct val="20000"/>
              </a:spcBef>
              <a:buFontTx/>
              <a:buChar char="•"/>
            </a:pPr>
            <a:r>
              <a:rPr lang="en-US" sz="3200">
                <a:latin typeface="Calibri" pitchFamily="34" charset="0"/>
              </a:rPr>
              <a:t>Give an explanation in terms of gene expression (150 words max)</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419100" y="46038"/>
            <a:ext cx="8229600" cy="1143000"/>
          </a:xfrm>
        </p:spPr>
        <p:txBody>
          <a:bodyPr/>
          <a:lstStyle/>
          <a:p>
            <a:r>
              <a:rPr lang="en-US" sz="4000" b="1" smtClean="0"/>
              <a:t>Summary/ debriefing</a:t>
            </a:r>
          </a:p>
        </p:txBody>
      </p:sp>
      <p:sp>
        <p:nvSpPr>
          <p:cNvPr id="4" name="Rectangle 3"/>
          <p:cNvSpPr/>
          <p:nvPr/>
        </p:nvSpPr>
        <p:spPr>
          <a:xfrm>
            <a:off x="1041400" y="882650"/>
            <a:ext cx="7378700" cy="5632450"/>
          </a:xfrm>
          <a:prstGeom prst="rect">
            <a:avLst/>
          </a:prstGeom>
        </p:spPr>
        <p:txBody>
          <a:bodyPr>
            <a:spAutoFit/>
          </a:bodyPr>
          <a:lstStyle/>
          <a:p>
            <a:pPr fontAlgn="auto">
              <a:spcBef>
                <a:spcPts val="0"/>
              </a:spcBef>
              <a:spcAft>
                <a:spcPts val="0"/>
              </a:spcAft>
              <a:defRPr/>
            </a:pPr>
            <a:endParaRPr lang="en-US" sz="2400" dirty="0">
              <a:latin typeface="+mn-lt"/>
            </a:endParaRPr>
          </a:p>
          <a:p>
            <a:pPr marL="285750" indent="-285750" fontAlgn="auto">
              <a:spcBef>
                <a:spcPts val="0"/>
              </a:spcBef>
              <a:spcAft>
                <a:spcPts val="0"/>
              </a:spcAft>
              <a:buFont typeface="Arial"/>
              <a:buChar char="•"/>
              <a:defRPr/>
            </a:pPr>
            <a:r>
              <a:rPr lang="en-US" sz="2400" dirty="0">
                <a:latin typeface="+mn-lt"/>
              </a:rPr>
              <a:t>explain </a:t>
            </a:r>
            <a:r>
              <a:rPr lang="en-US" sz="2400" dirty="0" err="1">
                <a:latin typeface="+mn-lt"/>
              </a:rPr>
              <a:t>cis</a:t>
            </a:r>
            <a:r>
              <a:rPr lang="en-US" sz="2400" dirty="0">
                <a:latin typeface="+mn-lt"/>
              </a:rPr>
              <a:t> and trans regulators, distinguish between them, and explain their interactions</a:t>
            </a:r>
          </a:p>
          <a:p>
            <a:pPr marL="285750" indent="-285750" fontAlgn="auto">
              <a:spcBef>
                <a:spcPts val="0"/>
              </a:spcBef>
              <a:spcAft>
                <a:spcPts val="0"/>
              </a:spcAft>
              <a:buFont typeface="Arial"/>
              <a:buChar char="•"/>
              <a:defRPr/>
            </a:pPr>
            <a:endParaRPr lang="en-US" sz="2400" dirty="0">
              <a:latin typeface="+mn-lt"/>
            </a:endParaRPr>
          </a:p>
          <a:p>
            <a:pPr marL="285750" indent="-285750" fontAlgn="auto">
              <a:spcBef>
                <a:spcPts val="0"/>
              </a:spcBef>
              <a:spcAft>
                <a:spcPts val="0"/>
              </a:spcAft>
              <a:buFont typeface="Arial"/>
              <a:buChar char="•"/>
              <a:defRPr/>
            </a:pPr>
            <a:r>
              <a:rPr lang="en-US" sz="2400" dirty="0">
                <a:solidFill>
                  <a:srgbClr val="000000"/>
                </a:solidFill>
                <a:latin typeface="+mn-lt"/>
              </a:rPr>
              <a:t>recognize and explain examples of transcriptional activation and inhibition</a:t>
            </a:r>
          </a:p>
          <a:p>
            <a:pPr marL="285750" indent="-285750" fontAlgn="auto">
              <a:spcBef>
                <a:spcPts val="0"/>
              </a:spcBef>
              <a:spcAft>
                <a:spcPts val="0"/>
              </a:spcAft>
              <a:buFont typeface="Arial"/>
              <a:buChar char="•"/>
              <a:defRPr/>
            </a:pPr>
            <a:endParaRPr lang="en-US" sz="2400" dirty="0">
              <a:latin typeface="+mn-lt"/>
            </a:endParaRPr>
          </a:p>
          <a:p>
            <a:pPr marL="285750" indent="-285750" fontAlgn="auto">
              <a:spcBef>
                <a:spcPts val="0"/>
              </a:spcBef>
              <a:spcAft>
                <a:spcPts val="0"/>
              </a:spcAft>
              <a:buFont typeface="Arial"/>
              <a:buChar char="•"/>
              <a:defRPr/>
            </a:pPr>
            <a:r>
              <a:rPr lang="en-US" sz="2400" dirty="0">
                <a:solidFill>
                  <a:srgbClr val="0000FF"/>
                </a:solidFill>
                <a:latin typeface="+mn-lt"/>
              </a:rPr>
              <a:t>predict the effects on gene expression resulting from regulatory perturbations</a:t>
            </a:r>
          </a:p>
          <a:p>
            <a:pPr fontAlgn="auto">
              <a:spcBef>
                <a:spcPts val="0"/>
              </a:spcBef>
              <a:spcAft>
                <a:spcPts val="0"/>
              </a:spcAft>
              <a:defRPr/>
            </a:pPr>
            <a:endParaRPr lang="en-US" sz="2400" dirty="0">
              <a:latin typeface="+mn-lt"/>
            </a:endParaRPr>
          </a:p>
          <a:p>
            <a:pPr marL="285750" indent="-285750" fontAlgn="auto">
              <a:spcBef>
                <a:spcPts val="0"/>
              </a:spcBef>
              <a:spcAft>
                <a:spcPts val="0"/>
              </a:spcAft>
              <a:buFont typeface="Arial"/>
              <a:buChar char="•"/>
              <a:defRPr/>
            </a:pPr>
            <a:r>
              <a:rPr lang="en-US" sz="2400" dirty="0">
                <a:solidFill>
                  <a:srgbClr val="0000FF"/>
                </a:solidFill>
                <a:latin typeface="+mn-lt"/>
              </a:rPr>
              <a:t>provide, recognize, and explain examples in which differences in gene expression produce different outcomes for the cell/ organism.</a:t>
            </a:r>
          </a:p>
          <a:p>
            <a:pPr marL="285750" indent="-285750" fontAlgn="auto">
              <a:spcBef>
                <a:spcPts val="0"/>
              </a:spcBef>
              <a:spcAft>
                <a:spcPts val="0"/>
              </a:spcAft>
              <a:buFont typeface="Arial"/>
              <a:buChar char="•"/>
              <a:defRPr/>
            </a:pPr>
            <a:endParaRPr lang="en-US" sz="2400" dirty="0">
              <a:latin typeface="+mn-lt"/>
            </a:endParaRPr>
          </a:p>
          <a:p>
            <a:pPr marL="285750" indent="-285750" fontAlgn="auto">
              <a:spcBef>
                <a:spcPts val="0"/>
              </a:spcBef>
              <a:spcAft>
                <a:spcPts val="0"/>
              </a:spcAft>
              <a:buFont typeface="Arial"/>
              <a:buChar char="•"/>
              <a:defRPr/>
            </a:pPr>
            <a:r>
              <a:rPr lang="en-US" sz="2400" dirty="0">
                <a:solidFill>
                  <a:srgbClr val="0000FF"/>
                </a:solidFill>
                <a:latin typeface="+mn-lt"/>
              </a:rPr>
              <a:t>draw logical conclusions from data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685800" y="152400"/>
            <a:ext cx="7772400" cy="1143000"/>
          </a:xfrm>
        </p:spPr>
        <p:txBody>
          <a:bodyPr/>
          <a:lstStyle/>
          <a:p>
            <a:r>
              <a:rPr lang="en-US" b="1" smtClean="0"/>
              <a:t>Summative Assessment</a:t>
            </a:r>
          </a:p>
        </p:txBody>
      </p:sp>
      <p:sp>
        <p:nvSpPr>
          <p:cNvPr id="60418" name="Rectangle 3"/>
          <p:cNvSpPr>
            <a:spLocks noGrp="1" noChangeArrowheads="1"/>
          </p:cNvSpPr>
          <p:nvPr>
            <p:ph type="body" idx="1"/>
          </p:nvPr>
        </p:nvSpPr>
        <p:spPr>
          <a:xfrm>
            <a:off x="685800" y="1676400"/>
            <a:ext cx="8077200" cy="4114800"/>
          </a:xfrm>
        </p:spPr>
        <p:txBody>
          <a:bodyPr/>
          <a:lstStyle/>
          <a:p>
            <a:r>
              <a:rPr lang="en-US" smtClean="0"/>
              <a:t>Potential mechanisms</a:t>
            </a:r>
          </a:p>
          <a:p>
            <a:pPr lvl="1"/>
            <a:r>
              <a:rPr lang="en-US" smtClean="0"/>
              <a:t>Exam questions -new example</a:t>
            </a:r>
          </a:p>
          <a:p>
            <a:pPr lvl="1"/>
            <a:r>
              <a:rPr lang="en-US" smtClean="0"/>
              <a:t>Part of term paper would involve transcriptional regulation</a:t>
            </a:r>
          </a:p>
          <a:p>
            <a:pPr lvl="1"/>
            <a:r>
              <a:rPr lang="en-US" smtClean="0"/>
              <a:t>Part of poster would involve transcriptional regulation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r>
              <a:rPr lang="en-US" sz="4000" b="1" smtClean="0"/>
              <a:t>Acknowledgements</a:t>
            </a:r>
          </a:p>
        </p:txBody>
      </p:sp>
      <p:sp>
        <p:nvSpPr>
          <p:cNvPr id="62466" name="Content Placeholder 2"/>
          <p:cNvSpPr>
            <a:spLocks noGrp="1"/>
          </p:cNvSpPr>
          <p:nvPr>
            <p:ph idx="1"/>
          </p:nvPr>
        </p:nvSpPr>
        <p:spPr/>
        <p:txBody>
          <a:bodyPr/>
          <a:lstStyle/>
          <a:p>
            <a:r>
              <a:rPr lang="en-US" smtClean="0"/>
              <a:t>Sue Wick, University of Minnesota </a:t>
            </a:r>
          </a:p>
          <a:p>
            <a:r>
              <a:rPr lang="en-US" smtClean="0"/>
              <a:t>Judy Ridgway, The Ohio State University </a:t>
            </a:r>
          </a:p>
          <a:p>
            <a:r>
              <a:rPr lang="en-US" smtClean="0"/>
              <a:t>NANSI organizers	</a:t>
            </a:r>
          </a:p>
        </p:txBody>
      </p:sp>
      <p:pic>
        <p:nvPicPr>
          <p:cNvPr id="4" name="Shape">
            <a:hlinkClick r:id="" action="ppaction://media"/>
          </p:cNvPr>
          <p:cNvPicPr>
            <a:picLocks noRot="1" noChangeAspect="1"/>
          </p:cNvPicPr>
          <p:nvPr>
            <a:videoFile r:link="rId1"/>
          </p:nvPr>
        </p:nvPicPr>
        <p:blipFill>
          <a:blip r:embed="rId3"/>
          <a:srcRect/>
          <a:stretch>
            <a:fillRect/>
          </a:stretch>
        </p:blipFill>
        <p:spPr bwMode="auto">
          <a:xfrm>
            <a:off x="4586288" y="3086100"/>
            <a:ext cx="4291012" cy="3217863"/>
          </a:xfrm>
          <a:prstGeom prst="rect">
            <a:avLst/>
          </a:prstGeom>
          <a:noFill/>
          <a:ln w="9525">
            <a:noFill/>
            <a:miter lim="800000"/>
            <a:headEnd/>
            <a:tailEnd/>
          </a:ln>
        </p:spPr>
      </p:pic>
      <p:pic>
        <p:nvPicPr>
          <p:cNvPr id="62468" name="Picture 4" descr="IMG_2234.jpeg"/>
          <p:cNvPicPr>
            <a:picLocks noChangeAspect="1"/>
          </p:cNvPicPr>
          <p:nvPr/>
        </p:nvPicPr>
        <p:blipFill>
          <a:blip r:embed="rId4"/>
          <a:srcRect t="8333" b="16026"/>
          <a:stretch>
            <a:fillRect/>
          </a:stretch>
        </p:blipFill>
        <p:spPr bwMode="auto">
          <a:xfrm>
            <a:off x="673100" y="3911600"/>
            <a:ext cx="3225800" cy="1830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a:hlinkClick r:id="" action="ppaction://media"/>
          </p:cNvPr>
          <p:cNvPicPr>
            <a:picLocks noRot="1" noChangeAspect="1"/>
          </p:cNvPicPr>
          <p:nvPr>
            <a:videoFile r:link="rId1"/>
          </p:nvPr>
        </p:nvPicPr>
        <p:blipFill>
          <a:blip r:embed="rId4"/>
          <a:srcRect/>
          <a:stretch>
            <a:fillRect/>
          </a:stretch>
        </p:blipFill>
        <p:spPr bwMode="auto">
          <a:xfrm>
            <a:off x="790575" y="306388"/>
            <a:ext cx="7262813" cy="5448300"/>
          </a:xfrm>
          <a:prstGeom prst="rect">
            <a:avLst/>
          </a:prstGeom>
          <a:noFill/>
          <a:ln w="9525">
            <a:noFill/>
            <a:miter lim="800000"/>
            <a:headEnd/>
            <a:tailEnd/>
          </a:ln>
        </p:spPr>
      </p:pic>
      <p:sp>
        <p:nvSpPr>
          <p:cNvPr id="63490" name="TextBox 2"/>
          <p:cNvSpPr txBox="1">
            <a:spLocks noChangeArrowheads="1"/>
          </p:cNvSpPr>
          <p:nvPr/>
        </p:nvSpPr>
        <p:spPr bwMode="auto">
          <a:xfrm>
            <a:off x="1133475" y="6172200"/>
            <a:ext cx="6877050" cy="307975"/>
          </a:xfrm>
          <a:prstGeom prst="rect">
            <a:avLst/>
          </a:prstGeom>
          <a:noFill/>
          <a:ln w="9525">
            <a:noFill/>
            <a:miter lim="800000"/>
            <a:headEnd/>
            <a:tailEnd/>
          </a:ln>
        </p:spPr>
        <p:txBody>
          <a:bodyPr>
            <a:spAutoFit/>
          </a:bodyPr>
          <a:lstStyle/>
          <a:p>
            <a:pPr algn="ctr"/>
            <a:r>
              <a:rPr lang="en-US" sz="1400">
                <a:latin typeface="Calibri" pitchFamily="34" charset="0"/>
              </a:rPr>
              <a:t>Source: </a:t>
            </a:r>
            <a:r>
              <a:rPr lang="en-US" sz="1400">
                <a:latin typeface="Calibri" pitchFamily="34" charset="0"/>
                <a:hlinkClick r:id="rId5"/>
              </a:rPr>
              <a:t>https://www.youtube.com/watch?v=XHTZTJpNRc8</a:t>
            </a:r>
            <a:endParaRPr lang="en-US" sz="1400">
              <a:latin typeface="Calibri"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0"/>
          <a:ext cx="9144000" cy="7242175"/>
        </p:xfrm>
        <a:graphic>
          <a:graphicData uri="http://schemas.openxmlformats.org/drawingml/2006/table">
            <a:tbl>
              <a:tblPr firstRow="1" bandRow="1">
                <a:tableStyleId>{5C22544A-7EE6-4342-B048-85BDC9FD1C3A}</a:tableStyleId>
              </a:tblPr>
              <a:tblGrid>
                <a:gridCol w="4217274"/>
                <a:gridCol w="4926726"/>
              </a:tblGrid>
              <a:tr h="1308099">
                <a:tc>
                  <a:txBody>
                    <a:bodyPr/>
                    <a:lstStyle/>
                    <a:p>
                      <a:pPr algn="ctr"/>
                      <a:r>
                        <a:rPr lang="en-US" sz="3600" dirty="0" smtClean="0"/>
                        <a:t>Learning goals</a:t>
                      </a:r>
                    </a:p>
                    <a:p>
                      <a:pPr algn="ctr"/>
                      <a:r>
                        <a:rPr lang="en-US" sz="2800" dirty="0" smtClean="0"/>
                        <a:t>Students will understand</a:t>
                      </a:r>
                      <a:endParaRPr lang="en-US" sz="2800" i="1" dirty="0"/>
                    </a:p>
                  </a:txBody>
                  <a:tcPr/>
                </a:tc>
                <a:tc>
                  <a:txBody>
                    <a:bodyPr/>
                    <a:lstStyle/>
                    <a:p>
                      <a:pPr algn="ctr"/>
                      <a:r>
                        <a:rPr lang="en-US" sz="3600" dirty="0" smtClean="0"/>
                        <a:t>Outcomes/ objectives</a:t>
                      </a:r>
                    </a:p>
                    <a:p>
                      <a:pPr algn="ctr"/>
                      <a:r>
                        <a:rPr lang="en-US" sz="2800" dirty="0" smtClean="0"/>
                        <a:t>Students will be able</a:t>
                      </a:r>
                      <a:r>
                        <a:rPr lang="en-US" sz="2800" baseline="0" dirty="0" smtClean="0"/>
                        <a:t> to</a:t>
                      </a:r>
                      <a:endParaRPr lang="en-US" sz="2800" i="1" dirty="0"/>
                    </a:p>
                  </a:txBody>
                  <a:tcPr/>
                </a:tc>
              </a:tr>
              <a:tr h="5934558">
                <a:tc>
                  <a:txBody>
                    <a:bodyPr/>
                    <a:lstStyle/>
                    <a:p>
                      <a:pPr marL="285750" indent="-285750">
                        <a:buFont typeface="Arial"/>
                        <a:buChar char="•"/>
                      </a:pPr>
                      <a:r>
                        <a:rPr lang="en-US" sz="2000" baseline="0" dirty="0" smtClean="0"/>
                        <a:t>regulation of eukaryotic gene transcription </a:t>
                      </a:r>
                    </a:p>
                    <a:p>
                      <a:pPr marL="285750" indent="-285750">
                        <a:buFont typeface="Arial"/>
                        <a:buChar char="•"/>
                      </a:pPr>
                      <a:endParaRPr lang="en-US" sz="2000" baseline="0" dirty="0" smtClean="0"/>
                    </a:p>
                    <a:p>
                      <a:pPr marL="285750" indent="-285750">
                        <a:buFont typeface="Arial"/>
                        <a:buChar char="•"/>
                      </a:pPr>
                      <a:endParaRPr lang="en-US" sz="2000" baseline="0" dirty="0" smtClean="0"/>
                    </a:p>
                    <a:p>
                      <a:pPr marL="0" indent="0">
                        <a:buFont typeface="Arial"/>
                        <a:buNone/>
                      </a:pPr>
                      <a:endParaRPr lang="en-US" sz="2000" baseline="0" dirty="0" smtClean="0"/>
                    </a:p>
                    <a:p>
                      <a:pPr marL="0" indent="0">
                        <a:buFont typeface="Arial"/>
                        <a:buNone/>
                      </a:pPr>
                      <a:endParaRPr lang="en-US" sz="2000" baseline="0" dirty="0" smtClean="0"/>
                    </a:p>
                    <a:p>
                      <a:pPr marL="0" indent="0">
                        <a:buFont typeface="Arial"/>
                        <a:buNone/>
                      </a:pPr>
                      <a:endParaRPr lang="en-US" sz="2000" baseline="0" dirty="0" smtClean="0"/>
                    </a:p>
                    <a:p>
                      <a:pPr marL="0" indent="0">
                        <a:buFont typeface="Arial"/>
                        <a:buNone/>
                      </a:pPr>
                      <a:endParaRPr lang="en-US" sz="2000" baseline="0" dirty="0" smtClean="0"/>
                    </a:p>
                    <a:p>
                      <a:pPr marL="0" indent="0">
                        <a:buFont typeface="Arial"/>
                        <a:buNone/>
                      </a:pPr>
                      <a:endParaRPr lang="en-US" sz="2000" baseline="0" dirty="0" smtClean="0"/>
                    </a:p>
                    <a:p>
                      <a:pPr marL="0" indent="0">
                        <a:buFont typeface="Arial"/>
                        <a:buNone/>
                      </a:pPr>
                      <a:endParaRPr lang="en-US" sz="2000" baseline="0" dirty="0" smtClean="0"/>
                    </a:p>
                  </a:txBody>
                  <a:tcPr/>
                </a:tc>
                <a:tc>
                  <a:txBody>
                    <a:bodyPr/>
                    <a:lstStyle/>
                    <a:p>
                      <a:pPr marL="285750" indent="-285750">
                        <a:buFont typeface="Arial"/>
                        <a:buChar char="•"/>
                      </a:pPr>
                      <a:r>
                        <a:rPr lang="en-US" sz="2000" dirty="0" smtClean="0"/>
                        <a:t>explain </a:t>
                      </a:r>
                      <a:r>
                        <a:rPr lang="en-US" sz="2000" dirty="0" err="1" smtClean="0"/>
                        <a:t>cis</a:t>
                      </a:r>
                      <a:r>
                        <a:rPr lang="en-US" sz="2000" dirty="0" smtClean="0"/>
                        <a:t> and trans regulators, distinguish</a:t>
                      </a:r>
                      <a:r>
                        <a:rPr lang="en-US" sz="2000" baseline="0" dirty="0" smtClean="0"/>
                        <a:t> between them, and explain their interactions</a:t>
                      </a:r>
                    </a:p>
                    <a:p>
                      <a:pPr marL="285750" indent="-285750">
                        <a:buFont typeface="Arial"/>
                        <a:buChar char="•"/>
                      </a:pPr>
                      <a:endParaRPr lang="en-US" sz="2000" baseline="0" dirty="0" smtClean="0"/>
                    </a:p>
                    <a:p>
                      <a:pPr marL="285750" indent="-285750">
                        <a:buFont typeface="Arial"/>
                        <a:buChar char="•"/>
                      </a:pPr>
                      <a:r>
                        <a:rPr lang="en-US" sz="2000" dirty="0" smtClean="0"/>
                        <a:t>recognize</a:t>
                      </a:r>
                      <a:r>
                        <a:rPr lang="en-US" sz="2000" baseline="0" dirty="0" smtClean="0"/>
                        <a:t> and explain examples of transcriptional activation and inhibition</a:t>
                      </a:r>
                    </a:p>
                    <a:p>
                      <a:pPr marL="285750" indent="-285750">
                        <a:buFont typeface="Arial"/>
                        <a:buChar char="•"/>
                      </a:pPr>
                      <a:endParaRPr lang="en-US" sz="2000" baseline="0" dirty="0" smtClean="0"/>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sz="2000" kern="1200" dirty="0" smtClean="0">
                          <a:effectLst/>
                        </a:rPr>
                        <a:t>predict the effects on gene expression resulting from regulatory</a:t>
                      </a:r>
                      <a:r>
                        <a:rPr lang="en-US" sz="2000" kern="1200" baseline="0" dirty="0" smtClean="0">
                          <a:effectLst/>
                        </a:rPr>
                        <a:t> perturbations</a:t>
                      </a:r>
                      <a:endParaRPr lang="en-US" sz="2000" kern="1200" dirty="0" smtClean="0">
                        <a:effectLst/>
                      </a:endParaRPr>
                    </a:p>
                    <a:p>
                      <a:pPr marL="0" indent="0">
                        <a:buFont typeface="Arial"/>
                        <a:buNone/>
                      </a:pPr>
                      <a:endParaRPr lang="en-US" sz="2000" baseline="0" dirty="0" smtClean="0"/>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2000" dirty="0" smtClean="0"/>
                        <a:t> </a:t>
                      </a:r>
                    </a:p>
                    <a:p>
                      <a:pPr marL="285750" indent="-285750">
                        <a:buFont typeface="Arial"/>
                        <a:buChar char="•"/>
                      </a:pPr>
                      <a:endParaRPr lang="en-US" sz="1800" dirty="0"/>
                    </a:p>
                  </a:txBody>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0"/>
          <a:ext cx="9144000" cy="7242175"/>
        </p:xfrm>
        <a:graphic>
          <a:graphicData uri="http://schemas.openxmlformats.org/drawingml/2006/table">
            <a:tbl>
              <a:tblPr firstRow="1" bandRow="1">
                <a:tableStyleId>{5C22544A-7EE6-4342-B048-85BDC9FD1C3A}</a:tableStyleId>
              </a:tblPr>
              <a:tblGrid>
                <a:gridCol w="4217274"/>
                <a:gridCol w="4926726"/>
              </a:tblGrid>
              <a:tr h="1308099">
                <a:tc>
                  <a:txBody>
                    <a:bodyPr/>
                    <a:lstStyle/>
                    <a:p>
                      <a:pPr algn="ctr"/>
                      <a:r>
                        <a:rPr lang="en-US" sz="3600" dirty="0" smtClean="0"/>
                        <a:t>Learning goals</a:t>
                      </a:r>
                    </a:p>
                    <a:p>
                      <a:pPr algn="ctr"/>
                      <a:r>
                        <a:rPr lang="en-US" sz="2800" dirty="0" smtClean="0"/>
                        <a:t>Students will understand</a:t>
                      </a:r>
                      <a:endParaRPr lang="en-US" sz="2800" i="1" dirty="0"/>
                    </a:p>
                  </a:txBody>
                  <a:tcPr/>
                </a:tc>
                <a:tc>
                  <a:txBody>
                    <a:bodyPr/>
                    <a:lstStyle/>
                    <a:p>
                      <a:pPr algn="ctr"/>
                      <a:r>
                        <a:rPr lang="en-US" sz="3600" dirty="0" smtClean="0"/>
                        <a:t>Outcomes/ objectives</a:t>
                      </a:r>
                    </a:p>
                    <a:p>
                      <a:pPr algn="ctr"/>
                      <a:r>
                        <a:rPr lang="en-US" sz="2800" dirty="0" smtClean="0"/>
                        <a:t>Students will be able</a:t>
                      </a:r>
                      <a:r>
                        <a:rPr lang="en-US" sz="2800" baseline="0" dirty="0" smtClean="0"/>
                        <a:t> to</a:t>
                      </a:r>
                      <a:endParaRPr lang="en-US" sz="2800" i="1" dirty="0"/>
                    </a:p>
                  </a:txBody>
                  <a:tcPr/>
                </a:tc>
              </a:tr>
              <a:tr h="5934558">
                <a:tc>
                  <a:txBody>
                    <a:bodyPr/>
                    <a:lstStyle/>
                    <a:p>
                      <a:pPr marL="285750" indent="-285750">
                        <a:buFont typeface="Arial"/>
                        <a:buChar char="•"/>
                      </a:pPr>
                      <a:r>
                        <a:rPr lang="en-US" sz="2000" baseline="0" dirty="0" smtClean="0"/>
                        <a:t>regulation of eukaryotic gene transcription </a:t>
                      </a:r>
                    </a:p>
                    <a:p>
                      <a:pPr marL="285750" indent="-285750">
                        <a:buFont typeface="Arial"/>
                        <a:buChar char="•"/>
                      </a:pPr>
                      <a:endParaRPr lang="en-US" sz="2000" baseline="0" dirty="0" smtClean="0"/>
                    </a:p>
                    <a:p>
                      <a:pPr marL="285750" indent="-285750">
                        <a:buFont typeface="Arial"/>
                        <a:buChar char="•"/>
                      </a:pPr>
                      <a:endParaRPr lang="en-US" sz="2000" baseline="0" dirty="0" smtClean="0"/>
                    </a:p>
                    <a:p>
                      <a:pPr marL="0" indent="0">
                        <a:buFont typeface="Arial"/>
                        <a:buNone/>
                      </a:pPr>
                      <a:endParaRPr lang="en-US" sz="2000" baseline="0" dirty="0" smtClean="0"/>
                    </a:p>
                    <a:p>
                      <a:pPr marL="0" indent="0">
                        <a:buFont typeface="Arial"/>
                        <a:buNone/>
                      </a:pPr>
                      <a:endParaRPr lang="en-US" sz="2000" baseline="0" dirty="0" smtClean="0"/>
                    </a:p>
                    <a:p>
                      <a:pPr marL="0" indent="0">
                        <a:buFont typeface="Arial"/>
                        <a:buNone/>
                      </a:pPr>
                      <a:endParaRPr lang="en-US" sz="2000" baseline="0" dirty="0" smtClean="0"/>
                    </a:p>
                    <a:p>
                      <a:pPr marL="0" indent="0">
                        <a:buFont typeface="Arial"/>
                        <a:buNone/>
                      </a:pPr>
                      <a:endParaRPr lang="en-US" sz="2000" baseline="0" dirty="0" smtClean="0"/>
                    </a:p>
                    <a:p>
                      <a:pPr marL="0" indent="0">
                        <a:buFont typeface="Arial"/>
                        <a:buNone/>
                      </a:pPr>
                      <a:endParaRPr lang="en-US" sz="2000" baseline="0" dirty="0" smtClean="0"/>
                    </a:p>
                    <a:p>
                      <a:pPr marL="0" indent="0">
                        <a:buFont typeface="Arial"/>
                        <a:buNone/>
                      </a:pPr>
                      <a:endParaRPr lang="en-US" sz="2000" baseline="0" dirty="0" smtClean="0"/>
                    </a:p>
                    <a:p>
                      <a:pPr marL="285750" indent="-285750">
                        <a:buFont typeface="Arial"/>
                        <a:buChar char="•"/>
                      </a:pPr>
                      <a:r>
                        <a:rPr lang="en-US" sz="2000" baseline="0" dirty="0" smtClean="0"/>
                        <a:t>that differences in gene expression can lead to different cellular and organismal outcomes</a:t>
                      </a:r>
                    </a:p>
                    <a:p>
                      <a:pPr marL="285750" indent="-285750">
                        <a:buFont typeface="Arial"/>
                        <a:buChar char="•"/>
                      </a:pPr>
                      <a:endParaRPr lang="en-US" sz="2000" baseline="0" dirty="0" smtClean="0"/>
                    </a:p>
                    <a:p>
                      <a:pPr marL="285750" indent="-285750">
                        <a:buFont typeface="Arial"/>
                        <a:buChar char="•"/>
                      </a:pPr>
                      <a:endParaRPr lang="en-US" sz="2000" baseline="0" dirty="0" smtClean="0"/>
                    </a:p>
                  </a:txBody>
                  <a:tcPr/>
                </a:tc>
                <a:tc>
                  <a:txBody>
                    <a:bodyPr/>
                    <a:lstStyle/>
                    <a:p>
                      <a:pPr marL="285750" indent="-285750">
                        <a:buFont typeface="Arial"/>
                        <a:buChar char="•"/>
                      </a:pPr>
                      <a:r>
                        <a:rPr lang="en-US" sz="2000" dirty="0" smtClean="0"/>
                        <a:t>explain </a:t>
                      </a:r>
                      <a:r>
                        <a:rPr lang="en-US" sz="2000" dirty="0" err="1" smtClean="0"/>
                        <a:t>cis</a:t>
                      </a:r>
                      <a:r>
                        <a:rPr lang="en-US" sz="2000" dirty="0" smtClean="0"/>
                        <a:t> and trans regulators, distinguish</a:t>
                      </a:r>
                      <a:r>
                        <a:rPr lang="en-US" sz="2000" baseline="0" dirty="0" smtClean="0"/>
                        <a:t> between them, and explain their interactions</a:t>
                      </a:r>
                    </a:p>
                    <a:p>
                      <a:pPr marL="285750" indent="-285750">
                        <a:buFont typeface="Arial"/>
                        <a:buChar char="•"/>
                      </a:pPr>
                      <a:endParaRPr lang="en-US" sz="2000" baseline="0" dirty="0" smtClean="0"/>
                    </a:p>
                    <a:p>
                      <a:pPr marL="285750" indent="-285750">
                        <a:buFont typeface="Arial"/>
                        <a:buChar char="•"/>
                      </a:pPr>
                      <a:r>
                        <a:rPr lang="en-US" sz="2000" dirty="0" smtClean="0"/>
                        <a:t>recognize</a:t>
                      </a:r>
                      <a:r>
                        <a:rPr lang="en-US" sz="2000" baseline="0" dirty="0" smtClean="0"/>
                        <a:t> and explain examples of transcriptional activation and inhibition</a:t>
                      </a:r>
                    </a:p>
                    <a:p>
                      <a:pPr marL="285750" indent="-285750">
                        <a:buFont typeface="Arial"/>
                        <a:buChar char="•"/>
                      </a:pPr>
                      <a:endParaRPr lang="en-US" sz="2000" baseline="0" dirty="0" smtClean="0"/>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sz="2000" kern="1200" dirty="0" smtClean="0">
                          <a:effectLst/>
                        </a:rPr>
                        <a:t>predict the effects on gene expression resulting from regulatory</a:t>
                      </a:r>
                      <a:r>
                        <a:rPr lang="en-US" sz="2000" kern="1200" baseline="0" dirty="0" smtClean="0">
                          <a:effectLst/>
                        </a:rPr>
                        <a:t> perturbations</a:t>
                      </a:r>
                      <a:endParaRPr lang="en-US" sz="2000" kern="1200" dirty="0" smtClean="0">
                        <a:effectLst/>
                      </a:endParaRPr>
                    </a:p>
                    <a:p>
                      <a:pPr marL="0" indent="0">
                        <a:buFont typeface="Arial"/>
                        <a:buNone/>
                      </a:pPr>
                      <a:endParaRPr lang="en-US" sz="2000" baseline="0" dirty="0" smtClean="0"/>
                    </a:p>
                    <a:p>
                      <a:pPr marL="285750" indent="-285750">
                        <a:buFont typeface="Arial"/>
                        <a:buChar char="•"/>
                      </a:pPr>
                      <a:r>
                        <a:rPr lang="en-US" sz="2000" baseline="0" dirty="0" smtClean="0"/>
                        <a:t>provide, recognize, and explain examples in which differences in gene expression produce different outcomes for the cell/ organism</a:t>
                      </a:r>
                    </a:p>
                    <a:p>
                      <a:pPr marL="285750" indent="-285750">
                        <a:buFont typeface="Arial"/>
                        <a:buChar char="•"/>
                      </a:pPr>
                      <a:endParaRPr lang="en-US" sz="2000" baseline="0" dirty="0" smtClean="0"/>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2000" dirty="0" smtClean="0"/>
                        <a:t> </a:t>
                      </a:r>
                    </a:p>
                    <a:p>
                      <a:pPr marL="285750" indent="-285750">
                        <a:buFont typeface="Arial"/>
                        <a:buChar char="•"/>
                      </a:pPr>
                      <a:endParaRPr lang="en-US" sz="1800" dirty="0"/>
                    </a:p>
                  </a:txBody>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0"/>
          <a:ext cx="9144000" cy="7242175"/>
        </p:xfrm>
        <a:graphic>
          <a:graphicData uri="http://schemas.openxmlformats.org/drawingml/2006/table">
            <a:tbl>
              <a:tblPr firstRow="1" bandRow="1">
                <a:tableStyleId>{5C22544A-7EE6-4342-B048-85BDC9FD1C3A}</a:tableStyleId>
              </a:tblPr>
              <a:tblGrid>
                <a:gridCol w="4217274"/>
                <a:gridCol w="4926726"/>
              </a:tblGrid>
              <a:tr h="1308099">
                <a:tc>
                  <a:txBody>
                    <a:bodyPr/>
                    <a:lstStyle/>
                    <a:p>
                      <a:pPr algn="ctr"/>
                      <a:r>
                        <a:rPr lang="en-US" sz="3600" dirty="0" smtClean="0"/>
                        <a:t>Learning goals</a:t>
                      </a:r>
                    </a:p>
                    <a:p>
                      <a:pPr algn="ctr"/>
                      <a:r>
                        <a:rPr lang="en-US" sz="2800" dirty="0" smtClean="0"/>
                        <a:t>Students will understand</a:t>
                      </a:r>
                      <a:endParaRPr lang="en-US" sz="2800" i="1" dirty="0"/>
                    </a:p>
                  </a:txBody>
                  <a:tcPr/>
                </a:tc>
                <a:tc>
                  <a:txBody>
                    <a:bodyPr/>
                    <a:lstStyle/>
                    <a:p>
                      <a:pPr algn="ctr"/>
                      <a:r>
                        <a:rPr lang="en-US" sz="3600" dirty="0" smtClean="0"/>
                        <a:t>Outcomes/ objectives</a:t>
                      </a:r>
                    </a:p>
                    <a:p>
                      <a:pPr algn="ctr"/>
                      <a:r>
                        <a:rPr lang="en-US" sz="2800" dirty="0" smtClean="0"/>
                        <a:t>Students will be able</a:t>
                      </a:r>
                      <a:r>
                        <a:rPr lang="en-US" sz="2800" baseline="0" dirty="0" smtClean="0"/>
                        <a:t> to</a:t>
                      </a:r>
                      <a:endParaRPr lang="en-US" sz="2800" i="1" dirty="0"/>
                    </a:p>
                  </a:txBody>
                  <a:tcPr/>
                </a:tc>
              </a:tr>
              <a:tr h="5934558">
                <a:tc>
                  <a:txBody>
                    <a:bodyPr/>
                    <a:lstStyle/>
                    <a:p>
                      <a:pPr marL="285750" indent="-285750">
                        <a:buFont typeface="Arial"/>
                        <a:buChar char="•"/>
                      </a:pPr>
                      <a:r>
                        <a:rPr lang="en-US" sz="2000" baseline="0" dirty="0" smtClean="0"/>
                        <a:t>regulation of eukaryotic gene transcription </a:t>
                      </a:r>
                    </a:p>
                    <a:p>
                      <a:pPr marL="285750" indent="-285750">
                        <a:buFont typeface="Arial"/>
                        <a:buChar char="•"/>
                      </a:pPr>
                      <a:endParaRPr lang="en-US" sz="2000" baseline="0" dirty="0" smtClean="0"/>
                    </a:p>
                    <a:p>
                      <a:pPr marL="285750" indent="-285750">
                        <a:buFont typeface="Arial"/>
                        <a:buChar char="•"/>
                      </a:pPr>
                      <a:endParaRPr lang="en-US" sz="2000" baseline="0" dirty="0" smtClean="0"/>
                    </a:p>
                    <a:p>
                      <a:pPr marL="0" indent="0">
                        <a:buFont typeface="Arial"/>
                        <a:buNone/>
                      </a:pPr>
                      <a:endParaRPr lang="en-US" sz="2000" baseline="0" dirty="0" smtClean="0"/>
                    </a:p>
                    <a:p>
                      <a:pPr marL="0" indent="0">
                        <a:buFont typeface="Arial"/>
                        <a:buNone/>
                      </a:pPr>
                      <a:endParaRPr lang="en-US" sz="2000" baseline="0" dirty="0" smtClean="0"/>
                    </a:p>
                    <a:p>
                      <a:pPr marL="0" indent="0">
                        <a:buFont typeface="Arial"/>
                        <a:buNone/>
                      </a:pPr>
                      <a:endParaRPr lang="en-US" sz="2000" baseline="0" dirty="0" smtClean="0"/>
                    </a:p>
                    <a:p>
                      <a:pPr marL="0" indent="0">
                        <a:buFont typeface="Arial"/>
                        <a:buNone/>
                      </a:pPr>
                      <a:endParaRPr lang="en-US" sz="2000" baseline="0" dirty="0" smtClean="0"/>
                    </a:p>
                    <a:p>
                      <a:pPr marL="0" indent="0">
                        <a:buFont typeface="Arial"/>
                        <a:buNone/>
                      </a:pPr>
                      <a:endParaRPr lang="en-US" sz="2000" baseline="0" dirty="0" smtClean="0"/>
                    </a:p>
                    <a:p>
                      <a:pPr marL="0" indent="0">
                        <a:buFont typeface="Arial"/>
                        <a:buNone/>
                      </a:pPr>
                      <a:endParaRPr lang="en-US" sz="2000" baseline="0" dirty="0" smtClean="0"/>
                    </a:p>
                    <a:p>
                      <a:pPr marL="285750" indent="-285750">
                        <a:buFont typeface="Arial"/>
                        <a:buChar char="•"/>
                      </a:pPr>
                      <a:r>
                        <a:rPr lang="en-US" sz="2000" baseline="0" dirty="0" smtClean="0"/>
                        <a:t>that differences in gene expression can lead to different cellular and organismal outcomes</a:t>
                      </a:r>
                    </a:p>
                    <a:p>
                      <a:pPr marL="285750" indent="-285750">
                        <a:buFont typeface="Arial"/>
                        <a:buChar char="•"/>
                      </a:pPr>
                      <a:endParaRPr lang="en-US" sz="2000" baseline="0" dirty="0" smtClean="0"/>
                    </a:p>
                    <a:p>
                      <a:pPr marL="285750" indent="-285750">
                        <a:buFont typeface="Arial"/>
                        <a:buChar char="•"/>
                      </a:pPr>
                      <a:endParaRPr lang="en-US" sz="2000" baseline="0" dirty="0" smtClean="0"/>
                    </a:p>
                    <a:p>
                      <a:pPr marL="285750" indent="-285750">
                        <a:buFont typeface="Arial"/>
                        <a:buChar char="•"/>
                      </a:pPr>
                      <a:r>
                        <a:rPr lang="en-US" sz="2000" baseline="0" dirty="0" smtClean="0"/>
                        <a:t>how to interpret and analyze data</a:t>
                      </a:r>
                      <a:endParaRPr lang="en-US" sz="2000" baseline="0" dirty="0" smtClean="0">
                        <a:latin typeface="+mn-lt"/>
                      </a:endParaRPr>
                    </a:p>
                  </a:txBody>
                  <a:tcPr/>
                </a:tc>
                <a:tc>
                  <a:txBody>
                    <a:bodyPr/>
                    <a:lstStyle/>
                    <a:p>
                      <a:pPr marL="285750" indent="-285750">
                        <a:buFont typeface="Arial"/>
                        <a:buChar char="•"/>
                      </a:pPr>
                      <a:r>
                        <a:rPr lang="en-US" sz="2000" dirty="0" smtClean="0"/>
                        <a:t>explain </a:t>
                      </a:r>
                      <a:r>
                        <a:rPr lang="en-US" sz="2000" dirty="0" err="1" smtClean="0"/>
                        <a:t>cis</a:t>
                      </a:r>
                      <a:r>
                        <a:rPr lang="en-US" sz="2000" dirty="0" smtClean="0"/>
                        <a:t> and trans regulators, distinguish</a:t>
                      </a:r>
                      <a:r>
                        <a:rPr lang="en-US" sz="2000" baseline="0" dirty="0" smtClean="0"/>
                        <a:t> between them, and explain their interactions</a:t>
                      </a:r>
                    </a:p>
                    <a:p>
                      <a:pPr marL="285750" indent="-285750">
                        <a:buFont typeface="Arial"/>
                        <a:buChar char="•"/>
                      </a:pPr>
                      <a:endParaRPr lang="en-US" sz="2000" baseline="0" dirty="0" smtClean="0"/>
                    </a:p>
                    <a:p>
                      <a:pPr marL="285750" indent="-285750">
                        <a:buFont typeface="Arial"/>
                        <a:buChar char="•"/>
                      </a:pPr>
                      <a:r>
                        <a:rPr lang="en-US" sz="2000" dirty="0" smtClean="0"/>
                        <a:t>recognize</a:t>
                      </a:r>
                      <a:r>
                        <a:rPr lang="en-US" sz="2000" baseline="0" dirty="0" smtClean="0"/>
                        <a:t> and explain examples of transcriptional activation and inhibition</a:t>
                      </a:r>
                    </a:p>
                    <a:p>
                      <a:pPr marL="285750" indent="-285750">
                        <a:buFont typeface="Arial"/>
                        <a:buChar char="•"/>
                      </a:pPr>
                      <a:endParaRPr lang="en-US" sz="2000" baseline="0" dirty="0" smtClean="0"/>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sz="2000" kern="1200" dirty="0" smtClean="0">
                          <a:effectLst/>
                        </a:rPr>
                        <a:t>predict the effects on gene expression resulting from regulatory</a:t>
                      </a:r>
                      <a:r>
                        <a:rPr lang="en-US" sz="2000" kern="1200" baseline="0" dirty="0" smtClean="0">
                          <a:effectLst/>
                        </a:rPr>
                        <a:t> perturbations</a:t>
                      </a:r>
                      <a:endParaRPr lang="en-US" sz="2000" kern="1200" dirty="0" smtClean="0">
                        <a:effectLst/>
                      </a:endParaRPr>
                    </a:p>
                    <a:p>
                      <a:pPr marL="0" indent="0">
                        <a:buFont typeface="Arial"/>
                        <a:buNone/>
                      </a:pPr>
                      <a:endParaRPr lang="en-US" sz="2000" baseline="0" dirty="0" smtClean="0"/>
                    </a:p>
                    <a:p>
                      <a:pPr marL="285750" indent="-285750">
                        <a:buFont typeface="Arial"/>
                        <a:buChar char="•"/>
                      </a:pPr>
                      <a:r>
                        <a:rPr lang="en-US" sz="2000" baseline="0" dirty="0" smtClean="0"/>
                        <a:t>provide, recognize, and explain examples in which differences in gene expression produce different outcomes for the cell/ organism</a:t>
                      </a:r>
                    </a:p>
                    <a:p>
                      <a:pPr marL="285750" indent="-285750">
                        <a:buFont typeface="Arial"/>
                        <a:buChar char="•"/>
                      </a:pPr>
                      <a:endParaRPr lang="en-US" sz="2000" baseline="0" dirty="0" smtClean="0"/>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sz="2000" kern="1200" dirty="0" smtClean="0">
                          <a:effectLst/>
                        </a:rPr>
                        <a:t>draw logical conclusions from data</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2000" dirty="0" smtClean="0"/>
                        <a:t> </a:t>
                      </a:r>
                    </a:p>
                    <a:p>
                      <a:pPr marL="285750" indent="-285750">
                        <a:buFont typeface="Arial"/>
                        <a:buChar char="•"/>
                      </a:pPr>
                      <a:endParaRPr lang="en-US" sz="1800" dirty="0"/>
                    </a:p>
                  </a:txBody>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4763"/>
            <a:ext cx="8032750" cy="1143000"/>
          </a:xfrm>
        </p:spPr>
        <p:txBody>
          <a:bodyPr rtlCol="0">
            <a:normAutofit fontScale="90000"/>
          </a:bodyPr>
          <a:lstStyle/>
          <a:p>
            <a:pPr fontAlgn="auto">
              <a:spcAft>
                <a:spcPts val="0"/>
              </a:spcAft>
              <a:defRPr/>
            </a:pPr>
            <a:r>
              <a:rPr lang="en-US" sz="4800" b="1" dirty="0" smtClean="0">
                <a:cs typeface="Arial Rounded MT Bold"/>
              </a:rPr>
              <a:t>Scientific teaching themes: Diversity and Inclusivity</a:t>
            </a:r>
            <a:endParaRPr lang="en-US" sz="4800" b="1" dirty="0">
              <a:cs typeface="Arial Rounded MT Bold"/>
            </a:endParaRPr>
          </a:p>
        </p:txBody>
      </p:sp>
      <p:sp>
        <p:nvSpPr>
          <p:cNvPr id="3" name="Content Placeholder 2"/>
          <p:cNvSpPr>
            <a:spLocks noGrp="1"/>
          </p:cNvSpPr>
          <p:nvPr>
            <p:ph idx="1"/>
          </p:nvPr>
        </p:nvSpPr>
        <p:spPr>
          <a:xfrm>
            <a:off x="349250" y="957263"/>
            <a:ext cx="8694738" cy="6142037"/>
          </a:xfrm>
        </p:spPr>
        <p:txBody>
          <a:bodyPr rtlCol="0">
            <a:normAutofit/>
          </a:bodyPr>
          <a:lstStyle/>
          <a:p>
            <a:pPr marL="0" indent="0" fontAlgn="auto">
              <a:spcAft>
                <a:spcPts val="0"/>
              </a:spcAft>
              <a:buFont typeface="Arial"/>
              <a:buNone/>
              <a:defRPr/>
            </a:pPr>
            <a:endParaRPr lang="en-US" sz="2400" dirty="0"/>
          </a:p>
          <a:p>
            <a:pPr fontAlgn="auto">
              <a:spcAft>
                <a:spcPts val="0"/>
              </a:spcAft>
              <a:buFont typeface="Arial"/>
              <a:buChar char="•"/>
              <a:defRPr/>
            </a:pPr>
            <a:r>
              <a:rPr lang="en-US" sz="2400" dirty="0" smtClean="0"/>
              <a:t>Students will be provided with a study guide that will</a:t>
            </a:r>
          </a:p>
          <a:p>
            <a:pPr lvl="1" fontAlgn="auto">
              <a:spcAft>
                <a:spcPts val="0"/>
              </a:spcAft>
              <a:buFont typeface="Arial"/>
              <a:buChar char="–"/>
              <a:defRPr/>
            </a:pPr>
            <a:r>
              <a:rPr lang="en-US" sz="2000" dirty="0" smtClean="0"/>
              <a:t>describe learning goals and outcomes </a:t>
            </a:r>
          </a:p>
          <a:p>
            <a:pPr lvl="1" fontAlgn="auto">
              <a:spcAft>
                <a:spcPts val="0"/>
              </a:spcAft>
              <a:buFont typeface="Arial"/>
              <a:buChar char="–"/>
              <a:defRPr/>
            </a:pPr>
            <a:r>
              <a:rPr lang="en-US" sz="2000" dirty="0" smtClean="0"/>
              <a:t>assist students to organize and prioritize material in reading assignment</a:t>
            </a:r>
          </a:p>
          <a:p>
            <a:pPr lvl="1" fontAlgn="auto">
              <a:spcAft>
                <a:spcPts val="0"/>
              </a:spcAft>
              <a:buFont typeface="Arial"/>
              <a:buChar char="–"/>
              <a:defRPr/>
            </a:pPr>
            <a:r>
              <a:rPr lang="en-US" sz="2000" dirty="0" smtClean="0"/>
              <a:t>provide links to videos/animations/multimedia resources </a:t>
            </a:r>
          </a:p>
          <a:p>
            <a:pPr lvl="1" fontAlgn="auto">
              <a:spcAft>
                <a:spcPts val="0"/>
              </a:spcAft>
              <a:buFont typeface="Arial"/>
              <a:buChar char="–"/>
              <a:defRPr/>
            </a:pPr>
            <a:r>
              <a:rPr lang="en-US" sz="2000" dirty="0" smtClean="0"/>
              <a:t>include references for relevant background resources from previous units</a:t>
            </a:r>
          </a:p>
          <a:p>
            <a:pPr marL="457200" lvl="1" indent="0" fontAlgn="auto">
              <a:spcAft>
                <a:spcPts val="0"/>
              </a:spcAft>
              <a:buFont typeface="Arial"/>
              <a:buNone/>
              <a:defRPr/>
            </a:pPr>
            <a:r>
              <a:rPr lang="en-US" sz="2000" i="1" dirty="0" smtClean="0"/>
              <a:t>Inclusive of differences in background knowledge and learning styles.  </a:t>
            </a:r>
          </a:p>
          <a:p>
            <a:pPr marL="457200" lvl="1" indent="0" fontAlgn="auto">
              <a:spcAft>
                <a:spcPts val="0"/>
              </a:spcAft>
              <a:buFont typeface="Arial"/>
              <a:buNone/>
              <a:defRPr/>
            </a:pPr>
            <a:endParaRPr lang="en-US" sz="2000" dirty="0" smtClean="0"/>
          </a:p>
          <a:p>
            <a:pPr fontAlgn="auto">
              <a:spcAft>
                <a:spcPts val="0"/>
              </a:spcAft>
              <a:buFont typeface="Arial"/>
              <a:buChar char="•"/>
              <a:defRPr/>
            </a:pPr>
            <a:r>
              <a:rPr lang="en-US" sz="2400" dirty="0" smtClean="0"/>
              <a:t>Learning activities will be designed to encourage participation from all students through the use of a variety of small group, paired, and individual activities.  </a:t>
            </a:r>
          </a:p>
          <a:p>
            <a:pPr marL="457200" lvl="1" indent="0" fontAlgn="auto">
              <a:spcAft>
                <a:spcPts val="0"/>
              </a:spcAft>
              <a:buFont typeface="Arial"/>
              <a:buNone/>
              <a:defRPr/>
            </a:pPr>
            <a:r>
              <a:rPr lang="en-US" sz="2000" i="1" dirty="0"/>
              <a:t>Inclusive of differences in </a:t>
            </a:r>
            <a:r>
              <a:rPr lang="en-US" sz="2000" i="1" dirty="0" smtClean="0"/>
              <a:t>learning styles</a:t>
            </a:r>
            <a:r>
              <a:rPr lang="en-US" sz="2000" i="1" dirty="0"/>
              <a:t> </a:t>
            </a:r>
            <a:r>
              <a:rPr lang="en-US" sz="2000" i="1" dirty="0" smtClean="0"/>
              <a:t>and personality types.</a:t>
            </a:r>
          </a:p>
          <a:p>
            <a:pPr marL="457200" lvl="1" indent="0" fontAlgn="auto">
              <a:spcAft>
                <a:spcPts val="0"/>
              </a:spcAft>
              <a:buFont typeface="Arial"/>
              <a:buNone/>
              <a:defRPr/>
            </a:pPr>
            <a:endParaRPr lang="en-US" sz="2000" dirty="0" smtClean="0"/>
          </a:p>
          <a:p>
            <a:pPr fontAlgn="auto">
              <a:spcAft>
                <a:spcPts val="0"/>
              </a:spcAft>
              <a:buFont typeface="Arial"/>
              <a:buChar char="•"/>
              <a:defRPr/>
            </a:pPr>
            <a:r>
              <a:rPr lang="en-US" sz="2400" dirty="0" smtClean="0"/>
              <a:t>Multiple forms of assessment will be used.  </a:t>
            </a:r>
          </a:p>
          <a:p>
            <a:pPr marL="457200" lvl="1" indent="0" fontAlgn="auto">
              <a:spcAft>
                <a:spcPts val="0"/>
              </a:spcAft>
              <a:buFont typeface="Arial"/>
              <a:buNone/>
              <a:defRPr/>
            </a:pPr>
            <a:r>
              <a:rPr lang="en-US" sz="2000" i="1" dirty="0" smtClean="0"/>
              <a:t>Inclusive of differences in learning styles.</a:t>
            </a:r>
            <a:endParaRPr lang="en-US" sz="2000" dirty="0" smtClean="0"/>
          </a:p>
          <a:p>
            <a:pPr fontAlgn="auto">
              <a:spcAft>
                <a:spcPts val="0"/>
              </a:spcAft>
              <a:buFont typeface="Arial"/>
              <a:buChar char="•"/>
              <a:defRPr/>
            </a:pPr>
            <a:endParaRPr lang="en-US" sz="2400" dirty="0" smtClean="0"/>
          </a:p>
          <a:p>
            <a:pPr marL="0" indent="0" fontAlgn="auto">
              <a:spcAft>
                <a:spcPts val="0"/>
              </a:spcAft>
              <a:buFont typeface="Arial"/>
              <a:buNone/>
              <a:defRPr/>
            </a:pPr>
            <a:endParaRPr lang="en-US" sz="2400" dirty="0"/>
          </a:p>
          <a:p>
            <a:pPr marL="0" indent="0" fontAlgn="auto">
              <a:spcAft>
                <a:spcPts val="0"/>
              </a:spcAft>
              <a:buFont typeface="Arial"/>
              <a:buNone/>
              <a:defRPr/>
            </a:pPr>
            <a:endParaRPr lang="en-US" dirty="0"/>
          </a:p>
          <a:p>
            <a:pPr marL="0" indent="0" fontAlgn="auto">
              <a:spcAft>
                <a:spcPts val="0"/>
              </a:spcAft>
              <a:buFont typeface="Arial"/>
              <a:buNone/>
              <a:defRPr/>
            </a:pPr>
            <a:endParaRPr lang="en-US" dirty="0" smtClean="0"/>
          </a:p>
          <a:p>
            <a:pPr marL="0" indent="0" fontAlgn="auto">
              <a:spcAft>
                <a:spcPts val="0"/>
              </a:spcAft>
              <a:buFont typeface="Arial"/>
              <a:buNone/>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3" y="107950"/>
            <a:ext cx="8518525" cy="1143000"/>
          </a:xfrm>
        </p:spPr>
        <p:txBody>
          <a:bodyPr rtlCol="0">
            <a:normAutofit fontScale="90000"/>
          </a:bodyPr>
          <a:lstStyle/>
          <a:p>
            <a:pPr fontAlgn="auto">
              <a:spcAft>
                <a:spcPts val="0"/>
              </a:spcAft>
              <a:defRPr/>
            </a:pPr>
            <a:r>
              <a:rPr lang="en-US" sz="4800" b="1" dirty="0" smtClean="0">
                <a:cs typeface="Arial Rounded MT Bold"/>
              </a:rPr>
              <a:t>Presentation Plan: </a:t>
            </a:r>
            <a:br>
              <a:rPr lang="en-US" sz="4800" b="1" dirty="0" smtClean="0">
                <a:cs typeface="Arial Rounded MT Bold"/>
              </a:rPr>
            </a:br>
            <a:r>
              <a:rPr lang="en-US" sz="3100" b="1" dirty="0" smtClean="0">
                <a:cs typeface="Arial Rounded MT Bold"/>
              </a:rPr>
              <a:t>incorporation of active learning and assessment tools</a:t>
            </a:r>
            <a:endParaRPr lang="en-US" sz="3100" dirty="0">
              <a:cs typeface="Arial Rounded MT Bold"/>
            </a:endParaRPr>
          </a:p>
        </p:txBody>
      </p:sp>
      <p:sp>
        <p:nvSpPr>
          <p:cNvPr id="4" name="Rectangle 3"/>
          <p:cNvSpPr>
            <a:spLocks noChangeArrowheads="1"/>
          </p:cNvSpPr>
          <p:nvPr/>
        </p:nvSpPr>
        <p:spPr bwMode="auto">
          <a:xfrm>
            <a:off x="515938" y="1425575"/>
            <a:ext cx="8402637" cy="5016500"/>
          </a:xfrm>
          <a:prstGeom prst="rect">
            <a:avLst/>
          </a:prstGeom>
          <a:noFill/>
          <a:ln w="9525">
            <a:noFill/>
            <a:miter lim="800000"/>
            <a:headEnd/>
            <a:tailEnd/>
          </a:ln>
        </p:spPr>
        <p:txBody>
          <a:bodyPr>
            <a:spAutoFit/>
          </a:bodyPr>
          <a:lstStyle/>
          <a:p>
            <a:r>
              <a:rPr lang="en-US" sz="2000" b="1" i="1">
                <a:latin typeface="Calibri" pitchFamily="34" charset="0"/>
              </a:rPr>
              <a:t>Preclass: </a:t>
            </a:r>
            <a:r>
              <a:rPr lang="en-US" sz="2000">
                <a:latin typeface="Calibri" pitchFamily="34" charset="0"/>
              </a:rPr>
              <a:t>Students will read chapter, watch animations, and review study guide to familiarize themselves with the material.</a:t>
            </a:r>
          </a:p>
          <a:p>
            <a:endParaRPr lang="en-US" sz="2000">
              <a:latin typeface="Calibri" pitchFamily="34" charset="0"/>
            </a:endParaRPr>
          </a:p>
          <a:p>
            <a:r>
              <a:rPr lang="en-US" sz="2000" b="1" i="1">
                <a:latin typeface="Calibri" pitchFamily="34" charset="0"/>
              </a:rPr>
              <a:t>Activity 1: </a:t>
            </a:r>
            <a:r>
              <a:rPr lang="en-US" sz="2000" i="1">
                <a:latin typeface="Calibri" pitchFamily="34" charset="0"/>
              </a:rPr>
              <a:t>Construction of generic transcription unit using a manipulable model. </a:t>
            </a:r>
            <a:r>
              <a:rPr lang="en-US" sz="2000">
                <a:latin typeface="Calibri" pitchFamily="34" charset="0"/>
              </a:rPr>
              <a:t>Activity performed in small groups, followed by class discussion and evaluation. </a:t>
            </a:r>
            <a:r>
              <a:rPr lang="en-US" sz="2000" i="1">
                <a:latin typeface="Calibri" pitchFamily="34" charset="0"/>
              </a:rPr>
              <a:t>Formative assessment (25 minutes)</a:t>
            </a:r>
            <a:endParaRPr lang="en-US" sz="2000">
              <a:latin typeface="Calibri" pitchFamily="34" charset="0"/>
            </a:endParaRPr>
          </a:p>
          <a:p>
            <a:endParaRPr lang="en-US" sz="2000">
              <a:latin typeface="Calibri" pitchFamily="34" charset="0"/>
            </a:endParaRPr>
          </a:p>
          <a:p>
            <a:r>
              <a:rPr lang="en-US" sz="2000" b="1" i="1">
                <a:latin typeface="Calibri" pitchFamily="34" charset="0"/>
              </a:rPr>
              <a:t>Activity 2: </a:t>
            </a:r>
            <a:r>
              <a:rPr lang="en-US" sz="2000" i="1">
                <a:latin typeface="Calibri" pitchFamily="34" charset="0"/>
              </a:rPr>
              <a:t>Extension of model with hypothetical scenarios in which regulatory components are altered. </a:t>
            </a:r>
            <a:r>
              <a:rPr lang="en-US" sz="2000">
                <a:latin typeface="Calibri" pitchFamily="34" charset="0"/>
              </a:rPr>
              <a:t>Individuals will answer clicker questions. Small groups will discuss and manipulate models. Individuals will re-answer clicker questions. </a:t>
            </a:r>
            <a:r>
              <a:rPr lang="en-US" sz="2000" i="1">
                <a:latin typeface="Calibri" pitchFamily="34" charset="0"/>
              </a:rPr>
              <a:t>Formative assessment (20 minutes)</a:t>
            </a:r>
            <a:endParaRPr lang="en-US" sz="2000">
              <a:latin typeface="Calibri" pitchFamily="34" charset="0"/>
            </a:endParaRPr>
          </a:p>
          <a:p>
            <a:endParaRPr lang="en-US" sz="2000">
              <a:latin typeface="Calibri" pitchFamily="34" charset="0"/>
            </a:endParaRPr>
          </a:p>
          <a:p>
            <a:r>
              <a:rPr lang="en-US" sz="2000" b="1" i="1">
                <a:solidFill>
                  <a:srgbClr val="0000FF"/>
                </a:solidFill>
                <a:latin typeface="Calibri" pitchFamily="34" charset="0"/>
              </a:rPr>
              <a:t>Activity 3 (tidbit):</a:t>
            </a:r>
            <a:r>
              <a:rPr lang="en-US" sz="2000" b="1">
                <a:solidFill>
                  <a:srgbClr val="0000FF"/>
                </a:solidFill>
                <a:latin typeface="Calibri" pitchFamily="34" charset="0"/>
              </a:rPr>
              <a:t> </a:t>
            </a:r>
            <a:r>
              <a:rPr lang="en-US" sz="2000" i="1">
                <a:solidFill>
                  <a:srgbClr val="0000FF"/>
                </a:solidFill>
                <a:latin typeface="Calibri" pitchFamily="34" charset="0"/>
              </a:rPr>
              <a:t>Mini-lecture and case study that explore the relationship between gene regulation and limb development. </a:t>
            </a:r>
            <a:r>
              <a:rPr lang="en-US" sz="2000">
                <a:solidFill>
                  <a:srgbClr val="0000FF"/>
                </a:solidFill>
                <a:latin typeface="Calibri" pitchFamily="34" charset="0"/>
              </a:rPr>
              <a:t>Small groups will evaluate data and make predictions using the manipulable model, followed by class discussion and evaluation. </a:t>
            </a:r>
            <a:r>
              <a:rPr lang="en-US" sz="2000" i="1">
                <a:solidFill>
                  <a:srgbClr val="0000FF"/>
                </a:solidFill>
                <a:latin typeface="Calibri" pitchFamily="34" charset="0"/>
              </a:rPr>
              <a:t>Formative assessment (25 minutes) </a:t>
            </a:r>
            <a:r>
              <a:rPr lang="en-US" sz="2000">
                <a:solidFill>
                  <a:srgbClr val="0000FF"/>
                </a:solidFill>
                <a:latin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8" descr="Height distribution"/>
          <p:cNvPicPr>
            <a:picLocks noChangeAspect="1" noChangeArrowheads="1"/>
          </p:cNvPicPr>
          <p:nvPr/>
        </p:nvPicPr>
        <p:blipFill>
          <a:blip r:embed="rId3"/>
          <a:srcRect/>
          <a:stretch>
            <a:fillRect/>
          </a:stretch>
        </p:blipFill>
        <p:spPr bwMode="auto">
          <a:xfrm>
            <a:off x="1143000" y="1066800"/>
            <a:ext cx="6781800" cy="5240338"/>
          </a:xfrm>
          <a:prstGeom prst="rect">
            <a:avLst/>
          </a:prstGeom>
          <a:noFill/>
          <a:ln w="9525">
            <a:noFill/>
            <a:miter lim="800000"/>
            <a:headEnd/>
            <a:tailEnd/>
          </a:ln>
        </p:spPr>
      </p:pic>
      <p:sp>
        <p:nvSpPr>
          <p:cNvPr id="27650" name="Rectangle 10"/>
          <p:cNvSpPr>
            <a:spLocks noChangeArrowheads="1"/>
          </p:cNvSpPr>
          <p:nvPr/>
        </p:nvSpPr>
        <p:spPr bwMode="auto">
          <a:xfrm>
            <a:off x="3886200" y="1676400"/>
            <a:ext cx="1358900" cy="579438"/>
          </a:xfrm>
          <a:prstGeom prst="rect">
            <a:avLst/>
          </a:prstGeom>
          <a:noFill/>
          <a:ln w="9525">
            <a:noFill/>
            <a:miter lim="800000"/>
            <a:headEnd/>
            <a:tailEnd/>
          </a:ln>
        </p:spPr>
        <p:txBody>
          <a:bodyPr wrap="none">
            <a:spAutoFit/>
          </a:bodyPr>
          <a:lstStyle/>
          <a:p>
            <a:r>
              <a:rPr lang="en-US" sz="3200">
                <a:latin typeface="Calibri" pitchFamily="34" charset="0"/>
              </a:rPr>
              <a:t>Height</a:t>
            </a:r>
          </a:p>
        </p:txBody>
      </p:sp>
      <p:sp>
        <p:nvSpPr>
          <p:cNvPr id="27651" name="Rectangle 2"/>
          <p:cNvSpPr>
            <a:spLocks noGrp="1" noChangeArrowheads="1"/>
          </p:cNvSpPr>
          <p:nvPr>
            <p:ph type="title"/>
          </p:nvPr>
        </p:nvSpPr>
        <p:spPr>
          <a:xfrm>
            <a:off x="130175" y="101600"/>
            <a:ext cx="8915400" cy="1143000"/>
          </a:xfrm>
        </p:spPr>
        <p:txBody>
          <a:bodyPr/>
          <a:lstStyle/>
          <a:p>
            <a:r>
              <a:rPr lang="en-US" sz="3600" b="1" smtClean="0"/>
              <a:t>Phenotypic Variation Within Species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photo-hands2"/>
          <p:cNvPicPr>
            <a:picLocks noChangeAspect="1" noChangeArrowheads="1"/>
          </p:cNvPicPr>
          <p:nvPr/>
        </p:nvPicPr>
        <p:blipFill>
          <a:blip r:embed="rId3"/>
          <a:srcRect/>
          <a:stretch>
            <a:fillRect/>
          </a:stretch>
        </p:blipFill>
        <p:spPr bwMode="auto">
          <a:xfrm>
            <a:off x="1257300" y="2006600"/>
            <a:ext cx="6619875" cy="4413250"/>
          </a:xfrm>
          <a:prstGeom prst="rect">
            <a:avLst/>
          </a:prstGeom>
          <a:noFill/>
          <a:ln w="9525">
            <a:noFill/>
            <a:miter lim="800000"/>
            <a:headEnd/>
            <a:tailEnd/>
          </a:ln>
        </p:spPr>
      </p:pic>
      <p:sp>
        <p:nvSpPr>
          <p:cNvPr id="29698" name="Rectangle 12"/>
          <p:cNvSpPr>
            <a:spLocks noChangeArrowheads="1"/>
          </p:cNvSpPr>
          <p:nvPr/>
        </p:nvSpPr>
        <p:spPr bwMode="auto">
          <a:xfrm>
            <a:off x="2765425" y="1295400"/>
            <a:ext cx="3482975" cy="579438"/>
          </a:xfrm>
          <a:prstGeom prst="rect">
            <a:avLst/>
          </a:prstGeom>
          <a:noFill/>
          <a:ln w="9525">
            <a:noFill/>
            <a:miter lim="800000"/>
            <a:headEnd/>
            <a:tailEnd/>
          </a:ln>
        </p:spPr>
        <p:txBody>
          <a:bodyPr wrap="none">
            <a:spAutoFit/>
          </a:bodyPr>
          <a:lstStyle/>
          <a:p>
            <a:r>
              <a:rPr lang="en-US" sz="3200">
                <a:latin typeface="Calibri" pitchFamily="34" charset="0"/>
              </a:rPr>
              <a:t>Appendage length</a:t>
            </a:r>
          </a:p>
        </p:txBody>
      </p:sp>
      <p:sp>
        <p:nvSpPr>
          <p:cNvPr id="29699" name="Rectangle 2"/>
          <p:cNvSpPr>
            <a:spLocks noGrp="1" noChangeArrowheads="1"/>
          </p:cNvSpPr>
          <p:nvPr>
            <p:ph type="title"/>
          </p:nvPr>
        </p:nvSpPr>
        <p:spPr>
          <a:xfrm>
            <a:off x="130175" y="101600"/>
            <a:ext cx="8915400" cy="1143000"/>
          </a:xfrm>
        </p:spPr>
        <p:txBody>
          <a:bodyPr/>
          <a:lstStyle/>
          <a:p>
            <a:r>
              <a:rPr lang="en-US" sz="3600" b="1" smtClean="0"/>
              <a:t>Phenotypic Variation Within Species</a:t>
            </a:r>
          </a:p>
        </p:txBody>
      </p:sp>
      <p:sp>
        <p:nvSpPr>
          <p:cNvPr id="29700" name="TextBox 1"/>
          <p:cNvSpPr txBox="1">
            <a:spLocks noChangeArrowheads="1"/>
          </p:cNvSpPr>
          <p:nvPr/>
        </p:nvSpPr>
        <p:spPr bwMode="auto">
          <a:xfrm>
            <a:off x="1838325" y="6543675"/>
            <a:ext cx="5457825" cy="307975"/>
          </a:xfrm>
          <a:prstGeom prst="rect">
            <a:avLst/>
          </a:prstGeom>
          <a:noFill/>
          <a:ln w="9525">
            <a:noFill/>
            <a:miter lim="800000"/>
            <a:headEnd/>
            <a:tailEnd/>
          </a:ln>
        </p:spPr>
        <p:txBody>
          <a:bodyPr>
            <a:spAutoFit/>
          </a:bodyPr>
          <a:lstStyle/>
          <a:p>
            <a:pPr algn="ctr"/>
            <a:r>
              <a:rPr lang="en-US" sz="1400">
                <a:latin typeface="Calibri" pitchFamily="34" charset="0"/>
              </a:rPr>
              <a:t>Source:  </a:t>
            </a:r>
            <a:r>
              <a:rPr lang="en-US" sz="1400">
                <a:latin typeface="Calibri" pitchFamily="34" charset="0"/>
                <a:hlinkClick r:id="rId4"/>
              </a:rPr>
              <a:t>http://www.sxc.hu/photo/1330423</a:t>
            </a:r>
            <a:endParaRPr lang="en-US" sz="1400">
              <a:latin typeface="Calibri"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1098</TotalTime>
  <Words>1618</Words>
  <Application>Microsoft Macintosh PowerPoint</Application>
  <PresentationFormat>On-screen Show (4:3)</PresentationFormat>
  <Paragraphs>238</Paragraphs>
  <Slides>26</Slides>
  <Notes>24</Notes>
  <HiddenSlides>0</HiddenSlides>
  <MMClips>2</MMClips>
  <ScaleCrop>false</ScaleCrop>
  <HeadingPairs>
    <vt:vector size="6" baseType="variant">
      <vt:variant>
        <vt:lpstr>Fonts Used</vt:lpstr>
      </vt:variant>
      <vt:variant>
        <vt:i4>5</vt:i4>
      </vt:variant>
      <vt:variant>
        <vt:lpstr>Design Template</vt:lpstr>
      </vt:variant>
      <vt:variant>
        <vt:i4>1</vt:i4>
      </vt:variant>
      <vt:variant>
        <vt:lpstr>Slide Titles</vt:lpstr>
      </vt:variant>
      <vt:variant>
        <vt:i4>26</vt:i4>
      </vt:variant>
    </vt:vector>
  </HeadingPairs>
  <TitlesOfParts>
    <vt:vector size="32" baseType="lpstr">
      <vt:lpstr>Calibri</vt:lpstr>
      <vt:lpstr>Arial</vt:lpstr>
      <vt:lpstr>Arial Rounded MT Bold</vt:lpstr>
      <vt:lpstr>ＭＳ Ｐゴシック</vt:lpstr>
      <vt:lpstr>Times New Roman</vt:lpstr>
      <vt:lpstr>Office Theme</vt:lpstr>
      <vt:lpstr>Control of Eukaryotic Gene Transcription </vt:lpstr>
      <vt:lpstr>Context</vt:lpstr>
      <vt:lpstr>Slide 3</vt:lpstr>
      <vt:lpstr>Slide 4</vt:lpstr>
      <vt:lpstr>Slide 5</vt:lpstr>
      <vt:lpstr>Scientific teaching themes: Diversity and Inclusivity</vt:lpstr>
      <vt:lpstr>Presentation Plan:  incorporation of active learning and assessment tools</vt:lpstr>
      <vt:lpstr>Phenotypic Variation Within Species</vt:lpstr>
      <vt:lpstr>Phenotypic Variation Within Species</vt:lpstr>
      <vt:lpstr>Phenotypic Variation Among Species</vt:lpstr>
      <vt:lpstr>What regulates appendage length? </vt:lpstr>
      <vt:lpstr>Prx1, a gene involved in limb length</vt:lpstr>
      <vt:lpstr>Slide 13</vt:lpstr>
      <vt:lpstr>Bats have longer forelimbs relative to body size than mice do</vt:lpstr>
      <vt:lpstr>Bats have higher Prx1 expression in the forelimb than do mice</vt:lpstr>
      <vt:lpstr>Slide 16</vt:lpstr>
      <vt:lpstr>Slide 17</vt:lpstr>
      <vt:lpstr>Slide 18</vt:lpstr>
      <vt:lpstr>Slide 19</vt:lpstr>
      <vt:lpstr>Which would you predict?</vt:lpstr>
      <vt:lpstr>Slide 21</vt:lpstr>
      <vt:lpstr>Slide 22</vt:lpstr>
      <vt:lpstr>Summary/ debriefing</vt:lpstr>
      <vt:lpstr>Summative Assessment</vt:lpstr>
      <vt:lpstr>Acknowledgements</vt:lpstr>
      <vt:lpstr>Slide 26</vt:lpstr>
    </vt:vector>
  </TitlesOfParts>
  <Company>University of Iowa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Control of Eukaryotic Gene Expression</dc:title>
  <dc:creator>Bridget Lear</dc:creator>
  <cp:lastModifiedBy>jdy</cp:lastModifiedBy>
  <cp:revision>68</cp:revision>
  <dcterms:created xsi:type="dcterms:W3CDTF">2013-07-10T02:11:21Z</dcterms:created>
  <dcterms:modified xsi:type="dcterms:W3CDTF">2013-11-11T16:17:04Z</dcterms:modified>
</cp:coreProperties>
</file>