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2" r:id="rId4"/>
    <p:sldId id="266" r:id="rId5"/>
    <p:sldId id="258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76E1D3-1059-4AF7-9DB7-923FB66EE88F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2BABC5-C264-4FB0-8CE5-BD250C97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Print a copy for each student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465678-AB86-4E01-B4FB-4C6BC72EA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Print a copy for each student. Have students draw lines on board?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498BA-2E30-40B7-A1F4-32F634221C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Have them flip the card over to does this minute paper to utilize as a post-assessment. Afterwards pick up the cards to have a summative assessment. It may also be useful to show a completed guide of how all the organisms are affected by the wolf.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2BF0B3-6790-4F2F-80FC-4B33A60A8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D660F8-BB1C-4A01-B2A0-1150769FCA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596B-CE21-424D-A239-8535038BF488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F092-5643-4BB2-9B64-5C394A19F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800D-663A-4996-849F-BEF1058F7C16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67F8-B6B4-45B6-A7C0-5BBE5E4CB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64DE-AF9C-46A1-B035-B247DE3D9BE1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802D-44E6-4B63-8AE1-762C58B14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E42C-07BD-4038-A548-D3E6D64664DE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A1D2-E88C-4400-AF46-FC19967E8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3EDF-571B-45DD-87BB-9D770F7A77BC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52FF-BFD2-4D53-BF5D-0E8D660C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827E-1102-4044-9A9E-DD6CDCC63842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4B64-2513-4F19-993E-5D71F9FDF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5B4A-987C-492C-82BA-A372733E5687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1F4F-E8D4-4FBF-A381-78F46715F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7711-2CAF-4860-9D8C-1744D18ABDA0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E2BB-692D-41C6-AB77-6FFAF6559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0946-A003-41E4-85BA-1F425621A4EB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1D3D-9202-45C9-9EFE-37C8E18F9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2C91-544A-41C6-9B04-6EC5454D1328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A0EAB-1047-4342-9EE0-312FEEDEA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B726-BF93-460C-A946-F805A9724687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2F1A6-D070-4193-A195-47FD33CF8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8CF5A-DE52-4748-98E1-909559DC284B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CD551F-62C4-47DE-A910-3AA3019AA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Ecology and You:</a:t>
            </a:r>
            <a:br>
              <a:rPr lang="en-US" b="1" dirty="0" smtClean="0"/>
            </a:br>
            <a:r>
              <a:rPr lang="en-US" b="1" dirty="0" smtClean="0"/>
              <a:t>Ecosystem Perturbation</a:t>
            </a:r>
            <a:endParaRPr lang="en-US" b="1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667000"/>
          </a:xfrm>
        </p:spPr>
        <p:txBody>
          <a:bodyPr/>
          <a:lstStyle/>
          <a:p>
            <a:r>
              <a:rPr lang="en-US" sz="2800" b="1" i="1" smtClean="0">
                <a:solidFill>
                  <a:srgbClr val="002060"/>
                </a:solidFill>
              </a:rPr>
              <a:t>Group 5</a:t>
            </a:r>
          </a:p>
          <a:p>
            <a:r>
              <a:rPr lang="en-US" sz="2800" i="1" smtClean="0">
                <a:solidFill>
                  <a:srgbClr val="002060"/>
                </a:solidFill>
              </a:rPr>
              <a:t>Lorelei Patrick</a:t>
            </a:r>
            <a:endParaRPr lang="en-US" sz="2800" smtClean="0">
              <a:solidFill>
                <a:srgbClr val="002060"/>
              </a:solidFill>
            </a:endParaRPr>
          </a:p>
          <a:p>
            <a:r>
              <a:rPr lang="en-US" sz="2800" i="1" smtClean="0">
                <a:solidFill>
                  <a:srgbClr val="002060"/>
                </a:solidFill>
              </a:rPr>
              <a:t>Peter Stiling</a:t>
            </a:r>
            <a:endParaRPr lang="en-US" sz="2800" smtClean="0">
              <a:solidFill>
                <a:srgbClr val="002060"/>
              </a:solidFill>
            </a:endParaRPr>
          </a:p>
          <a:p>
            <a:r>
              <a:rPr lang="en-US" sz="2800" i="1" smtClean="0">
                <a:solidFill>
                  <a:srgbClr val="002060"/>
                </a:solidFill>
              </a:rPr>
              <a:t>Riaz Khan</a:t>
            </a:r>
            <a:endParaRPr lang="en-US" sz="2800" smtClean="0">
              <a:solidFill>
                <a:srgbClr val="002060"/>
              </a:solidFill>
            </a:endParaRPr>
          </a:p>
          <a:p>
            <a:r>
              <a:rPr lang="en-US" sz="2800" i="1" smtClean="0">
                <a:solidFill>
                  <a:srgbClr val="002060"/>
                </a:solidFill>
              </a:rPr>
              <a:t>Xavier Gonzales</a:t>
            </a:r>
            <a:endParaRPr lang="en-US" sz="2800" smtClean="0">
              <a:solidFill>
                <a:srgbClr val="002060"/>
              </a:solidFill>
            </a:endParaRPr>
          </a:p>
          <a:p>
            <a:r>
              <a:rPr lang="en-US" sz="2800" i="1" smtClean="0">
                <a:solidFill>
                  <a:srgbClr val="002060"/>
                </a:solidFill>
              </a:rPr>
              <a:t>Adelaide Rhodes</a:t>
            </a:r>
          </a:p>
          <a:p>
            <a:r>
              <a:rPr lang="en-US" sz="2400" i="1" smtClean="0">
                <a:solidFill>
                  <a:srgbClr val="002060"/>
                </a:solidFill>
              </a:rPr>
              <a:t>Facilitators: Donata Henry and Conrad Toepfer</a:t>
            </a:r>
            <a:endParaRPr lang="en-US" sz="24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Learning Outcomes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Predict the outcome of perturbation on ecosystems</a:t>
            </a:r>
          </a:p>
          <a:p>
            <a:r>
              <a:rPr lang="en-US" smtClean="0"/>
              <a:t>Analyze the outcomes of ecosystem perturbation from the perspective of different stakeholders at multiple levels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Target Audience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Freshman/sophomore biology or Ecology</a:t>
            </a:r>
            <a:endParaRPr lang="en-US" smtClean="0"/>
          </a:p>
          <a:p>
            <a:r>
              <a:rPr lang="en-US" smtClean="0"/>
              <a:t>1-2 weeks; 2-4 class periods</a:t>
            </a:r>
          </a:p>
          <a:p>
            <a:r>
              <a:rPr lang="en-US" smtClean="0"/>
              <a:t>Beginning of ecology unit or ecology course</a:t>
            </a:r>
          </a:p>
          <a:p>
            <a:r>
              <a:rPr lang="en-US" smtClean="0"/>
              <a:t>Any class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1-minute paper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your favorite wild organism? </a:t>
            </a:r>
          </a:p>
          <a:p>
            <a:r>
              <a:rPr lang="en-US" smtClean="0"/>
              <a:t>If it goes extinct, how might it impact you and its ecosystem?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01000" y="6400800"/>
            <a:ext cx="111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3"/>
          <a:srcRect l="70929" t="11662" r="14536" b="66447"/>
          <a:stretch>
            <a:fillRect/>
          </a:stretch>
        </p:blipFill>
        <p:spPr bwMode="auto">
          <a:xfrm>
            <a:off x="1828800" y="228600"/>
            <a:ext cx="10429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 l="53754" r="30203" b="78786"/>
          <a:stretch>
            <a:fillRect/>
          </a:stretch>
        </p:blipFill>
        <p:spPr bwMode="auto">
          <a:xfrm>
            <a:off x="6477000" y="304800"/>
            <a:ext cx="1336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 l="42430" t="82707" r="41150"/>
          <a:stretch>
            <a:fillRect/>
          </a:stretch>
        </p:blipFill>
        <p:spPr bwMode="auto">
          <a:xfrm>
            <a:off x="4191000" y="4800600"/>
            <a:ext cx="158273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/>
          <a:srcRect t="32558" r="80219" b="54111"/>
          <a:stretch>
            <a:fillRect/>
          </a:stretch>
        </p:blipFill>
        <p:spPr bwMode="auto">
          <a:xfrm>
            <a:off x="6858000" y="2895600"/>
            <a:ext cx="17494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/>
          <a:srcRect l="5249" t="15981" r="70215" b="68040"/>
          <a:stretch>
            <a:fillRect/>
          </a:stretch>
        </p:blipFill>
        <p:spPr bwMode="auto">
          <a:xfrm>
            <a:off x="1600200" y="3733800"/>
            <a:ext cx="20875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28600"/>
            <a:ext cx="20812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1600200" y="1676400"/>
            <a:ext cx="1644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Willow</a:t>
            </a:r>
          </a:p>
          <a:p>
            <a:pPr algn="ctr"/>
            <a:r>
              <a:rPr lang="en-US" sz="1600">
                <a:latin typeface="Calibri" pitchFamily="34" charset="0"/>
              </a:rPr>
              <a:t>Primary producer</a:t>
            </a:r>
          </a:p>
        </p:txBody>
      </p:sp>
      <p:pic>
        <p:nvPicPr>
          <p:cNvPr id="18440" name="Picture 2" descr="deer mou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09800"/>
            <a:ext cx="1762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4233863" y="1219200"/>
            <a:ext cx="1100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Trout</a:t>
            </a:r>
          </a:p>
          <a:p>
            <a:pPr algn="ctr"/>
            <a:r>
              <a:rPr lang="en-US" sz="1600">
                <a:latin typeface="Calibri" pitchFamily="34" charset="0"/>
              </a:rPr>
              <a:t>Insectivore</a:t>
            </a: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652463" y="3276600"/>
            <a:ext cx="1012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Mouse</a:t>
            </a:r>
          </a:p>
          <a:p>
            <a:pPr algn="ctr"/>
            <a:r>
              <a:rPr lang="en-US" sz="1600">
                <a:latin typeface="Calibri" pitchFamily="34" charset="0"/>
              </a:rPr>
              <a:t>Herbivore</a:t>
            </a:r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2024063" y="4978400"/>
            <a:ext cx="1100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Warbler</a:t>
            </a:r>
          </a:p>
          <a:p>
            <a:pPr algn="ctr"/>
            <a:r>
              <a:rPr lang="en-US" sz="1600">
                <a:latin typeface="Calibri" pitchFamily="34" charset="0"/>
              </a:rPr>
              <a:t>Insectivore</a:t>
            </a:r>
          </a:p>
        </p:txBody>
      </p:sp>
      <p:sp>
        <p:nvSpPr>
          <p:cNvPr id="18444" name="TextBox 15"/>
          <p:cNvSpPr txBox="1">
            <a:spLocks noChangeArrowheads="1"/>
          </p:cNvSpPr>
          <p:nvPr/>
        </p:nvSpPr>
        <p:spPr bwMode="auto">
          <a:xfrm>
            <a:off x="4422775" y="6273800"/>
            <a:ext cx="102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Raven</a:t>
            </a:r>
          </a:p>
          <a:p>
            <a:pPr algn="ctr"/>
            <a:r>
              <a:rPr lang="en-US" sz="1600">
                <a:latin typeface="Calibri" pitchFamily="34" charset="0"/>
              </a:rPr>
              <a:t>Scavenger</a:t>
            </a:r>
          </a:p>
        </p:txBody>
      </p:sp>
      <p:sp>
        <p:nvSpPr>
          <p:cNvPr id="18445" name="TextBox 16"/>
          <p:cNvSpPr txBox="1">
            <a:spLocks noChangeArrowheads="1"/>
          </p:cNvSpPr>
          <p:nvPr/>
        </p:nvSpPr>
        <p:spPr bwMode="auto">
          <a:xfrm>
            <a:off x="6629400" y="1981200"/>
            <a:ext cx="1012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Elk</a:t>
            </a:r>
          </a:p>
          <a:p>
            <a:pPr algn="ctr"/>
            <a:r>
              <a:rPr lang="en-US" sz="1600">
                <a:latin typeface="Calibri" pitchFamily="34" charset="0"/>
              </a:rPr>
              <a:t>Herbivore</a:t>
            </a:r>
          </a:p>
        </p:txBody>
      </p:sp>
      <p:pic>
        <p:nvPicPr>
          <p:cNvPr id="18446" name="Picture 4" descr="Beaver"/>
          <p:cNvPicPr>
            <a:picLocks noChangeAspect="1" noChangeArrowheads="1"/>
          </p:cNvPicPr>
          <p:nvPr/>
        </p:nvPicPr>
        <p:blipFill>
          <a:blip r:embed="rId6"/>
          <a:srcRect b="5486"/>
          <a:stretch>
            <a:fillRect/>
          </a:stretch>
        </p:blipFill>
        <p:spPr bwMode="auto">
          <a:xfrm>
            <a:off x="6858000" y="4800600"/>
            <a:ext cx="19050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Box 19"/>
          <p:cNvSpPr txBox="1">
            <a:spLocks noChangeArrowheads="1"/>
          </p:cNvSpPr>
          <p:nvPr/>
        </p:nvSpPr>
        <p:spPr bwMode="auto">
          <a:xfrm>
            <a:off x="6370638" y="5943600"/>
            <a:ext cx="2773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Beaver</a:t>
            </a:r>
          </a:p>
          <a:p>
            <a:pPr algn="ctr"/>
            <a:r>
              <a:rPr lang="en-US" sz="1600">
                <a:latin typeface="Calibri" pitchFamily="34" charset="0"/>
              </a:rPr>
              <a:t>Herbivore; ecosystem engineer</a:t>
            </a:r>
          </a:p>
        </p:txBody>
      </p:sp>
      <p:sp>
        <p:nvSpPr>
          <p:cNvPr id="18448" name="TextBox 20"/>
          <p:cNvSpPr txBox="1">
            <a:spLocks noChangeArrowheads="1"/>
          </p:cNvSpPr>
          <p:nvPr/>
        </p:nvSpPr>
        <p:spPr bwMode="auto">
          <a:xfrm>
            <a:off x="7358063" y="3916363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Coyote</a:t>
            </a:r>
          </a:p>
          <a:p>
            <a:pPr algn="ctr"/>
            <a:r>
              <a:rPr lang="en-US" sz="1600">
                <a:latin typeface="Calibri" pitchFamily="34" charset="0"/>
              </a:rPr>
              <a:t>Carnivore</a:t>
            </a:r>
          </a:p>
        </p:txBody>
      </p:sp>
      <p:sp>
        <p:nvSpPr>
          <p:cNvPr id="18449" name="TextBox 22"/>
          <p:cNvSpPr txBox="1">
            <a:spLocks noChangeArrowheads="1"/>
          </p:cNvSpPr>
          <p:nvPr/>
        </p:nvSpPr>
        <p:spPr bwMode="auto">
          <a:xfrm>
            <a:off x="76200" y="5562600"/>
            <a:ext cx="3429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Draw arrows showing how your organism might interact directly or indirectly with the other organisms </a:t>
            </a:r>
          </a:p>
        </p:txBody>
      </p:sp>
      <p:sp>
        <p:nvSpPr>
          <p:cNvPr id="18450" name="TextBox 18"/>
          <p:cNvSpPr txBox="1">
            <a:spLocks noChangeArrowheads="1"/>
          </p:cNvSpPr>
          <p:nvPr/>
        </p:nvSpPr>
        <p:spPr bwMode="auto">
          <a:xfrm>
            <a:off x="3962400" y="13716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</a:p>
        </p:txBody>
      </p:sp>
      <p:sp>
        <p:nvSpPr>
          <p:cNvPr id="18451" name="TextBox 21"/>
          <p:cNvSpPr txBox="1">
            <a:spLocks noChangeArrowheads="1"/>
          </p:cNvSpPr>
          <p:nvPr/>
        </p:nvSpPr>
        <p:spPr bwMode="auto">
          <a:xfrm>
            <a:off x="6400800" y="20574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18452" name="TextBox 23"/>
          <p:cNvSpPr txBox="1">
            <a:spLocks noChangeArrowheads="1"/>
          </p:cNvSpPr>
          <p:nvPr/>
        </p:nvSpPr>
        <p:spPr bwMode="auto">
          <a:xfrm>
            <a:off x="7086600" y="40386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</a:p>
        </p:txBody>
      </p:sp>
      <p:sp>
        <p:nvSpPr>
          <p:cNvPr id="18453" name="TextBox 24"/>
          <p:cNvSpPr txBox="1">
            <a:spLocks noChangeArrowheads="1"/>
          </p:cNvSpPr>
          <p:nvPr/>
        </p:nvSpPr>
        <p:spPr bwMode="auto">
          <a:xfrm>
            <a:off x="6553200" y="58674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8454" name="TextBox 25"/>
          <p:cNvSpPr txBox="1">
            <a:spLocks noChangeArrowheads="1"/>
          </p:cNvSpPr>
          <p:nvPr/>
        </p:nvSpPr>
        <p:spPr bwMode="auto">
          <a:xfrm>
            <a:off x="4114800" y="64119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5</a:t>
            </a:r>
          </a:p>
        </p:txBody>
      </p:sp>
      <p:sp>
        <p:nvSpPr>
          <p:cNvPr id="18455" name="TextBox 26"/>
          <p:cNvSpPr txBox="1">
            <a:spLocks noChangeArrowheads="1"/>
          </p:cNvSpPr>
          <p:nvPr/>
        </p:nvSpPr>
        <p:spPr bwMode="auto">
          <a:xfrm>
            <a:off x="1831975" y="50292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</a:p>
        </p:txBody>
      </p:sp>
      <p:sp>
        <p:nvSpPr>
          <p:cNvPr id="18456" name="TextBox 27"/>
          <p:cNvSpPr txBox="1">
            <a:spLocks noChangeArrowheads="1"/>
          </p:cNvSpPr>
          <p:nvPr/>
        </p:nvSpPr>
        <p:spPr bwMode="auto">
          <a:xfrm>
            <a:off x="384175" y="33528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7</a:t>
            </a:r>
          </a:p>
        </p:txBody>
      </p:sp>
      <p:sp>
        <p:nvSpPr>
          <p:cNvPr id="18457" name="TextBox 28"/>
          <p:cNvSpPr txBox="1">
            <a:spLocks noChangeArrowheads="1"/>
          </p:cNvSpPr>
          <p:nvPr/>
        </p:nvSpPr>
        <p:spPr bwMode="auto">
          <a:xfrm>
            <a:off x="1374775" y="17526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8</a:t>
            </a:r>
          </a:p>
        </p:txBody>
      </p:sp>
      <p:sp>
        <p:nvSpPr>
          <p:cNvPr id="18458" name="TextBox 29"/>
          <p:cNvSpPr txBox="1">
            <a:spLocks noChangeArrowheads="1"/>
          </p:cNvSpPr>
          <p:nvPr/>
        </p:nvSpPr>
        <p:spPr bwMode="auto">
          <a:xfrm>
            <a:off x="5665788" y="6488113"/>
            <a:ext cx="3478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 minute individual; 3 minute T-P-S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3"/>
          <a:srcRect l="70929" t="11662" r="14536" b="66447"/>
          <a:stretch>
            <a:fillRect/>
          </a:stretch>
        </p:blipFill>
        <p:spPr bwMode="auto">
          <a:xfrm>
            <a:off x="1828800" y="228600"/>
            <a:ext cx="10429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/>
          <a:srcRect l="53754" r="30203" b="78786"/>
          <a:stretch>
            <a:fillRect/>
          </a:stretch>
        </p:blipFill>
        <p:spPr bwMode="auto">
          <a:xfrm>
            <a:off x="6477000" y="304800"/>
            <a:ext cx="1336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 l="42430" t="82707" r="41150"/>
          <a:stretch>
            <a:fillRect/>
          </a:stretch>
        </p:blipFill>
        <p:spPr bwMode="auto">
          <a:xfrm>
            <a:off x="4191000" y="4800600"/>
            <a:ext cx="158273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/>
          <a:srcRect t="32558" r="80219" b="54111"/>
          <a:stretch>
            <a:fillRect/>
          </a:stretch>
        </p:blipFill>
        <p:spPr bwMode="auto">
          <a:xfrm>
            <a:off x="6858000" y="2895600"/>
            <a:ext cx="17494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/>
          <a:srcRect l="5249" t="15981" r="70215" b="68040"/>
          <a:stretch>
            <a:fillRect/>
          </a:stretch>
        </p:blipFill>
        <p:spPr bwMode="auto">
          <a:xfrm>
            <a:off x="1600200" y="3733800"/>
            <a:ext cx="20875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28600"/>
            <a:ext cx="20812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5"/>
          <a:srcRect l="31117" t="30846" r="33383" b="34576"/>
          <a:stretch>
            <a:fillRect/>
          </a:stretch>
        </p:blipFill>
        <p:spPr bwMode="auto">
          <a:xfrm>
            <a:off x="3886200" y="2133600"/>
            <a:ext cx="177006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1600200" y="1676400"/>
            <a:ext cx="1644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Willow</a:t>
            </a:r>
          </a:p>
          <a:p>
            <a:pPr algn="ctr"/>
            <a:r>
              <a:rPr lang="en-US" sz="1600">
                <a:latin typeface="Calibri" pitchFamily="34" charset="0"/>
              </a:rPr>
              <a:t>Primary producer</a:t>
            </a:r>
          </a:p>
        </p:txBody>
      </p:sp>
      <p:pic>
        <p:nvPicPr>
          <p:cNvPr id="20489" name="Picture 2" descr="deer mou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09800"/>
            <a:ext cx="1762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4233863" y="1219200"/>
            <a:ext cx="1100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Trout</a:t>
            </a:r>
          </a:p>
          <a:p>
            <a:pPr algn="ctr"/>
            <a:r>
              <a:rPr lang="en-US" sz="1600">
                <a:latin typeface="Calibri" pitchFamily="34" charset="0"/>
              </a:rPr>
              <a:t>Insectivore</a:t>
            </a:r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652463" y="3276600"/>
            <a:ext cx="1012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Mouse</a:t>
            </a:r>
          </a:p>
          <a:p>
            <a:pPr algn="ctr"/>
            <a:r>
              <a:rPr lang="en-US" sz="1600">
                <a:latin typeface="Calibri" pitchFamily="34" charset="0"/>
              </a:rPr>
              <a:t>Herbivore</a:t>
            </a: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2024063" y="4978400"/>
            <a:ext cx="1100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Warbler</a:t>
            </a:r>
          </a:p>
          <a:p>
            <a:pPr algn="ctr"/>
            <a:r>
              <a:rPr lang="en-US" sz="1600">
                <a:latin typeface="Calibri" pitchFamily="34" charset="0"/>
              </a:rPr>
              <a:t>Insectivore</a:t>
            </a:r>
          </a:p>
        </p:txBody>
      </p:sp>
      <p:sp>
        <p:nvSpPr>
          <p:cNvPr id="20493" name="TextBox 15"/>
          <p:cNvSpPr txBox="1">
            <a:spLocks noChangeArrowheads="1"/>
          </p:cNvSpPr>
          <p:nvPr/>
        </p:nvSpPr>
        <p:spPr bwMode="auto">
          <a:xfrm>
            <a:off x="4422775" y="6273800"/>
            <a:ext cx="102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Raven</a:t>
            </a:r>
          </a:p>
          <a:p>
            <a:pPr algn="ctr"/>
            <a:r>
              <a:rPr lang="en-US" sz="1600">
                <a:latin typeface="Calibri" pitchFamily="34" charset="0"/>
              </a:rPr>
              <a:t>Scavenger</a:t>
            </a: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6629400" y="1981200"/>
            <a:ext cx="1012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Elk</a:t>
            </a:r>
          </a:p>
          <a:p>
            <a:pPr algn="ctr"/>
            <a:r>
              <a:rPr lang="en-US" sz="1600">
                <a:latin typeface="Calibri" pitchFamily="34" charset="0"/>
              </a:rPr>
              <a:t>Herbivore</a:t>
            </a:r>
          </a:p>
        </p:txBody>
      </p:sp>
      <p:pic>
        <p:nvPicPr>
          <p:cNvPr id="20495" name="Picture 4" descr="Beaver"/>
          <p:cNvPicPr>
            <a:picLocks noChangeAspect="1" noChangeArrowheads="1"/>
          </p:cNvPicPr>
          <p:nvPr/>
        </p:nvPicPr>
        <p:blipFill>
          <a:blip r:embed="rId7"/>
          <a:srcRect b="5486"/>
          <a:stretch>
            <a:fillRect/>
          </a:stretch>
        </p:blipFill>
        <p:spPr bwMode="auto">
          <a:xfrm>
            <a:off x="6858000" y="4800600"/>
            <a:ext cx="19050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6370638" y="5943600"/>
            <a:ext cx="2773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Beaver</a:t>
            </a:r>
          </a:p>
          <a:p>
            <a:pPr algn="ctr"/>
            <a:r>
              <a:rPr lang="en-US" sz="1600">
                <a:latin typeface="Calibri" pitchFamily="34" charset="0"/>
              </a:rPr>
              <a:t>Herbivore; ecosystem engineer</a:t>
            </a:r>
          </a:p>
        </p:txBody>
      </p:sp>
      <p:sp>
        <p:nvSpPr>
          <p:cNvPr id="20497" name="TextBox 20"/>
          <p:cNvSpPr txBox="1">
            <a:spLocks noChangeArrowheads="1"/>
          </p:cNvSpPr>
          <p:nvPr/>
        </p:nvSpPr>
        <p:spPr bwMode="auto">
          <a:xfrm>
            <a:off x="7358063" y="3916363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Coyote</a:t>
            </a:r>
          </a:p>
          <a:p>
            <a:pPr algn="ctr"/>
            <a:r>
              <a:rPr lang="en-US" sz="1600">
                <a:latin typeface="Calibri" pitchFamily="34" charset="0"/>
              </a:rPr>
              <a:t>Carnivore</a:t>
            </a:r>
          </a:p>
        </p:txBody>
      </p:sp>
      <p:sp>
        <p:nvSpPr>
          <p:cNvPr id="20498" name="TextBox 21"/>
          <p:cNvSpPr txBox="1">
            <a:spLocks noChangeArrowheads="1"/>
          </p:cNvSpPr>
          <p:nvPr/>
        </p:nvSpPr>
        <p:spPr bwMode="auto">
          <a:xfrm>
            <a:off x="4233863" y="3683000"/>
            <a:ext cx="989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Wolf</a:t>
            </a:r>
          </a:p>
          <a:p>
            <a:pPr algn="ctr"/>
            <a:r>
              <a:rPr lang="en-US" sz="1600">
                <a:latin typeface="Calibri" pitchFamily="34" charset="0"/>
              </a:rPr>
              <a:t>Carnivore</a:t>
            </a:r>
          </a:p>
        </p:txBody>
      </p:sp>
      <p:sp>
        <p:nvSpPr>
          <p:cNvPr id="20499" name="TextBox 22"/>
          <p:cNvSpPr txBox="1">
            <a:spLocks noChangeArrowheads="1"/>
          </p:cNvSpPr>
          <p:nvPr/>
        </p:nvSpPr>
        <p:spPr bwMode="auto">
          <a:xfrm>
            <a:off x="76200" y="5562600"/>
            <a:ext cx="3429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Draw arrows showing how your organism might interact directly or indirectly with the other organisms </a:t>
            </a:r>
          </a:p>
        </p:txBody>
      </p:sp>
      <p:sp>
        <p:nvSpPr>
          <p:cNvPr id="20500" name="TextBox 23"/>
          <p:cNvSpPr txBox="1">
            <a:spLocks noChangeArrowheads="1"/>
          </p:cNvSpPr>
          <p:nvPr/>
        </p:nvSpPr>
        <p:spPr bwMode="auto">
          <a:xfrm>
            <a:off x="3962400" y="13716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</a:p>
        </p:txBody>
      </p:sp>
      <p:sp>
        <p:nvSpPr>
          <p:cNvPr id="20501" name="TextBox 24"/>
          <p:cNvSpPr txBox="1">
            <a:spLocks noChangeArrowheads="1"/>
          </p:cNvSpPr>
          <p:nvPr/>
        </p:nvSpPr>
        <p:spPr bwMode="auto">
          <a:xfrm>
            <a:off x="6400800" y="20574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20502" name="TextBox 25"/>
          <p:cNvSpPr txBox="1">
            <a:spLocks noChangeArrowheads="1"/>
          </p:cNvSpPr>
          <p:nvPr/>
        </p:nvSpPr>
        <p:spPr bwMode="auto">
          <a:xfrm>
            <a:off x="7086600" y="40386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</a:p>
        </p:txBody>
      </p:sp>
      <p:sp>
        <p:nvSpPr>
          <p:cNvPr id="20503" name="TextBox 26"/>
          <p:cNvSpPr txBox="1">
            <a:spLocks noChangeArrowheads="1"/>
          </p:cNvSpPr>
          <p:nvPr/>
        </p:nvSpPr>
        <p:spPr bwMode="auto">
          <a:xfrm>
            <a:off x="6553200" y="58674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20504" name="TextBox 27"/>
          <p:cNvSpPr txBox="1">
            <a:spLocks noChangeArrowheads="1"/>
          </p:cNvSpPr>
          <p:nvPr/>
        </p:nvSpPr>
        <p:spPr bwMode="auto">
          <a:xfrm>
            <a:off x="4114800" y="64119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5</a:t>
            </a:r>
          </a:p>
        </p:txBody>
      </p:sp>
      <p:sp>
        <p:nvSpPr>
          <p:cNvPr id="20505" name="TextBox 28"/>
          <p:cNvSpPr txBox="1">
            <a:spLocks noChangeArrowheads="1"/>
          </p:cNvSpPr>
          <p:nvPr/>
        </p:nvSpPr>
        <p:spPr bwMode="auto">
          <a:xfrm>
            <a:off x="1831975" y="50292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</a:p>
        </p:txBody>
      </p:sp>
      <p:sp>
        <p:nvSpPr>
          <p:cNvPr id="20506" name="TextBox 29"/>
          <p:cNvSpPr txBox="1">
            <a:spLocks noChangeArrowheads="1"/>
          </p:cNvSpPr>
          <p:nvPr/>
        </p:nvSpPr>
        <p:spPr bwMode="auto">
          <a:xfrm>
            <a:off x="384175" y="33528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7</a:t>
            </a:r>
          </a:p>
        </p:txBody>
      </p:sp>
      <p:sp>
        <p:nvSpPr>
          <p:cNvPr id="20507" name="TextBox 30"/>
          <p:cNvSpPr txBox="1">
            <a:spLocks noChangeArrowheads="1"/>
          </p:cNvSpPr>
          <p:nvPr/>
        </p:nvSpPr>
        <p:spPr bwMode="auto">
          <a:xfrm>
            <a:off x="1374775" y="17526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8</a:t>
            </a:r>
          </a:p>
        </p:txBody>
      </p:sp>
      <p:sp>
        <p:nvSpPr>
          <p:cNvPr id="20508" name="TextBox 31"/>
          <p:cNvSpPr txBox="1">
            <a:spLocks noChangeArrowheads="1"/>
          </p:cNvSpPr>
          <p:nvPr/>
        </p:nvSpPr>
        <p:spPr bwMode="auto">
          <a:xfrm>
            <a:off x="5638800" y="6488113"/>
            <a:ext cx="358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2 minute individual; 3 minute group disc.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Hunter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Fisher-person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Forester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Bird watcher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Rancher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Politician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Camper/hiker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Park ranger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Take another look at the species interactions. </a:t>
            </a:r>
          </a:p>
          <a:p>
            <a:r>
              <a:rPr lang="en-US" smtClean="0"/>
              <a:t>Would your group decide to allow wolves to be taken off of the Endangered Species List and be hunted? </a:t>
            </a:r>
          </a:p>
          <a:p>
            <a:r>
              <a:rPr lang="en-US" smtClean="0"/>
              <a:t>Why or why not?</a:t>
            </a:r>
          </a:p>
          <a:p>
            <a:pPr lvl="1"/>
            <a:r>
              <a:rPr lang="en-US" smtClean="0"/>
              <a:t>What’s your most convincing justification?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042150" y="6488113"/>
            <a:ext cx="2101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5 minute group disc.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1-minute paper</a:t>
            </a:r>
          </a:p>
        </p:txBody>
      </p:sp>
      <p:sp>
        <p:nvSpPr>
          <p:cNvPr id="235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Think back to your favorite wild organism. </a:t>
            </a:r>
          </a:p>
          <a:p>
            <a:r>
              <a:rPr lang="en-US" smtClean="0"/>
              <a:t>If it goes extinct, how might it impact you and its ecosystem?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7924800" y="6400800"/>
            <a:ext cx="102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 minute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Future Directions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Homework assignment (concept map or paragraph): </a:t>
            </a:r>
          </a:p>
          <a:p>
            <a:pPr lvl="1"/>
            <a:r>
              <a:rPr lang="en-US" smtClean="0"/>
              <a:t>How might abiotic perturbations (precipitation, temperature, etc.) impact ecosystems?</a:t>
            </a:r>
          </a:p>
          <a:p>
            <a:pPr lvl="1"/>
            <a:r>
              <a:rPr lang="en-US" smtClean="0"/>
              <a:t>Describe how the extinction of your favorite wild organism would impact its ecosystem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360</Words>
  <Application>Microsoft Office PowerPoint</Application>
  <PresentationFormat>On-screen Show (4:3)</PresentationFormat>
  <Paragraphs>103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Ecology and You: Ecosystem Perturbation</vt:lpstr>
      <vt:lpstr>Learning Outcomes</vt:lpstr>
      <vt:lpstr>Target Audience</vt:lpstr>
      <vt:lpstr>1-minute paper</vt:lpstr>
      <vt:lpstr>Slide 5</vt:lpstr>
      <vt:lpstr>Slide 6</vt:lpstr>
      <vt:lpstr>Stakeholders</vt:lpstr>
      <vt:lpstr>1-minute paper</vt:lpstr>
      <vt:lpstr>Future Directions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Adelaide</dc:creator>
  <cp:lastModifiedBy>jdy</cp:lastModifiedBy>
  <cp:revision>13</cp:revision>
  <dcterms:created xsi:type="dcterms:W3CDTF">2013-07-24T19:46:02Z</dcterms:created>
  <dcterms:modified xsi:type="dcterms:W3CDTF">2013-11-06T19:38:46Z</dcterms:modified>
</cp:coreProperties>
</file>