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handoutMasterIdLst>
    <p:handoutMasterId r:id="rId29"/>
  </p:handoutMasterIdLst>
  <p:sldIdLst>
    <p:sldId id="256" r:id="rId2"/>
    <p:sldId id="257" r:id="rId3"/>
    <p:sldId id="258" r:id="rId4"/>
    <p:sldId id="260" r:id="rId5"/>
    <p:sldId id="261" r:id="rId6"/>
    <p:sldId id="263" r:id="rId7"/>
    <p:sldId id="262" r:id="rId8"/>
    <p:sldId id="264" r:id="rId9"/>
    <p:sldId id="266" r:id="rId10"/>
    <p:sldId id="267" r:id="rId11"/>
    <p:sldId id="287" r:id="rId12"/>
    <p:sldId id="268" r:id="rId13"/>
    <p:sldId id="269" r:id="rId14"/>
    <p:sldId id="270" r:id="rId15"/>
    <p:sldId id="271" r:id="rId16"/>
    <p:sldId id="289" r:id="rId17"/>
    <p:sldId id="274" r:id="rId18"/>
    <p:sldId id="275" r:id="rId19"/>
    <p:sldId id="276" r:id="rId20"/>
    <p:sldId id="277" r:id="rId21"/>
    <p:sldId id="278" r:id="rId22"/>
    <p:sldId id="288" r:id="rId23"/>
    <p:sldId id="279" r:id="rId24"/>
    <p:sldId id="280" r:id="rId25"/>
    <p:sldId id="281" r:id="rId26"/>
    <p:sldId id="282"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clrMode="gray" frameSlides="1"/>
  <p:clrMru>
    <a:srgbClr val="28510E"/>
    <a:srgbClr val="19370A"/>
    <a:srgbClr val="134515"/>
    <a:srgbClr val="55F6FF"/>
    <a:srgbClr val="310C8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50" autoAdjust="0"/>
    <p:restoredTop sz="94660"/>
  </p:normalViewPr>
  <p:slideViewPr>
    <p:cSldViewPr snapToGrid="0" snapToObjects="1">
      <p:cViewPr varScale="1">
        <p:scale>
          <a:sx n="105" d="100"/>
          <a:sy n="105" d="100"/>
        </p:scale>
        <p:origin x="-26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2F53A50F-98BF-4E09-A27A-22AF354BED4D}" type="datetimeFigureOut">
              <a:rPr lang="en-US"/>
              <a:pPr>
                <a:defRPr/>
              </a:pPr>
              <a:t>8/23/2012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F98A283E-DBD0-47A5-8688-30FBA58AE53C}"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99CFC257-CC75-4AD6-9B27-8D15BB3B55C4}" type="datetimeFigureOut">
              <a:rPr lang="en-US"/>
              <a:pPr>
                <a:defRPr/>
              </a:pPr>
              <a:t>8/23/2012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8BFB8CF9-5363-4CBC-BD15-3DA872B3B2F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A934391-D336-492C-A651-D5F32E0009A7}" type="slidenum">
              <a:rPr lang="en-US"/>
              <a:pPr fontAlgn="base">
                <a:spcBef>
                  <a:spcPct val="0"/>
                </a:spcBef>
                <a:spcAft>
                  <a:spcPct val="0"/>
                </a:spcAft>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776472"/>
            <a:ext cx="7196328" cy="1470025"/>
          </a:xfrm>
        </p:spPr>
        <p:txBody>
          <a:bodyPr anchor="b"/>
          <a:lstStyle>
            <a:lvl1pPr algn="l"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93776" y="5257800"/>
            <a:ext cx="7196328" cy="987552"/>
          </a:xfrm>
        </p:spPr>
        <p:txBody>
          <a:bodyPr anchor="t" anchorCtr="0">
            <a:noAutofit/>
          </a:bodyPr>
          <a:lstStyle>
            <a:lvl1pPr marL="0" indent="0" algn="l" defTabSz="914400" rtl="0" eaLnBrk="1" latinLnBrk="0" hangingPunct="1">
              <a:spcBef>
                <a:spcPct val="0"/>
              </a:spcBef>
              <a:buFont typeface="Wingdings 2" pitchFamily="18" charset="2"/>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lvl1pPr>
              <a:defRPr/>
            </a:lvl1pPr>
          </a:lstStyle>
          <a:p>
            <a:pPr>
              <a:defRPr/>
            </a:pPr>
            <a:fld id="{891F911D-70E4-4C4A-A2BC-375BEFD2E53A}" type="datetimeFigureOut">
              <a:rPr lang="en-US"/>
              <a:pPr>
                <a:defRPr/>
              </a:pPr>
              <a:t>8/23/2012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4267200"/>
            <a:ext cx="7612063" cy="1100138"/>
          </a:xfrm>
        </p:spPr>
        <p:txBody>
          <a:bodyPr anchor="b"/>
          <a:lstStyle>
            <a:lvl1pPr algn="ctr">
              <a:defRPr sz="4400" b="0">
                <a:solidFill>
                  <a:schemeClr val="bg1"/>
                </a:solidFill>
                <a:effectLst>
                  <a:outerShdw blurRad="63500" dist="50800" dir="2700000" algn="tl" rotWithShape="0">
                    <a:prstClr val="black">
                      <a:alpha val="50000"/>
                    </a:prstClr>
                  </a:outerShdw>
                </a:effectLst>
              </a:defRPr>
            </a:lvl1pPr>
          </a:lstStyle>
          <a:p>
            <a:r>
              <a:rPr lang="en-US" smtClean="0"/>
              <a:t>Click to edit Master title style</a:t>
            </a:r>
            <a:endParaRPr/>
          </a:p>
        </p:txBody>
      </p:sp>
      <p:sp>
        <p:nvSpPr>
          <p:cNvPr id="3" name="Picture Placeholder 2"/>
          <p:cNvSpPr>
            <a:spLocks noGrp="1"/>
          </p:cNvSpPr>
          <p:nvPr>
            <p:ph type="pic" idx="1"/>
          </p:nvPr>
        </p:nvSpPr>
        <p:spPr>
          <a:xfrm rot="21414040">
            <a:off x="1779080" y="450465"/>
            <a:ext cx="5486400" cy="3626214"/>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lstStyle>
            <a:lvl1pPr marL="342900" indent="-342900" algn="l" defTabSz="914400" rtl="0" eaLnBrk="1" latinLnBrk="0" hangingPunct="1">
              <a:spcBef>
                <a:spcPts val="2000"/>
              </a:spcBef>
              <a:buFont typeface="Wingdings 2" pitchFamily="18" charset="2"/>
              <a:buNone/>
              <a:defRPr sz="1800" kern="1200">
                <a:solidFill>
                  <a:schemeClr val="bg1"/>
                </a:solidFill>
                <a:effectLst>
                  <a:outerShdw blurRad="63500" dist="50800" dir="2700000" algn="tl" rotWithShape="0">
                    <a:prstClr val="black">
                      <a:alpha val="5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4" name="Text Placeholder 3"/>
          <p:cNvSpPr>
            <a:spLocks noGrp="1"/>
          </p:cNvSpPr>
          <p:nvPr>
            <p:ph type="body" sz="half" idx="2"/>
          </p:nvPr>
        </p:nvSpPr>
        <p:spPr>
          <a:xfrm>
            <a:off x="765175" y="5443538"/>
            <a:ext cx="7612063" cy="804862"/>
          </a:xfrm>
        </p:spPr>
        <p:txBody>
          <a:bodyPr/>
          <a:lstStyle>
            <a:lvl1pPr marL="0" indent="0" algn="ctr">
              <a:spcBef>
                <a:spcPts val="300"/>
              </a:spcBef>
              <a:buNone/>
              <a:defRPr sz="1800">
                <a:effectLst>
                  <a:outerShdw blurRad="63500" dist="50800" dir="2700000" algn="tl" rotWithShape="0">
                    <a:prstClr val="black">
                      <a:alpha val="50000"/>
                    </a:prst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8C2C3795-0AB8-4B39-B5E0-EB5783CD97C5}" type="datetimeFigureOut">
              <a:rPr lang="en-US"/>
              <a:pPr>
                <a:defRPr/>
              </a:pPr>
              <a:t>8/23/2012</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E3FA3445-401C-48FB-AE6B-C47BF1725B0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Pictures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608946" y="2084389"/>
            <a:ext cx="3250360" cy="3935412"/>
          </a:xfrm>
        </p:spPr>
        <p:txBody>
          <a:bodyPr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Picture Placeholder 7"/>
          <p:cNvSpPr>
            <a:spLocks noGrp="1"/>
          </p:cNvSpPr>
          <p:nvPr>
            <p:ph type="pic" sz="quarter" idx="14"/>
          </p:nvPr>
        </p:nvSpPr>
        <p:spPr>
          <a:xfrm rot="307655">
            <a:off x="4082874" y="3187732"/>
            <a:ext cx="4141140" cy="2881378"/>
          </a:xfr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lstStyle>
            <a:lvl1pPr>
              <a:buNone/>
              <a:defRPr sz="1800"/>
            </a:lvl1pPr>
          </a:lstStyle>
          <a:p>
            <a:pPr lvl="0"/>
            <a:r>
              <a:rPr lang="en-US" noProof="0" smtClean="0"/>
              <a:t>Drag picture to placeholder or click icon to add</a:t>
            </a:r>
            <a:endParaRPr noProof="0"/>
          </a:p>
        </p:txBody>
      </p:sp>
      <p:sp>
        <p:nvSpPr>
          <p:cNvPr id="8" name="Picture Placeholder 7"/>
          <p:cNvSpPr>
            <a:spLocks noGrp="1"/>
          </p:cNvSpPr>
          <p:nvPr>
            <p:ph type="pic" sz="quarter" idx="13"/>
          </p:nvPr>
        </p:nvSpPr>
        <p:spPr>
          <a:xfrm rot="21414752">
            <a:off x="4623469" y="338031"/>
            <a:ext cx="4141140" cy="2881378"/>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lstStyle>
            <a:lvl1pPr>
              <a:buNone/>
              <a:defRPr sz="1800"/>
            </a:lvl1pPr>
          </a:lstStyle>
          <a:p>
            <a:pPr lvl="0"/>
            <a:r>
              <a:rPr lang="en-US" noProof="0" smtClean="0"/>
              <a:t>Drag picture to placeholder or click icon to add</a:t>
            </a:r>
            <a:endParaRPr noProof="0"/>
          </a:p>
        </p:txBody>
      </p:sp>
      <p:sp>
        <p:nvSpPr>
          <p:cNvPr id="6" name="Date Placeholder 4"/>
          <p:cNvSpPr>
            <a:spLocks noGrp="1"/>
          </p:cNvSpPr>
          <p:nvPr>
            <p:ph type="dt" sz="half" idx="15"/>
          </p:nvPr>
        </p:nvSpPr>
        <p:spPr>
          <a:xfrm>
            <a:off x="4495800" y="6356350"/>
            <a:ext cx="1143000" cy="365125"/>
          </a:xfrm>
        </p:spPr>
        <p:txBody>
          <a:bodyPr/>
          <a:lstStyle>
            <a:lvl1pPr algn="l">
              <a:defRPr smtClean="0"/>
            </a:lvl1pPr>
          </a:lstStyle>
          <a:p>
            <a:pPr>
              <a:defRPr/>
            </a:pPr>
            <a:fld id="{4F6ACD39-070C-4DB0-9DB6-3D8AE6173267}" type="datetimeFigureOut">
              <a:rPr lang="en-US"/>
              <a:pPr>
                <a:defRPr/>
              </a:pPr>
              <a:t>8/23/2012</a:t>
            </a:fld>
            <a:endParaRPr lang="en-US"/>
          </a:p>
        </p:txBody>
      </p:sp>
      <p:sp>
        <p:nvSpPr>
          <p:cNvPr id="7" name="Footer Placeholder 5"/>
          <p:cNvSpPr>
            <a:spLocks noGrp="1"/>
          </p:cNvSpPr>
          <p:nvPr>
            <p:ph type="ftr" sz="quarter" idx="16"/>
          </p:nvPr>
        </p:nvSpPr>
        <p:spPr>
          <a:xfrm>
            <a:off x="5791200" y="6356350"/>
            <a:ext cx="2895600" cy="365125"/>
          </a:xfrm>
        </p:spPr>
        <p:txBody>
          <a:bodyPr/>
          <a:lstStyle>
            <a:lvl1pPr algn="r">
              <a:defRPr/>
            </a:lvl1pPr>
          </a:lstStyle>
          <a:p>
            <a:pPr>
              <a:defRPr/>
            </a:pPr>
            <a:endParaRPr lang="en-US"/>
          </a:p>
        </p:txBody>
      </p:sp>
      <p:sp>
        <p:nvSpPr>
          <p:cNvPr id="10" name="Slide Number Placeholder 6"/>
          <p:cNvSpPr>
            <a:spLocks noGrp="1"/>
          </p:cNvSpPr>
          <p:nvPr>
            <p:ph type="sldNum" sz="quarter" idx="17"/>
          </p:nvPr>
        </p:nvSpPr>
        <p:spPr>
          <a:xfrm>
            <a:off x="1966913" y="6356350"/>
            <a:ext cx="533400" cy="365125"/>
          </a:xfrm>
        </p:spPr>
        <p:txBody>
          <a:bodyPr/>
          <a:lstStyle>
            <a:lvl1pPr>
              <a:defRPr smtClean="0">
                <a:solidFill>
                  <a:schemeClr val="tx2"/>
                </a:solidFill>
              </a:defRPr>
            </a:lvl1pPr>
          </a:lstStyle>
          <a:p>
            <a:pPr>
              <a:defRPr/>
            </a:pPr>
            <a:fld id="{0FC69F49-E5F8-45B6-9364-A2030252435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lvl1pPr>
              <a:defRPr/>
            </a:lvl1pPr>
          </a:lstStyle>
          <a:p>
            <a:pPr>
              <a:defRPr/>
            </a:pPr>
            <a:fld id="{E4EE3ACF-CFC8-48C4-A0CF-8B6A12084607}" type="datetimeFigureOut">
              <a:rPr lang="en-US"/>
              <a:pPr>
                <a:defRPr/>
              </a:pPr>
              <a:t>8/23/2012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B257A6F-F891-4180-8AF2-5A7BED76FA7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457200"/>
            <a:ext cx="1497106" cy="581025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96888" y="457200"/>
            <a:ext cx="6513511" cy="581025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lvl1pPr>
              <a:defRPr/>
            </a:lvl1pPr>
          </a:lstStyle>
          <a:p>
            <a:pPr>
              <a:defRPr/>
            </a:pPr>
            <a:fld id="{88C5B9A9-27FA-4DF3-8AB8-EDB61A5CEA4A}" type="datetimeFigureOut">
              <a:rPr lang="en-US"/>
              <a:pPr>
                <a:defRPr/>
              </a:pPr>
              <a:t>8/23/2012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053C6CC-C383-4CD1-BDDF-7780696DE22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lvl1pPr>
              <a:defRPr/>
            </a:lvl1pPr>
          </a:lstStyle>
          <a:p>
            <a:pPr>
              <a:defRPr/>
            </a:pPr>
            <a:fld id="{7F1AA07E-998F-40DB-8394-F00781EFFF9A}" type="datetimeFigureOut">
              <a:rPr lang="en-US"/>
              <a:pPr>
                <a:defRPr/>
              </a:pPr>
              <a:t>8/23/2012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4AB15B6-5C37-4C83-A7D0-40A4AE5876C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6889" y="3774328"/>
            <a:ext cx="7199311" cy="1470025"/>
          </a:xfrm>
        </p:spPr>
        <p:txBody>
          <a:bodyPr anchor="b"/>
          <a:lstStyle>
            <a:lvl1pPr algn="l">
              <a:defRPr sz="4800"/>
            </a:lvl1pPr>
          </a:lstStyle>
          <a:p>
            <a:r>
              <a:rPr lang="en-US" smtClean="0"/>
              <a:t>Click to edit Master title style</a:t>
            </a:r>
            <a:endParaRPr/>
          </a:p>
        </p:txBody>
      </p:sp>
      <p:sp>
        <p:nvSpPr>
          <p:cNvPr id="3" name="Subtitle 2"/>
          <p:cNvSpPr>
            <a:spLocks noGrp="1"/>
          </p:cNvSpPr>
          <p:nvPr>
            <p:ph type="subTitle" idx="1"/>
          </p:nvPr>
        </p:nvSpPr>
        <p:spPr>
          <a:xfrm>
            <a:off x="496888" y="5257800"/>
            <a:ext cx="7199312" cy="990600"/>
          </a:xfrm>
        </p:spPr>
        <p:txBody>
          <a:bodyPr anchor="t" anchorCtr="0">
            <a:noAutofit/>
          </a:bodyPr>
          <a:lstStyle>
            <a:lvl1pPr marL="0" indent="0" algn="l"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8" name="Picture Placeholder 7"/>
          <p:cNvSpPr>
            <a:spLocks noGrp="1"/>
          </p:cNvSpPr>
          <p:nvPr>
            <p:ph type="pic" sz="quarter" idx="12"/>
          </p:nvPr>
        </p:nvSpPr>
        <p:spPr>
          <a:xfrm rot="504148">
            <a:off x="4493544" y="555043"/>
            <a:ext cx="4142460" cy="3085398"/>
          </a:xfrm>
          <a:solidFill>
            <a:srgbClr val="FFFFFF">
              <a:shade val="85000"/>
            </a:srgbClr>
          </a:solidFill>
          <a:ln w="38100" cap="sq">
            <a:solidFill>
              <a:srgbClr val="FDFDFD"/>
            </a:solidFill>
            <a:miter lim="800000"/>
          </a:ln>
          <a:effectLst>
            <a:outerShdw blurRad="57150" dist="37500" dir="7560000" sy="98000" kx="110000" ky="200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txBody>
          <a:bodyPr/>
          <a:lstStyle>
            <a:lvl1pPr>
              <a:buNone/>
              <a:defRPr sz="1800"/>
            </a:lvl1pPr>
          </a:lstStyle>
          <a:p>
            <a:pPr lvl="0"/>
            <a:r>
              <a:rPr lang="en-US" noProof="0" smtClean="0"/>
              <a:t>Drag picture to placeholder or click icon to add</a:t>
            </a:r>
            <a:endParaRPr noProof="0"/>
          </a:p>
        </p:txBody>
      </p:sp>
      <p:sp>
        <p:nvSpPr>
          <p:cNvPr id="5" name="Date Placeholder 3"/>
          <p:cNvSpPr>
            <a:spLocks noGrp="1"/>
          </p:cNvSpPr>
          <p:nvPr>
            <p:ph type="dt" sz="half" idx="13"/>
          </p:nvPr>
        </p:nvSpPr>
        <p:spPr/>
        <p:txBody>
          <a:bodyPr/>
          <a:lstStyle>
            <a:lvl1pPr>
              <a:defRPr/>
            </a:lvl1pPr>
          </a:lstStyle>
          <a:p>
            <a:pPr>
              <a:defRPr/>
            </a:pPr>
            <a:fld id="{EEE6264C-A76B-4532-A5BA-3A28E2DFE559}" type="datetimeFigureOut">
              <a:rPr lang="en-US"/>
              <a:pPr>
                <a:defRPr/>
              </a:pPr>
              <a:t>8/23/2012</a:t>
            </a:fld>
            <a:endParaRPr lang="en-US"/>
          </a:p>
        </p:txBody>
      </p:sp>
      <p:sp>
        <p:nvSpPr>
          <p:cNvPr id="6" name="Footer Placeholder 4"/>
          <p:cNvSpPr>
            <a:spLocks noGrp="1"/>
          </p:cNvSpPr>
          <p:nvPr>
            <p:ph type="ftr" sz="quarter" idx="14"/>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2236694"/>
            <a:ext cx="7612063" cy="1362075"/>
          </a:xfrm>
        </p:spPr>
        <p:txBody>
          <a:bodyPr anchor="b"/>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65175" y="3617259"/>
            <a:ext cx="7612063" cy="1500187"/>
          </a:xfrm>
        </p:spPr>
        <p:txBody>
          <a:bodyPr anchor="t" anchorCtr="0">
            <a:noAutofit/>
          </a:bodyPr>
          <a:lstStyle>
            <a:lvl1pPr marL="0" indent="0" algn="ctr"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E18B9AB-81ED-4538-87BF-18353A4786AD}" type="datetimeFigureOut">
              <a:rPr lang="en-US"/>
              <a:pPr>
                <a:defRPr/>
              </a:pPr>
              <a:t>8/23/2012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57BC30B-E09A-400B-90C3-541A3B4374A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p>
            <a:r>
              <a:rPr lang="en-US" smtClean="0"/>
              <a:t>Click to edit Master title style</a:t>
            </a:r>
            <a:endParaRPr/>
          </a:p>
        </p:txBody>
      </p:sp>
      <p:sp>
        <p:nvSpPr>
          <p:cNvPr id="3" name="Content Placeholder 2"/>
          <p:cNvSpPr>
            <a:spLocks noGrp="1"/>
          </p:cNvSpPr>
          <p:nvPr>
            <p:ph sz="half" idx="1"/>
          </p:nvPr>
        </p:nvSpPr>
        <p:spPr>
          <a:xfrm>
            <a:off x="765175" y="2084388"/>
            <a:ext cx="3657600" cy="4183062"/>
          </a:xfrm>
        </p:spPr>
        <p:txBody>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19637" y="2084388"/>
            <a:ext cx="3657600" cy="4183062"/>
          </a:xfrm>
        </p:spPr>
        <p:txBody>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3"/>
          <p:cNvSpPr>
            <a:spLocks noGrp="1"/>
          </p:cNvSpPr>
          <p:nvPr>
            <p:ph type="dt" sz="half" idx="10"/>
          </p:nvPr>
        </p:nvSpPr>
        <p:spPr/>
        <p:txBody>
          <a:bodyPr/>
          <a:lstStyle>
            <a:lvl1pPr>
              <a:defRPr/>
            </a:lvl1pPr>
          </a:lstStyle>
          <a:p>
            <a:pPr>
              <a:defRPr/>
            </a:pPr>
            <a:fld id="{4648DD6E-F0F3-41CE-A4CF-AE4FCD9B48B2}" type="datetimeFigureOut">
              <a:rPr lang="en-US"/>
              <a:pPr>
                <a:defRPr/>
              </a:pPr>
              <a:t>8/23/2012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3C56C37-DF14-497E-A472-FFC720C2C46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65174"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5174" y="2649071"/>
            <a:ext cx="3657600" cy="3608293"/>
          </a:xfrm>
        </p:spPr>
        <p:txBody>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19637"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19637" y="2649071"/>
            <a:ext cx="3657600" cy="3608293"/>
          </a:xfrm>
        </p:spPr>
        <p:txBody>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3"/>
          <p:cNvSpPr>
            <a:spLocks noGrp="1"/>
          </p:cNvSpPr>
          <p:nvPr>
            <p:ph type="dt" sz="half" idx="10"/>
          </p:nvPr>
        </p:nvSpPr>
        <p:spPr/>
        <p:txBody>
          <a:bodyPr/>
          <a:lstStyle>
            <a:lvl1pPr>
              <a:defRPr/>
            </a:lvl1pPr>
          </a:lstStyle>
          <a:p>
            <a:pPr>
              <a:defRPr/>
            </a:pPr>
            <a:fld id="{9B718B2C-76B7-44F6-9C8F-CD015C627F30}" type="datetimeFigureOut">
              <a:rPr lang="en-US"/>
              <a:pPr>
                <a:defRPr/>
              </a:pPr>
              <a:t>8/23/2012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4681676-7DD3-451E-8FA0-8202141090C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fld id="{44913C98-FAA3-45AC-921E-B24A090A603A}" type="datetimeFigureOut">
              <a:rPr lang="en-US"/>
              <a:pPr>
                <a:defRPr/>
              </a:pPr>
              <a:t>8/23/2012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FBF487B-49BE-4D80-BDBF-66CADBD50D5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09DE8F40-E062-46CD-8604-8FC70015EC50}" type="datetimeFigureOut">
              <a:rPr lang="en-US"/>
              <a:pPr>
                <a:defRPr/>
              </a:pPr>
              <a:t>8/23/2012</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738E8007-DF7E-4339-9E23-3CCFA8985F02}"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495800" y="381000"/>
            <a:ext cx="4149725" cy="5886450"/>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08946" y="2084389"/>
            <a:ext cx="3250360" cy="3935412"/>
          </a:xfrm>
        </p:spPr>
        <p:txBody>
          <a:bodyPr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smtClean="0"/>
            </a:lvl1pPr>
          </a:lstStyle>
          <a:p>
            <a:pPr>
              <a:defRPr/>
            </a:pPr>
            <a:fld id="{0C8E4456-DE05-4F69-B2E5-A097E738F55B}" type="datetimeFigureOut">
              <a:rPr lang="en-US"/>
              <a:pPr>
                <a:defRPr/>
              </a:pPr>
              <a:t>8/23/2012</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pPr>
              <a:defRPr/>
            </a:pPr>
            <a:endParaRPr lang="en-US"/>
          </a:p>
        </p:txBody>
      </p:sp>
      <p:sp>
        <p:nvSpPr>
          <p:cNvPr id="7" name="Slide Number Placeholder 6"/>
          <p:cNvSpPr>
            <a:spLocks noGrp="1"/>
          </p:cNvSpPr>
          <p:nvPr>
            <p:ph type="sldNum" sz="quarter" idx="12"/>
          </p:nvPr>
        </p:nvSpPr>
        <p:spPr>
          <a:xfrm>
            <a:off x="1966913" y="6356350"/>
            <a:ext cx="533400" cy="365125"/>
          </a:xfrm>
        </p:spPr>
        <p:txBody>
          <a:bodyPr/>
          <a:lstStyle>
            <a:lvl1pPr>
              <a:defRPr smtClean="0">
                <a:solidFill>
                  <a:schemeClr val="tx2"/>
                </a:solidFill>
              </a:defRPr>
            </a:lvl1pPr>
          </a:lstStyle>
          <a:p>
            <a:pPr>
              <a:defRPr/>
            </a:pPr>
            <a:fld id="{1FEA7C26-2C7F-4F0A-94F1-A61B485FC3A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5175" y="79375"/>
            <a:ext cx="7612063" cy="1417638"/>
          </a:xfrm>
          <a:prstGeom prst="rect">
            <a:avLst/>
          </a:prstGeom>
        </p:spPr>
        <p:txBody>
          <a:bodyPr vert="horz" lIns="91440" tIns="45720" rIns="91440" bIns="45720" rtlCol="0" anchor="ctr" anchorCtr="0">
            <a:noAutofit/>
          </a:bodyPr>
          <a:lstStyle/>
          <a:p>
            <a:r>
              <a:rPr lang="en-US" smtClean="0"/>
              <a:t>Click to edit Master title style</a:t>
            </a:r>
            <a:endParaRPr/>
          </a:p>
        </p:txBody>
      </p:sp>
      <p:sp>
        <p:nvSpPr>
          <p:cNvPr id="3" name="Text Placeholder 2"/>
          <p:cNvSpPr>
            <a:spLocks noGrp="1"/>
          </p:cNvSpPr>
          <p:nvPr>
            <p:ph type="body" idx="1"/>
          </p:nvPr>
        </p:nvSpPr>
        <p:spPr>
          <a:xfrm>
            <a:off x="765175" y="2070100"/>
            <a:ext cx="7612063"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bg1"/>
                </a:solidFill>
                <a:latin typeface="+mn-lt"/>
              </a:defRPr>
            </a:lvl1pPr>
          </a:lstStyle>
          <a:p>
            <a:pPr>
              <a:defRPr/>
            </a:pPr>
            <a:fld id="{9412B649-C98B-4A03-BECF-9817E07EDCE9}" type="datetimeFigureOut">
              <a:rPr lang="en-US"/>
              <a:pPr>
                <a:defRPr/>
              </a:pPr>
              <a:t>8/23/2012</a:t>
            </a:fld>
            <a:endParaRPr lang="en-US"/>
          </a:p>
        </p:txBody>
      </p:sp>
      <p:sp>
        <p:nvSpPr>
          <p:cNvPr id="5" name="Footer Placeholder 4"/>
          <p:cNvSpPr>
            <a:spLocks noGrp="1"/>
          </p:cNvSpPr>
          <p:nvPr>
            <p:ph type="ftr" sz="quarter" idx="3"/>
          </p:nvPr>
        </p:nvSpPr>
        <p:spPr>
          <a:xfrm>
            <a:off x="444500" y="6356350"/>
            <a:ext cx="2895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bg1"/>
                </a:solidFill>
                <a:latin typeface="+mn-lt"/>
              </a:defRPr>
            </a:lvl1pPr>
          </a:lstStyle>
          <a:p>
            <a:pPr>
              <a:defRPr/>
            </a:pPr>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bg1"/>
                </a:solidFill>
                <a:latin typeface="+mn-lt"/>
              </a:defRPr>
            </a:lvl1pPr>
          </a:lstStyle>
          <a:p>
            <a:pPr>
              <a:defRPr/>
            </a:pPr>
            <a:fld id="{5726FF54-ACF8-40DD-A7D5-13CFFCE30AB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3" r:id="rId2"/>
    <p:sldLayoutId id="2147483675" r:id="rId3"/>
    <p:sldLayoutId id="2147483676" r:id="rId4"/>
    <p:sldLayoutId id="2147483672" r:id="rId5"/>
    <p:sldLayoutId id="2147483671" r:id="rId6"/>
    <p:sldLayoutId id="2147483670" r:id="rId7"/>
    <p:sldLayoutId id="2147483677" r:id="rId8"/>
    <p:sldLayoutId id="2147483678" r:id="rId9"/>
    <p:sldLayoutId id="2147483679" r:id="rId10"/>
    <p:sldLayoutId id="2147483680" r:id="rId11"/>
    <p:sldLayoutId id="2147483669" r:id="rId12"/>
    <p:sldLayoutId id="2147483681" r:id="rId13"/>
  </p:sldLayoutIdLst>
  <p:txStyles>
    <p:titleStyle>
      <a:lvl1pPr algn="ctr" rtl="0" fontAlgn="base">
        <a:spcBef>
          <a:spcPct val="0"/>
        </a:spcBef>
        <a:spcAft>
          <a:spcPct val="0"/>
        </a:spcAft>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vl2pPr algn="ctr" rtl="0" fontAlgn="base">
        <a:spcBef>
          <a:spcPct val="0"/>
        </a:spcBef>
        <a:spcAft>
          <a:spcPct val="0"/>
        </a:spcAft>
        <a:defRPr sz="4800">
          <a:solidFill>
            <a:schemeClr val="tx2"/>
          </a:solidFill>
          <a:latin typeface="Book Antiqua" pitchFamily="18" charset="0"/>
        </a:defRPr>
      </a:lvl2pPr>
      <a:lvl3pPr algn="ctr" rtl="0" fontAlgn="base">
        <a:spcBef>
          <a:spcPct val="0"/>
        </a:spcBef>
        <a:spcAft>
          <a:spcPct val="0"/>
        </a:spcAft>
        <a:defRPr sz="4800">
          <a:solidFill>
            <a:schemeClr val="tx2"/>
          </a:solidFill>
          <a:latin typeface="Book Antiqua" pitchFamily="18" charset="0"/>
        </a:defRPr>
      </a:lvl3pPr>
      <a:lvl4pPr algn="ctr" rtl="0" fontAlgn="base">
        <a:spcBef>
          <a:spcPct val="0"/>
        </a:spcBef>
        <a:spcAft>
          <a:spcPct val="0"/>
        </a:spcAft>
        <a:defRPr sz="4800">
          <a:solidFill>
            <a:schemeClr val="tx2"/>
          </a:solidFill>
          <a:latin typeface="Book Antiqua" pitchFamily="18" charset="0"/>
        </a:defRPr>
      </a:lvl4pPr>
      <a:lvl5pPr algn="ctr" rtl="0" fontAlgn="base">
        <a:spcBef>
          <a:spcPct val="0"/>
        </a:spcBef>
        <a:spcAft>
          <a:spcPct val="0"/>
        </a:spcAft>
        <a:defRPr sz="4800">
          <a:solidFill>
            <a:schemeClr val="tx2"/>
          </a:solidFill>
          <a:latin typeface="Book Antiqua" pitchFamily="18" charset="0"/>
        </a:defRPr>
      </a:lvl5pPr>
      <a:lvl6pPr marL="457200" algn="ctr" rtl="0" fontAlgn="base">
        <a:spcBef>
          <a:spcPct val="0"/>
        </a:spcBef>
        <a:spcAft>
          <a:spcPct val="0"/>
        </a:spcAft>
        <a:defRPr sz="4800">
          <a:solidFill>
            <a:schemeClr val="tx2"/>
          </a:solidFill>
          <a:latin typeface="Book Antiqua" pitchFamily="18" charset="0"/>
        </a:defRPr>
      </a:lvl6pPr>
      <a:lvl7pPr marL="914400" algn="ctr" rtl="0" fontAlgn="base">
        <a:spcBef>
          <a:spcPct val="0"/>
        </a:spcBef>
        <a:spcAft>
          <a:spcPct val="0"/>
        </a:spcAft>
        <a:defRPr sz="4800">
          <a:solidFill>
            <a:schemeClr val="tx2"/>
          </a:solidFill>
          <a:latin typeface="Book Antiqua" pitchFamily="18" charset="0"/>
        </a:defRPr>
      </a:lvl7pPr>
      <a:lvl8pPr marL="1371600" algn="ctr" rtl="0" fontAlgn="base">
        <a:spcBef>
          <a:spcPct val="0"/>
        </a:spcBef>
        <a:spcAft>
          <a:spcPct val="0"/>
        </a:spcAft>
        <a:defRPr sz="4800">
          <a:solidFill>
            <a:schemeClr val="tx2"/>
          </a:solidFill>
          <a:latin typeface="Book Antiqua" pitchFamily="18" charset="0"/>
        </a:defRPr>
      </a:lvl8pPr>
      <a:lvl9pPr marL="1828800" algn="ctr" rtl="0" fontAlgn="base">
        <a:spcBef>
          <a:spcPct val="0"/>
        </a:spcBef>
        <a:spcAft>
          <a:spcPct val="0"/>
        </a:spcAft>
        <a:defRPr sz="4800">
          <a:solidFill>
            <a:schemeClr val="tx2"/>
          </a:solidFill>
          <a:latin typeface="Book Antiqua" pitchFamily="18" charset="0"/>
        </a:defRPr>
      </a:lvl9pPr>
    </p:titleStyle>
    <p:bodyStyle>
      <a:lvl1pPr marL="342900" indent="-342900" algn="l" rtl="0" fontAlgn="base">
        <a:spcBef>
          <a:spcPts val="2000"/>
        </a:spcBef>
        <a:spcAft>
          <a:spcPct val="0"/>
        </a:spcAft>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rtl="0" fontAlgn="base">
        <a:spcBef>
          <a:spcPts val="600"/>
        </a:spcBef>
        <a:spcAft>
          <a:spcPct val="0"/>
        </a:spcAft>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rtl="0" fontAlgn="base">
        <a:spcBef>
          <a:spcPts val="600"/>
        </a:spcBef>
        <a:spcAft>
          <a:spcPct val="0"/>
        </a:spcAft>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rtl="0" fontAlgn="base">
        <a:spcBef>
          <a:spcPts val="600"/>
        </a:spcBef>
        <a:spcAft>
          <a:spcPct val="0"/>
        </a:spcAft>
        <a:buFont typeface="Wingdings 2" pitchFamily="18" charset="2"/>
        <a:buChar char=""/>
        <a:defRPr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rtl="0" fontAlgn="base">
        <a:spcBef>
          <a:spcPts val="600"/>
        </a:spcBef>
        <a:spcAft>
          <a:spcPct val="0"/>
        </a:spcAft>
        <a:buFont typeface="Wingdings 2" pitchFamily="18" charset="2"/>
        <a:buChar char=""/>
        <a:defRPr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online-stopwatch.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worldometers.info/world-population/"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2738" y="93663"/>
            <a:ext cx="3632200" cy="2087562"/>
          </a:xfrm>
        </p:spPr>
        <p:txBody>
          <a:bodyPr/>
          <a:lstStyle/>
          <a:p>
            <a:pPr fontAlgn="auto">
              <a:spcAft>
                <a:spcPts val="0"/>
              </a:spcAft>
              <a:defRPr/>
            </a:pPr>
            <a:r>
              <a:rPr lang="en-US" sz="6600" b="1" dirty="0" smtClean="0"/>
              <a:t>Ecology </a:t>
            </a:r>
            <a:br>
              <a:rPr lang="en-US" sz="6600" b="1" dirty="0" smtClean="0"/>
            </a:br>
            <a:r>
              <a:rPr lang="en-US" sz="6600" b="1" dirty="0" smtClean="0"/>
              <a:t>Group</a:t>
            </a:r>
            <a:endParaRPr lang="en-US" sz="6600" b="1" dirty="0"/>
          </a:p>
        </p:txBody>
      </p:sp>
      <p:sp>
        <p:nvSpPr>
          <p:cNvPr id="3" name="Subtitle 2"/>
          <p:cNvSpPr>
            <a:spLocks noGrp="1"/>
          </p:cNvSpPr>
          <p:nvPr>
            <p:ph type="subTitle" idx="1"/>
          </p:nvPr>
        </p:nvSpPr>
        <p:spPr>
          <a:xfrm>
            <a:off x="4095750" y="3792538"/>
            <a:ext cx="5048250" cy="1179512"/>
          </a:xfrm>
        </p:spPr>
        <p:txBody>
          <a:bodyPr/>
          <a:lstStyle/>
          <a:p>
            <a:pPr fontAlgn="auto">
              <a:spcAft>
                <a:spcPts val="0"/>
              </a:spcAft>
              <a:defRPr/>
            </a:pPr>
            <a:r>
              <a:rPr lang="en-US" sz="3200" b="1" dirty="0" smtClean="0"/>
              <a:t>2012 NANSI</a:t>
            </a:r>
          </a:p>
          <a:p>
            <a:pPr fontAlgn="auto">
              <a:spcAft>
                <a:spcPts val="0"/>
              </a:spcAft>
              <a:defRPr/>
            </a:pPr>
            <a:r>
              <a:rPr lang="en-US" sz="3200" b="1" dirty="0" smtClean="0"/>
              <a:t>Minneapolis, Minnesota</a:t>
            </a:r>
            <a:endParaRPr lang="en-US" sz="3200" b="1" dirty="0"/>
          </a:p>
        </p:txBody>
      </p:sp>
      <p:pic>
        <p:nvPicPr>
          <p:cNvPr id="4" name="Picture 3" descr="Photo-0137.jpg"/>
          <p:cNvPicPr>
            <a:picLocks noChangeAspect="1"/>
          </p:cNvPicPr>
          <p:nvPr/>
        </p:nvPicPr>
        <p:blipFill>
          <a:blip r:embed="rId3"/>
          <a:stretch>
            <a:fillRect/>
          </a:stretch>
        </p:blipFill>
        <p:spPr>
          <a:xfrm>
            <a:off x="4095750" y="177800"/>
            <a:ext cx="4821238" cy="3614738"/>
          </a:xfrm>
          <a:prstGeom prst="rect">
            <a:avLst/>
          </a:prstGeom>
          <a:ln w="38100" cmpd="sng">
            <a:solidFill>
              <a:schemeClr val="accent6">
                <a:lumMod val="75000"/>
              </a:schemeClr>
            </a:solidFill>
          </a:ln>
        </p:spPr>
      </p:pic>
      <p:sp>
        <p:nvSpPr>
          <p:cNvPr id="17412" name="TextBox 5"/>
          <p:cNvSpPr txBox="1">
            <a:spLocks noChangeArrowheads="1"/>
          </p:cNvSpPr>
          <p:nvPr/>
        </p:nvSpPr>
        <p:spPr bwMode="auto">
          <a:xfrm>
            <a:off x="179388" y="2768600"/>
            <a:ext cx="3036887" cy="2184400"/>
          </a:xfrm>
          <a:prstGeom prst="rect">
            <a:avLst/>
          </a:prstGeom>
          <a:noFill/>
          <a:ln w="9525">
            <a:noFill/>
            <a:miter lim="800000"/>
            <a:headEnd/>
            <a:tailEnd/>
          </a:ln>
        </p:spPr>
        <p:txBody>
          <a:bodyPr>
            <a:spAutoFit/>
          </a:bodyPr>
          <a:lstStyle/>
          <a:p>
            <a:r>
              <a:rPr lang="en-US" sz="2400" b="1" i="1">
                <a:solidFill>
                  <a:schemeClr val="tx2"/>
                </a:solidFill>
                <a:latin typeface="Book Antiqua" pitchFamily="18" charset="0"/>
              </a:rPr>
              <a:t>Participants</a:t>
            </a:r>
            <a:endParaRPr lang="en-US" sz="2400">
              <a:solidFill>
                <a:schemeClr val="tx2"/>
              </a:solidFill>
              <a:latin typeface="Book Antiqua" pitchFamily="18" charset="0"/>
            </a:endParaRPr>
          </a:p>
          <a:p>
            <a:r>
              <a:rPr lang="en-US" sz="1600">
                <a:solidFill>
                  <a:schemeClr val="tx2"/>
                </a:solidFill>
                <a:latin typeface="Book Antiqua" pitchFamily="18" charset="0"/>
              </a:rPr>
              <a:t>Bryan Darby</a:t>
            </a:r>
          </a:p>
          <a:p>
            <a:r>
              <a:rPr lang="en-US" sz="1600">
                <a:solidFill>
                  <a:schemeClr val="tx2"/>
                </a:solidFill>
                <a:latin typeface="Book Antiqua" pitchFamily="18" charset="0"/>
              </a:rPr>
              <a:t>Christopher Felege</a:t>
            </a:r>
          </a:p>
          <a:p>
            <a:r>
              <a:rPr lang="en-US" sz="1600">
                <a:solidFill>
                  <a:schemeClr val="tx2"/>
                </a:solidFill>
                <a:latin typeface="Book Antiqua" pitchFamily="18" charset="0"/>
              </a:rPr>
              <a:t>Krista Fritz</a:t>
            </a:r>
          </a:p>
          <a:p>
            <a:r>
              <a:rPr lang="en-US" sz="1600">
                <a:solidFill>
                  <a:schemeClr val="tx2"/>
                </a:solidFill>
                <a:latin typeface="Book Antiqua" pitchFamily="18" charset="0"/>
              </a:rPr>
              <a:t>Steven Kelsch</a:t>
            </a:r>
          </a:p>
          <a:p>
            <a:r>
              <a:rPr lang="en-US" sz="1600">
                <a:solidFill>
                  <a:schemeClr val="tx2"/>
                </a:solidFill>
                <a:latin typeface="Book Antiqua" pitchFamily="18" charset="0"/>
              </a:rPr>
              <a:t>Lisa Kenyon</a:t>
            </a:r>
          </a:p>
          <a:p>
            <a:r>
              <a:rPr lang="en-US" sz="1600">
                <a:solidFill>
                  <a:schemeClr val="tx2"/>
                </a:solidFill>
                <a:latin typeface="Book Antiqua" pitchFamily="18" charset="0"/>
              </a:rPr>
              <a:t>Lindsey Tuominen</a:t>
            </a:r>
          </a:p>
          <a:p>
            <a:r>
              <a:rPr lang="en-US" sz="1600">
                <a:solidFill>
                  <a:schemeClr val="tx2"/>
                </a:solidFill>
                <a:latin typeface="Book Antiqua" pitchFamily="18" charset="0"/>
              </a:rPr>
              <a:t>Mary Williams</a:t>
            </a:r>
          </a:p>
        </p:txBody>
      </p:sp>
      <p:sp>
        <p:nvSpPr>
          <p:cNvPr id="17413" name="Rectangle 4"/>
          <p:cNvSpPr>
            <a:spLocks noChangeArrowheads="1"/>
          </p:cNvSpPr>
          <p:nvPr/>
        </p:nvSpPr>
        <p:spPr bwMode="auto">
          <a:xfrm>
            <a:off x="187325" y="5116513"/>
            <a:ext cx="2471738" cy="954087"/>
          </a:xfrm>
          <a:prstGeom prst="rect">
            <a:avLst/>
          </a:prstGeom>
          <a:noFill/>
          <a:ln w="9525">
            <a:noFill/>
            <a:miter lim="800000"/>
            <a:headEnd/>
            <a:tailEnd/>
          </a:ln>
        </p:spPr>
        <p:txBody>
          <a:bodyPr>
            <a:spAutoFit/>
          </a:bodyPr>
          <a:lstStyle/>
          <a:p>
            <a:r>
              <a:rPr lang="en-US" sz="2400" b="1" i="1">
                <a:solidFill>
                  <a:srgbClr val="194431"/>
                </a:solidFill>
                <a:latin typeface="Book Antiqua" pitchFamily="18" charset="0"/>
              </a:rPr>
              <a:t>Facilitators</a:t>
            </a:r>
            <a:endParaRPr lang="en-US" sz="2400">
              <a:solidFill>
                <a:srgbClr val="194431"/>
              </a:solidFill>
              <a:latin typeface="Book Antiqua" pitchFamily="18" charset="0"/>
            </a:endParaRPr>
          </a:p>
          <a:p>
            <a:r>
              <a:rPr lang="en-US" sz="1600">
                <a:solidFill>
                  <a:srgbClr val="194431"/>
                </a:solidFill>
                <a:latin typeface="Book Antiqua" pitchFamily="18" charset="0"/>
              </a:rPr>
              <a:t>Catherine Kirkpatrick</a:t>
            </a:r>
          </a:p>
          <a:p>
            <a:r>
              <a:rPr lang="en-US" sz="1600">
                <a:solidFill>
                  <a:srgbClr val="194431"/>
                </a:solidFill>
                <a:latin typeface="Book Antiqua" pitchFamily="18" charset="0"/>
              </a:rPr>
              <a:t>Rob Brooker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643063" y="52388"/>
            <a:ext cx="6018212" cy="1011237"/>
          </a:xfrm>
          <a:prstGeom prst="rect">
            <a:avLst/>
          </a:prstGeom>
        </p:spPr>
        <p:txBody>
          <a:bodyPr anchor="ct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pPr fontAlgn="auto">
              <a:spcAft>
                <a:spcPts val="0"/>
              </a:spcAft>
              <a:defRPr/>
            </a:pPr>
            <a:r>
              <a:rPr lang="en-US" sz="6600" b="1" dirty="0" smtClean="0"/>
              <a:t>Ecology Group</a:t>
            </a:r>
            <a:endParaRPr lang="en-US" sz="6600" b="1" dirty="0"/>
          </a:p>
        </p:txBody>
      </p:sp>
      <p:sp>
        <p:nvSpPr>
          <p:cNvPr id="27650" name="Shape 222"/>
          <p:cNvSpPr>
            <a:spLocks noGrp="1"/>
          </p:cNvSpPr>
          <p:nvPr>
            <p:ph type="title"/>
          </p:nvPr>
        </p:nvSpPr>
        <p:spPr bwMode="auto">
          <a:xfrm>
            <a:off x="457200" y="1544638"/>
            <a:ext cx="8229600" cy="922337"/>
          </a:xfrm>
        </p:spPr>
        <p:txBody>
          <a:bodyPr wrap="square" lIns="91425" tIns="91425" rIns="91425" bIns="91425" numCol="1" compatLnSpc="1">
            <a:prstTxWarp prst="textNoShape">
              <a:avLst/>
            </a:prstTxWarp>
            <a:spAutoFit/>
          </a:bodyPr>
          <a:lstStyle/>
          <a:p>
            <a:r>
              <a:rPr lang="en-US" smtClean="0">
                <a:solidFill>
                  <a:schemeClr val="bg1"/>
                </a:solidFill>
                <a:effectLst/>
              </a:rPr>
              <a:t>Human population map</a:t>
            </a:r>
          </a:p>
        </p:txBody>
      </p:sp>
      <p:sp>
        <p:nvSpPr>
          <p:cNvPr id="27651" name="Shape 224"/>
          <p:cNvSpPr>
            <a:spLocks noChangeArrowheads="1"/>
          </p:cNvSpPr>
          <p:nvPr/>
        </p:nvSpPr>
        <p:spPr bwMode="auto">
          <a:xfrm>
            <a:off x="471488" y="2476500"/>
            <a:ext cx="8255000" cy="4127500"/>
          </a:xfrm>
          <a:prstGeom prst="rect">
            <a:avLst/>
          </a:prstGeom>
          <a:blipFill dpi="0" rotWithShape="1">
            <a:blip r:embed="rId2"/>
            <a:srcRect/>
            <a:stretch>
              <a:fillRect/>
            </a:stretch>
          </a:blipFill>
          <a:ln w="9525">
            <a:noFill/>
            <a:miter lim="800000"/>
            <a:headEnd/>
            <a:tailEnd/>
          </a:ln>
        </p:spPr>
        <p:txBody>
          <a:bodyP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643063" y="52388"/>
            <a:ext cx="6018212" cy="1011237"/>
          </a:xfrm>
          <a:prstGeom prst="rect">
            <a:avLst/>
          </a:prstGeom>
        </p:spPr>
        <p:txBody>
          <a:bodyPr anchor="ct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pPr fontAlgn="auto">
              <a:spcAft>
                <a:spcPts val="0"/>
              </a:spcAft>
              <a:defRPr/>
            </a:pPr>
            <a:r>
              <a:rPr lang="en-US" sz="6600" b="1" dirty="0" smtClean="0"/>
              <a:t>Ecology Group</a:t>
            </a:r>
            <a:endParaRPr lang="en-US" sz="6600" b="1" dirty="0"/>
          </a:p>
        </p:txBody>
      </p:sp>
      <p:sp>
        <p:nvSpPr>
          <p:cNvPr id="28674" name="Shape 229"/>
          <p:cNvSpPr>
            <a:spLocks noGrp="1"/>
          </p:cNvSpPr>
          <p:nvPr>
            <p:ph type="title"/>
          </p:nvPr>
        </p:nvSpPr>
        <p:spPr bwMode="auto">
          <a:xfrm>
            <a:off x="509588" y="1504950"/>
            <a:ext cx="8229600" cy="922338"/>
          </a:xfrm>
        </p:spPr>
        <p:txBody>
          <a:bodyPr wrap="square" lIns="91425" tIns="91425" rIns="91425" bIns="91425" numCol="1" compatLnSpc="1">
            <a:prstTxWarp prst="textNoShape">
              <a:avLst/>
            </a:prstTxWarp>
            <a:spAutoFit/>
          </a:bodyPr>
          <a:lstStyle/>
          <a:p>
            <a:r>
              <a:rPr lang="en-US" smtClean="0">
                <a:solidFill>
                  <a:srgbClr val="FFFFFF"/>
                </a:solidFill>
                <a:effectLst/>
              </a:rPr>
              <a:t>Carbon emissions map</a:t>
            </a:r>
          </a:p>
        </p:txBody>
      </p:sp>
      <p:sp>
        <p:nvSpPr>
          <p:cNvPr id="28675" name="Shape 231"/>
          <p:cNvSpPr>
            <a:spLocks noChangeArrowheads="1"/>
          </p:cNvSpPr>
          <p:nvPr/>
        </p:nvSpPr>
        <p:spPr bwMode="auto">
          <a:xfrm>
            <a:off x="473075" y="2443163"/>
            <a:ext cx="8196263" cy="4283075"/>
          </a:xfrm>
          <a:prstGeom prst="rect">
            <a:avLst/>
          </a:prstGeom>
          <a:blipFill dpi="0" rotWithShape="1">
            <a:blip r:embed="rId2"/>
            <a:srcRect/>
            <a:stretch>
              <a:fillRect/>
            </a:stretch>
          </a:blipFill>
          <a:ln w="9525">
            <a:noFill/>
            <a:miter lim="800000"/>
            <a:headEnd/>
            <a:tailEnd/>
          </a:ln>
        </p:spPr>
        <p:txBody>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643063" y="52388"/>
            <a:ext cx="6018212" cy="1011237"/>
          </a:xfrm>
          <a:prstGeom prst="rect">
            <a:avLst/>
          </a:prstGeom>
        </p:spPr>
        <p:txBody>
          <a:bodyPr anchor="ct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pPr fontAlgn="auto">
              <a:spcAft>
                <a:spcPts val="0"/>
              </a:spcAft>
              <a:defRPr/>
            </a:pPr>
            <a:r>
              <a:rPr lang="en-US" sz="6600" b="1" dirty="0" smtClean="0"/>
              <a:t>Ecology Group</a:t>
            </a:r>
            <a:endParaRPr lang="en-US" sz="6600" b="1" dirty="0"/>
          </a:p>
        </p:txBody>
      </p:sp>
      <p:sp>
        <p:nvSpPr>
          <p:cNvPr id="29698" name="Shape 236"/>
          <p:cNvSpPr>
            <a:spLocks noGrp="1"/>
          </p:cNvSpPr>
          <p:nvPr>
            <p:ph type="title"/>
          </p:nvPr>
        </p:nvSpPr>
        <p:spPr bwMode="auto">
          <a:xfrm>
            <a:off x="457200" y="1462088"/>
            <a:ext cx="8229600" cy="922337"/>
          </a:xfrm>
        </p:spPr>
        <p:txBody>
          <a:bodyPr wrap="square" lIns="91425" tIns="91425" rIns="91425" bIns="91425" numCol="1" compatLnSpc="1">
            <a:prstTxWarp prst="textNoShape">
              <a:avLst/>
            </a:prstTxWarp>
            <a:spAutoFit/>
          </a:bodyPr>
          <a:lstStyle/>
          <a:p>
            <a:r>
              <a:rPr lang="en-US" b="1" smtClean="0">
                <a:solidFill>
                  <a:srgbClr val="FFFFFF"/>
                </a:solidFill>
                <a:effectLst/>
              </a:rPr>
              <a:t>Land use map</a:t>
            </a:r>
          </a:p>
        </p:txBody>
      </p:sp>
      <p:sp>
        <p:nvSpPr>
          <p:cNvPr id="29699" name="Shape 238"/>
          <p:cNvSpPr>
            <a:spLocks noChangeArrowheads="1"/>
          </p:cNvSpPr>
          <p:nvPr/>
        </p:nvSpPr>
        <p:spPr bwMode="auto">
          <a:xfrm>
            <a:off x="760413" y="2360613"/>
            <a:ext cx="7729537" cy="4386262"/>
          </a:xfrm>
          <a:prstGeom prst="rect">
            <a:avLst/>
          </a:prstGeom>
          <a:blipFill dpi="0" rotWithShape="1">
            <a:blip r:embed="rId2"/>
            <a:srcRect/>
            <a:stretch>
              <a:fillRect/>
            </a:stretch>
          </a:blipFill>
          <a:ln w="9525">
            <a:noFill/>
            <a:miter lim="800000"/>
            <a:headEnd/>
            <a:tailEnd/>
          </a:ln>
        </p:spPr>
        <p:txBody>
          <a:bodyP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643063" y="52388"/>
            <a:ext cx="6018212" cy="1011237"/>
          </a:xfrm>
          <a:prstGeom prst="rect">
            <a:avLst/>
          </a:prstGeom>
        </p:spPr>
        <p:txBody>
          <a:bodyPr anchor="ct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pPr fontAlgn="auto">
              <a:spcAft>
                <a:spcPts val="0"/>
              </a:spcAft>
              <a:defRPr/>
            </a:pPr>
            <a:r>
              <a:rPr lang="en-US" sz="6600" b="1" dirty="0" smtClean="0"/>
              <a:t>Ecology Group</a:t>
            </a:r>
            <a:endParaRPr lang="en-US" sz="6600" b="1" dirty="0"/>
          </a:p>
        </p:txBody>
      </p:sp>
      <p:sp>
        <p:nvSpPr>
          <p:cNvPr id="30722" name="Shape 243"/>
          <p:cNvSpPr>
            <a:spLocks noGrp="1"/>
          </p:cNvSpPr>
          <p:nvPr>
            <p:ph type="title"/>
          </p:nvPr>
        </p:nvSpPr>
        <p:spPr bwMode="auto">
          <a:xfrm>
            <a:off x="457200" y="1516063"/>
            <a:ext cx="8229600" cy="923925"/>
          </a:xfrm>
        </p:spPr>
        <p:txBody>
          <a:bodyPr wrap="square" lIns="91425" tIns="91425" rIns="91425" bIns="91425" numCol="1" compatLnSpc="1">
            <a:prstTxWarp prst="textNoShape">
              <a:avLst/>
            </a:prstTxWarp>
            <a:spAutoFit/>
          </a:bodyPr>
          <a:lstStyle/>
          <a:p>
            <a:r>
              <a:rPr lang="en-US" b="1" smtClean="0">
                <a:solidFill>
                  <a:srgbClr val="FFFFFF"/>
                </a:solidFill>
                <a:effectLst/>
              </a:rPr>
              <a:t>Global Urbanization Map</a:t>
            </a:r>
          </a:p>
        </p:txBody>
      </p:sp>
      <p:sp>
        <p:nvSpPr>
          <p:cNvPr id="30723" name="Shape 245"/>
          <p:cNvSpPr>
            <a:spLocks noChangeArrowheads="1"/>
          </p:cNvSpPr>
          <p:nvPr/>
        </p:nvSpPr>
        <p:spPr bwMode="auto">
          <a:xfrm>
            <a:off x="552450" y="2436813"/>
            <a:ext cx="8039100" cy="4260850"/>
          </a:xfrm>
          <a:prstGeom prst="rect">
            <a:avLst/>
          </a:prstGeom>
          <a:blipFill dpi="0" rotWithShape="1">
            <a:blip r:embed="rId2"/>
            <a:srcRect/>
            <a:stretch>
              <a:fillRect/>
            </a:stretch>
          </a:blipFill>
          <a:ln w="9525">
            <a:noFill/>
            <a:miter lim="800000"/>
            <a:headEnd/>
            <a:tailEnd/>
          </a:ln>
        </p:spPr>
        <p:txBody>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643063" y="52388"/>
            <a:ext cx="6018212" cy="1011237"/>
          </a:xfrm>
          <a:prstGeom prst="rect">
            <a:avLst/>
          </a:prstGeom>
        </p:spPr>
        <p:txBody>
          <a:bodyPr anchor="ct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pPr fontAlgn="auto">
              <a:spcAft>
                <a:spcPts val="0"/>
              </a:spcAft>
              <a:defRPr/>
            </a:pPr>
            <a:r>
              <a:rPr lang="en-US" sz="6600" b="1" dirty="0" smtClean="0"/>
              <a:t>Ecology Group</a:t>
            </a:r>
            <a:endParaRPr lang="en-US" sz="6600" b="1" dirty="0"/>
          </a:p>
        </p:txBody>
      </p:sp>
      <p:sp>
        <p:nvSpPr>
          <p:cNvPr id="31746" name="Shape 250"/>
          <p:cNvSpPr>
            <a:spLocks noGrp="1"/>
          </p:cNvSpPr>
          <p:nvPr>
            <p:ph type="title"/>
          </p:nvPr>
        </p:nvSpPr>
        <p:spPr bwMode="auto">
          <a:xfrm>
            <a:off x="457200" y="1676400"/>
            <a:ext cx="8229600" cy="769938"/>
          </a:xfrm>
        </p:spPr>
        <p:txBody>
          <a:bodyPr wrap="square" lIns="91425" tIns="45700" rIns="91425" bIns="45700" numCol="1" compatLnSpc="1">
            <a:prstTxWarp prst="textNoShape">
              <a:avLst/>
            </a:prstTxWarp>
            <a:spAutoFit/>
          </a:bodyPr>
          <a:lstStyle/>
          <a:p>
            <a:pPr>
              <a:buClr>
                <a:srgbClr val="000000"/>
              </a:buClr>
              <a:buSzPct val="25000"/>
            </a:pPr>
            <a:r>
              <a:rPr lang="en-US" sz="4400" smtClean="0">
                <a:solidFill>
                  <a:srgbClr val="FFFFFF"/>
                </a:solidFill>
                <a:effectLst/>
                <a:latin typeface="Arial" charset="0"/>
                <a:cs typeface="Arial" charset="0"/>
                <a:sym typeface="Arial" charset="0"/>
              </a:rPr>
              <a:t>Learning Outcome 2</a:t>
            </a:r>
          </a:p>
        </p:txBody>
      </p:sp>
      <p:sp>
        <p:nvSpPr>
          <p:cNvPr id="4" name="Shape 251"/>
          <p:cNvSpPr txBox="1">
            <a:spLocks/>
          </p:cNvSpPr>
          <p:nvPr/>
        </p:nvSpPr>
        <p:spPr>
          <a:xfrm>
            <a:off x="111125" y="2630488"/>
            <a:ext cx="8931275" cy="3376612"/>
          </a:xfrm>
          <a:prstGeom prst="rect">
            <a:avLst/>
          </a:prstGeom>
          <a:noFill/>
          <a:ln>
            <a:noFill/>
          </a:ln>
        </p:spPr>
        <p:txBody>
          <a:bodyPr lIns="91425" tIns="45700" rIns="91425" bIns="45700">
            <a:spAutoFit/>
          </a:bodyPr>
          <a:lst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a:lstStyle>
          <a:p>
            <a:pPr fontAlgn="auto">
              <a:spcBef>
                <a:spcPts val="640"/>
              </a:spcBef>
              <a:spcAft>
                <a:spcPts val="0"/>
              </a:spcAft>
              <a:buClr>
                <a:srgbClr val="FFFF00"/>
              </a:buClr>
              <a:buSzPct val="105555"/>
              <a:buFont typeface="Arial"/>
              <a:buChar char="•"/>
              <a:defRPr/>
            </a:pPr>
            <a:r>
              <a:rPr lang="x-none" b="1" dirty="0" smtClean="0">
                <a:solidFill>
                  <a:srgbClr val="FFFFFF"/>
                </a:solidFill>
                <a:latin typeface="Arial"/>
                <a:ea typeface="Arial"/>
                <a:cs typeface="Arial"/>
                <a:sym typeface="Arial"/>
              </a:rPr>
              <a:t>D</a:t>
            </a:r>
            <a:r>
              <a:rPr lang="en-US" b="1" dirty="0" err="1" smtClean="0">
                <a:solidFill>
                  <a:srgbClr val="FFFFFF"/>
                </a:solidFill>
                <a:latin typeface="Arial"/>
                <a:ea typeface="Arial"/>
                <a:cs typeface="Arial"/>
                <a:sym typeface="Arial"/>
              </a:rPr>
              <a:t>escribe</a:t>
            </a:r>
            <a:r>
              <a:rPr lang="x-none" b="1" dirty="0" smtClean="0">
                <a:solidFill>
                  <a:srgbClr val="FFFFFF"/>
                </a:solidFill>
                <a:latin typeface="Arial"/>
                <a:ea typeface="Arial"/>
                <a:cs typeface="Arial"/>
                <a:sym typeface="Arial"/>
              </a:rPr>
              <a:t> </a:t>
            </a:r>
            <a:r>
              <a:rPr lang="x-none" dirty="0" smtClean="0">
                <a:solidFill>
                  <a:srgbClr val="FFFFFF"/>
                </a:solidFill>
                <a:latin typeface="Arial"/>
                <a:ea typeface="Arial"/>
                <a:cs typeface="Arial"/>
                <a:sym typeface="Arial"/>
              </a:rPr>
              <a:t>how human population size relates to global environmental problems/processes</a:t>
            </a:r>
            <a:endParaRPr lang="en-US" dirty="0" smtClean="0">
              <a:solidFill>
                <a:srgbClr val="FFFFFF"/>
              </a:solidFill>
              <a:latin typeface="Arial"/>
              <a:ea typeface="Arial"/>
              <a:cs typeface="Arial"/>
              <a:sym typeface="Arial"/>
            </a:endParaRPr>
          </a:p>
          <a:p>
            <a:pPr fontAlgn="auto">
              <a:spcBef>
                <a:spcPts val="640"/>
              </a:spcBef>
              <a:spcAft>
                <a:spcPts val="0"/>
              </a:spcAft>
              <a:buClr>
                <a:srgbClr val="FFFF00"/>
              </a:buClr>
              <a:buSzPct val="105555"/>
              <a:buFont typeface="Arial"/>
              <a:buChar char="•"/>
              <a:defRPr/>
            </a:pPr>
            <a:endParaRPr lang="x-none" sz="1200" dirty="0" smtClean="0">
              <a:solidFill>
                <a:srgbClr val="FFFFFF"/>
              </a:solidFill>
              <a:latin typeface="Arial"/>
              <a:ea typeface="Arial"/>
              <a:cs typeface="Arial"/>
              <a:sym typeface="Arial"/>
            </a:endParaRPr>
          </a:p>
          <a:p>
            <a:pPr fontAlgn="auto">
              <a:spcBef>
                <a:spcPts val="640"/>
              </a:spcBef>
              <a:spcAft>
                <a:spcPts val="0"/>
              </a:spcAft>
              <a:buClr>
                <a:srgbClr val="FFFF00"/>
              </a:buClr>
              <a:buSzPct val="105555"/>
              <a:buFont typeface="Arial"/>
              <a:buChar char="•"/>
              <a:defRPr/>
            </a:pPr>
            <a:r>
              <a:rPr lang="x-none" b="1" dirty="0" smtClean="0">
                <a:solidFill>
                  <a:srgbClr val="FFFFFF"/>
                </a:solidFill>
                <a:latin typeface="Arial"/>
                <a:ea typeface="Arial"/>
                <a:cs typeface="Arial"/>
                <a:sym typeface="Arial"/>
              </a:rPr>
              <a:t>Summative Assessment</a:t>
            </a:r>
            <a:r>
              <a:rPr lang="x-none" dirty="0" smtClean="0">
                <a:solidFill>
                  <a:srgbClr val="FFFFFF"/>
                </a:solidFill>
                <a:latin typeface="Arial"/>
                <a:ea typeface="Arial"/>
                <a:cs typeface="Arial"/>
                <a:sym typeface="Arial"/>
              </a:rPr>
              <a:t>:  Choosing the most appropriate explanation from a set of options describing the relationship between a given problem/process and human population size</a:t>
            </a:r>
            <a:endParaRPr lang="en-US" dirty="0" smtClean="0">
              <a:solidFill>
                <a:srgbClr val="FFFFFF"/>
              </a:solidFill>
              <a:latin typeface="Arial"/>
              <a:ea typeface="Arial"/>
              <a:cs typeface="Arial"/>
              <a:sym typeface="Arial"/>
            </a:endParaRPr>
          </a:p>
          <a:p>
            <a:pPr marL="0" indent="0" fontAlgn="auto">
              <a:spcBef>
                <a:spcPts val="640"/>
              </a:spcBef>
              <a:spcAft>
                <a:spcPts val="0"/>
              </a:spcAft>
              <a:buClr>
                <a:srgbClr val="FFFF00"/>
              </a:buClr>
              <a:buSzPct val="105555"/>
              <a:buFont typeface="Wingdings 2" pitchFamily="18" charset="2"/>
              <a:buNone/>
              <a:defRPr/>
            </a:pPr>
            <a:endParaRPr lang="x-none" sz="1200" dirty="0" smtClean="0">
              <a:solidFill>
                <a:srgbClr val="FFFFFF"/>
              </a:solidFill>
              <a:latin typeface="Arial"/>
              <a:ea typeface="Arial"/>
              <a:cs typeface="Arial"/>
              <a:sym typeface="Arial"/>
            </a:endParaRPr>
          </a:p>
          <a:p>
            <a:pPr fontAlgn="auto">
              <a:spcBef>
                <a:spcPts val="640"/>
              </a:spcBef>
              <a:spcAft>
                <a:spcPts val="0"/>
              </a:spcAft>
              <a:buClr>
                <a:srgbClr val="FFFF00"/>
              </a:buClr>
              <a:buSzPct val="105555"/>
              <a:buFont typeface="Arial"/>
              <a:buChar char="•"/>
              <a:defRPr/>
            </a:pPr>
            <a:r>
              <a:rPr lang="x-none" b="1" dirty="0" smtClean="0">
                <a:solidFill>
                  <a:srgbClr val="FFFFFF"/>
                </a:solidFill>
                <a:latin typeface="Arial"/>
                <a:ea typeface="Arial"/>
                <a:cs typeface="Arial"/>
                <a:sym typeface="Arial"/>
              </a:rPr>
              <a:t>Activity:</a:t>
            </a:r>
            <a:r>
              <a:rPr lang="x-none" dirty="0" smtClean="0">
                <a:solidFill>
                  <a:srgbClr val="FFFFFF"/>
                </a:solidFill>
                <a:latin typeface="Arial"/>
                <a:ea typeface="Arial"/>
                <a:cs typeface="Arial"/>
                <a:sym typeface="Arial"/>
              </a:rPr>
              <a:t>  Individually define terms on cards, then write one sentence describing relationship to human population size</a:t>
            </a:r>
            <a:endParaRPr lang="x-none" dirty="0">
              <a:solidFill>
                <a:srgbClr val="FFFFFF"/>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643063" y="52388"/>
            <a:ext cx="6018212" cy="1011237"/>
          </a:xfrm>
          <a:prstGeom prst="rect">
            <a:avLst/>
          </a:prstGeom>
        </p:spPr>
        <p:txBody>
          <a:bodyPr anchor="ct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pPr fontAlgn="auto">
              <a:spcAft>
                <a:spcPts val="0"/>
              </a:spcAft>
              <a:defRPr/>
            </a:pPr>
            <a:r>
              <a:rPr lang="en-US" sz="6600" b="1" dirty="0" smtClean="0"/>
              <a:t>Ecology Group</a:t>
            </a:r>
            <a:endParaRPr lang="en-US" sz="6600" b="1" dirty="0"/>
          </a:p>
        </p:txBody>
      </p:sp>
      <p:sp>
        <p:nvSpPr>
          <p:cNvPr id="3" name="Shape 256"/>
          <p:cNvSpPr txBox="1"/>
          <p:nvPr/>
        </p:nvSpPr>
        <p:spPr>
          <a:xfrm>
            <a:off x="109538" y="1430338"/>
            <a:ext cx="8151812" cy="4968875"/>
          </a:xfrm>
          <a:prstGeom prst="rect">
            <a:avLst/>
          </a:prstGeom>
        </p:spPr>
        <p:txBody>
          <a:bodyPr lIns="91425" tIns="91425" rIns="91425" bIns="91425" anchor="ctr">
            <a:spAutoFit/>
          </a:bodyPr>
          <a:lstStyle/>
          <a:p>
            <a:pPr algn="ctr" fontAlgn="auto">
              <a:lnSpc>
                <a:spcPct val="115000"/>
              </a:lnSpc>
              <a:spcBef>
                <a:spcPts val="0"/>
              </a:spcBef>
              <a:spcAft>
                <a:spcPts val="0"/>
              </a:spcAft>
              <a:buClr>
                <a:srgbClr val="FFFF00"/>
              </a:buClr>
              <a:buSzPct val="34375"/>
              <a:buFont typeface="Arial"/>
              <a:buNone/>
              <a:defRPr/>
            </a:pPr>
            <a:r>
              <a:rPr lang="x-none" sz="3200" b="1" i="1" dirty="0">
                <a:solidFill>
                  <a:srgbClr val="FFFFFF"/>
                </a:solidFill>
                <a:latin typeface="+mn-lt"/>
              </a:rPr>
              <a:t>How does human population size relate to global environmental problems?</a:t>
            </a:r>
          </a:p>
          <a:p>
            <a:pPr fontAlgn="auto">
              <a:spcBef>
                <a:spcPts val="0"/>
              </a:spcBef>
              <a:spcAft>
                <a:spcPts val="0"/>
              </a:spcAft>
              <a:buClr>
                <a:srgbClr val="FFFF00"/>
              </a:buClr>
              <a:defRPr/>
            </a:pPr>
            <a:endParaRPr lang="x-none" sz="1200" dirty="0">
              <a:solidFill>
                <a:srgbClr val="FFFFFF"/>
              </a:solidFill>
              <a:latin typeface="+mn-lt"/>
            </a:endParaRPr>
          </a:p>
          <a:p>
            <a:pPr marL="457200" indent="-298450" fontAlgn="auto">
              <a:lnSpc>
                <a:spcPct val="115000"/>
              </a:lnSpc>
              <a:spcBef>
                <a:spcPts val="0"/>
              </a:spcBef>
              <a:spcAft>
                <a:spcPts val="0"/>
              </a:spcAft>
              <a:buClr>
                <a:srgbClr val="FFFF00"/>
              </a:buClr>
              <a:buSzPct val="61111"/>
              <a:buFont typeface="Arial"/>
              <a:buChar char="•"/>
              <a:defRPr/>
            </a:pPr>
            <a:r>
              <a:rPr lang="x-none" sz="3000" b="1" dirty="0">
                <a:solidFill>
                  <a:srgbClr val="FFFF00"/>
                </a:solidFill>
                <a:latin typeface="+mn-lt"/>
              </a:rPr>
              <a:t>STEP 1:</a:t>
            </a:r>
            <a:r>
              <a:rPr lang="x-none" sz="3000" dirty="0">
                <a:solidFill>
                  <a:srgbClr val="FFFFFF"/>
                </a:solidFill>
                <a:latin typeface="+mn-lt"/>
              </a:rPr>
              <a:t>  </a:t>
            </a:r>
            <a:r>
              <a:rPr lang="en-US" sz="3000" dirty="0">
                <a:solidFill>
                  <a:srgbClr val="FFFFFF"/>
                </a:solidFill>
                <a:latin typeface="+mn-lt"/>
              </a:rPr>
              <a:t>Y</a:t>
            </a:r>
            <a:r>
              <a:rPr lang="x-none" sz="3000" dirty="0">
                <a:solidFill>
                  <a:srgbClr val="FFFFFF"/>
                </a:solidFill>
                <a:latin typeface="+mn-lt"/>
              </a:rPr>
              <a:t>our table</a:t>
            </a:r>
            <a:r>
              <a:rPr lang="en-US" sz="3000" dirty="0">
                <a:solidFill>
                  <a:srgbClr val="FFFFFF"/>
                </a:solidFill>
                <a:latin typeface="+mn-lt"/>
              </a:rPr>
              <a:t>s are divided</a:t>
            </a:r>
            <a:r>
              <a:rPr lang="x-none" sz="3000" dirty="0">
                <a:solidFill>
                  <a:srgbClr val="FFFFFF"/>
                </a:solidFill>
                <a:latin typeface="+mn-lt"/>
              </a:rPr>
              <a:t> </a:t>
            </a:r>
            <a:r>
              <a:rPr lang="x-none" sz="3000" dirty="0">
                <a:solidFill>
                  <a:srgbClr val="FFFFFF"/>
                </a:solidFill>
                <a:latin typeface="+mn-lt"/>
              </a:rPr>
              <a:t>into 3 subgroups</a:t>
            </a:r>
          </a:p>
          <a:p>
            <a:pPr marL="914400" lvl="1" indent="-298450" fontAlgn="auto">
              <a:lnSpc>
                <a:spcPct val="115000"/>
              </a:lnSpc>
              <a:spcBef>
                <a:spcPts val="0"/>
              </a:spcBef>
              <a:spcAft>
                <a:spcPts val="0"/>
              </a:spcAft>
              <a:buClr>
                <a:srgbClr val="FFFF00"/>
              </a:buClr>
              <a:buSzPct val="76388"/>
              <a:buFont typeface="Arial"/>
              <a:buChar char="•"/>
              <a:defRPr/>
            </a:pPr>
            <a:r>
              <a:rPr lang="x-none" sz="2400" dirty="0">
                <a:solidFill>
                  <a:srgbClr val="FFFFFF"/>
                </a:solidFill>
                <a:latin typeface="+mn-lt"/>
              </a:rPr>
              <a:t>Each subgroup gets a set of cards</a:t>
            </a:r>
          </a:p>
          <a:p>
            <a:pPr fontAlgn="auto">
              <a:spcBef>
                <a:spcPts val="0"/>
              </a:spcBef>
              <a:spcAft>
                <a:spcPts val="0"/>
              </a:spcAft>
              <a:buClr>
                <a:srgbClr val="FFFF00"/>
              </a:buClr>
              <a:defRPr/>
            </a:pPr>
            <a:endParaRPr lang="x-none" sz="1200" dirty="0">
              <a:solidFill>
                <a:srgbClr val="FFFFFF"/>
              </a:solidFill>
              <a:latin typeface="+mn-lt"/>
            </a:endParaRPr>
          </a:p>
          <a:p>
            <a:pPr marL="457200" indent="-298450" fontAlgn="auto">
              <a:lnSpc>
                <a:spcPct val="115000"/>
              </a:lnSpc>
              <a:spcBef>
                <a:spcPts val="0"/>
              </a:spcBef>
              <a:spcAft>
                <a:spcPts val="0"/>
              </a:spcAft>
              <a:buClr>
                <a:srgbClr val="FFFF00"/>
              </a:buClr>
              <a:buSzPct val="61111"/>
              <a:buFont typeface="Arial"/>
              <a:buChar char="•"/>
              <a:defRPr/>
            </a:pPr>
            <a:r>
              <a:rPr lang="x-none" sz="3000" b="1" dirty="0">
                <a:solidFill>
                  <a:srgbClr val="FFFF00"/>
                </a:solidFill>
                <a:latin typeface="+mn-lt"/>
              </a:rPr>
              <a:t>STEP 2:</a:t>
            </a:r>
            <a:r>
              <a:rPr lang="x-none" sz="3000" dirty="0">
                <a:solidFill>
                  <a:srgbClr val="FFFFFF"/>
                </a:solidFill>
                <a:latin typeface="+mn-lt"/>
              </a:rPr>
              <a:t>  After you get your cards…</a:t>
            </a:r>
          </a:p>
          <a:p>
            <a:pPr marL="914400" lvl="1" indent="-298450" fontAlgn="auto">
              <a:lnSpc>
                <a:spcPct val="115000"/>
              </a:lnSpc>
              <a:spcBef>
                <a:spcPts val="0"/>
              </a:spcBef>
              <a:spcAft>
                <a:spcPts val="0"/>
              </a:spcAft>
              <a:buClr>
                <a:srgbClr val="FFFF00"/>
              </a:buClr>
              <a:buSzPct val="65476"/>
              <a:buFont typeface="Arial"/>
              <a:buChar char="•"/>
              <a:defRPr/>
            </a:pPr>
            <a:r>
              <a:rPr lang="x-none" sz="2400" dirty="0">
                <a:solidFill>
                  <a:srgbClr val="FFFFFF"/>
                </a:solidFill>
                <a:latin typeface="+mn-lt"/>
              </a:rPr>
              <a:t>Remove the “human population” card</a:t>
            </a:r>
          </a:p>
          <a:p>
            <a:pPr marL="914400" lvl="1" indent="-298450" fontAlgn="auto">
              <a:lnSpc>
                <a:spcPct val="115000"/>
              </a:lnSpc>
              <a:spcBef>
                <a:spcPts val="0"/>
              </a:spcBef>
              <a:spcAft>
                <a:spcPts val="0"/>
              </a:spcAft>
              <a:buClr>
                <a:srgbClr val="FFFF00"/>
              </a:buClr>
              <a:buSzPct val="65476"/>
              <a:buFont typeface="Arial"/>
              <a:buChar char="•"/>
              <a:defRPr/>
            </a:pPr>
            <a:r>
              <a:rPr lang="x-none" sz="2400" dirty="0">
                <a:solidFill>
                  <a:srgbClr val="FFFFFF"/>
                </a:solidFill>
                <a:latin typeface="+mn-lt"/>
              </a:rPr>
              <a:t>Each individual should select two cards </a:t>
            </a:r>
            <a:endParaRPr lang="en-US" sz="2400" dirty="0">
              <a:solidFill>
                <a:srgbClr val="FFFFFF"/>
              </a:solidFill>
              <a:latin typeface="+mn-lt"/>
            </a:endParaRPr>
          </a:p>
          <a:p>
            <a:pPr marL="615950" lvl="1" fontAlgn="auto">
              <a:lnSpc>
                <a:spcPct val="115000"/>
              </a:lnSpc>
              <a:spcBef>
                <a:spcPts val="0"/>
              </a:spcBef>
              <a:spcAft>
                <a:spcPts val="0"/>
              </a:spcAft>
              <a:buClr>
                <a:srgbClr val="FFFF00"/>
              </a:buClr>
              <a:buSzPct val="65476"/>
              <a:defRPr/>
            </a:pPr>
            <a:r>
              <a:rPr lang="en-US" sz="2400" dirty="0">
                <a:solidFill>
                  <a:srgbClr val="FFFFFF"/>
                </a:solidFill>
                <a:latin typeface="+mn-lt"/>
              </a:rPr>
              <a:t> </a:t>
            </a:r>
            <a:r>
              <a:rPr lang="en-US" sz="2400" dirty="0">
                <a:solidFill>
                  <a:srgbClr val="FFFFFF"/>
                </a:solidFill>
                <a:latin typeface="+mn-lt"/>
              </a:rPr>
              <a:t>   </a:t>
            </a:r>
            <a:r>
              <a:rPr lang="x-none" sz="2400" dirty="0">
                <a:solidFill>
                  <a:srgbClr val="FFFFFF"/>
                </a:solidFill>
                <a:latin typeface="+mn-lt"/>
              </a:rPr>
              <a:t>to </a:t>
            </a:r>
            <a:r>
              <a:rPr lang="x-none" sz="2400" dirty="0">
                <a:solidFill>
                  <a:srgbClr val="FFFFFF"/>
                </a:solidFill>
                <a:latin typeface="+mn-lt"/>
              </a:rPr>
              <a:t>work </a:t>
            </a:r>
            <a:r>
              <a:rPr lang="x-none" sz="2400" dirty="0">
                <a:solidFill>
                  <a:srgbClr val="FFFFFF"/>
                </a:solidFill>
                <a:latin typeface="+mn-lt"/>
              </a:rPr>
              <a:t>on</a:t>
            </a:r>
            <a:endParaRPr lang="x-none" sz="2400" dirty="0">
              <a:solidFill>
                <a:srgbClr val="FFFFFF"/>
              </a:solidFill>
              <a:latin typeface="+mn-lt"/>
            </a:endParaRPr>
          </a:p>
        </p:txBody>
      </p:sp>
      <p:sp>
        <p:nvSpPr>
          <p:cNvPr id="32771" name="Shape 257"/>
          <p:cNvSpPr>
            <a:spLocks noChangeArrowheads="1"/>
          </p:cNvSpPr>
          <p:nvPr/>
        </p:nvSpPr>
        <p:spPr bwMode="auto">
          <a:xfrm>
            <a:off x="7196138" y="4383088"/>
            <a:ext cx="1482725" cy="1620837"/>
          </a:xfrm>
          <a:prstGeom prst="rect">
            <a:avLst/>
          </a:prstGeom>
          <a:blipFill dpi="0" rotWithShape="1">
            <a:blip r:embed="rId2"/>
            <a:srcRect/>
            <a:stretch>
              <a:fillRect/>
            </a:stretch>
          </a:blipFill>
          <a:ln w="9525">
            <a:noFill/>
            <a:miter lim="800000"/>
            <a:headEnd/>
            <a:tailEnd/>
          </a:ln>
        </p:spPr>
        <p:txBody>
          <a:bodyP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643063" y="52388"/>
            <a:ext cx="6018212" cy="1011237"/>
          </a:xfrm>
          <a:prstGeom prst="rect">
            <a:avLst/>
          </a:prstGeom>
        </p:spPr>
        <p:txBody>
          <a:bodyPr anchor="ct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pPr fontAlgn="auto">
              <a:spcAft>
                <a:spcPts val="0"/>
              </a:spcAft>
              <a:defRPr/>
            </a:pPr>
            <a:r>
              <a:rPr lang="en-US" sz="6600" b="1" dirty="0" smtClean="0"/>
              <a:t>Ecology Group</a:t>
            </a:r>
            <a:endParaRPr lang="en-US" sz="6600" b="1" dirty="0"/>
          </a:p>
        </p:txBody>
      </p:sp>
      <p:sp>
        <p:nvSpPr>
          <p:cNvPr id="3" name="Shape 256"/>
          <p:cNvSpPr txBox="1"/>
          <p:nvPr/>
        </p:nvSpPr>
        <p:spPr>
          <a:xfrm>
            <a:off x="109538" y="1023938"/>
            <a:ext cx="8591550" cy="5781675"/>
          </a:xfrm>
          <a:prstGeom prst="rect">
            <a:avLst/>
          </a:prstGeom>
        </p:spPr>
        <p:txBody>
          <a:bodyPr lIns="91425" tIns="91425" rIns="91425" bIns="91425" anchor="ctr">
            <a:spAutoFit/>
          </a:bodyPr>
          <a:lstStyle/>
          <a:p>
            <a:pPr algn="ctr" fontAlgn="auto">
              <a:lnSpc>
                <a:spcPct val="115000"/>
              </a:lnSpc>
              <a:spcBef>
                <a:spcPts val="0"/>
              </a:spcBef>
              <a:spcAft>
                <a:spcPts val="0"/>
              </a:spcAft>
              <a:buClr>
                <a:srgbClr val="FFFF00"/>
              </a:buClr>
              <a:buSzPct val="34375"/>
              <a:buFont typeface="Arial"/>
              <a:buNone/>
              <a:defRPr/>
            </a:pPr>
            <a:endParaRPr lang="en-US" sz="3200" b="1" i="1" dirty="0">
              <a:solidFill>
                <a:srgbClr val="FFFFFF"/>
              </a:solidFill>
              <a:latin typeface="+mn-lt"/>
            </a:endParaRPr>
          </a:p>
          <a:p>
            <a:pPr algn="ctr" fontAlgn="auto">
              <a:lnSpc>
                <a:spcPct val="115000"/>
              </a:lnSpc>
              <a:spcBef>
                <a:spcPts val="0"/>
              </a:spcBef>
              <a:spcAft>
                <a:spcPts val="0"/>
              </a:spcAft>
              <a:buClr>
                <a:srgbClr val="FFFF00"/>
              </a:buClr>
              <a:buSzPct val="34375"/>
              <a:buFont typeface="Arial"/>
              <a:buNone/>
              <a:defRPr/>
            </a:pPr>
            <a:r>
              <a:rPr lang="x-none" sz="2800" b="1" i="1" dirty="0">
                <a:solidFill>
                  <a:srgbClr val="FFFFFF"/>
                </a:solidFill>
                <a:latin typeface="+mn-lt"/>
              </a:rPr>
              <a:t>How </a:t>
            </a:r>
            <a:r>
              <a:rPr lang="x-none" sz="2800" b="1" i="1" dirty="0">
                <a:solidFill>
                  <a:srgbClr val="FFFFFF"/>
                </a:solidFill>
                <a:latin typeface="+mn-lt"/>
              </a:rPr>
              <a:t>does human population size relate to global environmental problems?</a:t>
            </a:r>
          </a:p>
          <a:p>
            <a:pPr fontAlgn="auto">
              <a:spcBef>
                <a:spcPts val="0"/>
              </a:spcBef>
              <a:spcAft>
                <a:spcPts val="0"/>
              </a:spcAft>
              <a:buClr>
                <a:srgbClr val="FFFF00"/>
              </a:buClr>
              <a:defRPr/>
            </a:pPr>
            <a:endParaRPr lang="x-none" sz="1200" dirty="0">
              <a:solidFill>
                <a:srgbClr val="FFFFFF"/>
              </a:solidFill>
              <a:latin typeface="+mn-lt"/>
            </a:endParaRPr>
          </a:p>
          <a:p>
            <a:pPr marL="457200" indent="-419100" fontAlgn="auto">
              <a:lnSpc>
                <a:spcPct val="115000"/>
              </a:lnSpc>
              <a:spcBef>
                <a:spcPts val="0"/>
              </a:spcBef>
              <a:spcAft>
                <a:spcPts val="0"/>
              </a:spcAft>
              <a:buClr>
                <a:srgbClr val="FFFF00"/>
              </a:buClr>
              <a:buSzPct val="100000"/>
              <a:buFont typeface="Arial"/>
              <a:buChar char="•"/>
              <a:defRPr/>
            </a:pPr>
            <a:r>
              <a:rPr lang="x-none" sz="2400" b="1" dirty="0">
                <a:solidFill>
                  <a:srgbClr val="FFFF00"/>
                </a:solidFill>
                <a:latin typeface="+mn-lt"/>
              </a:rPr>
              <a:t>STEP </a:t>
            </a:r>
            <a:r>
              <a:rPr lang="en-US" sz="2400" b="1" dirty="0">
                <a:solidFill>
                  <a:srgbClr val="FFFF00"/>
                </a:solidFill>
                <a:latin typeface="+mn-lt"/>
              </a:rPr>
              <a:t>3</a:t>
            </a:r>
            <a:r>
              <a:rPr lang="x-none" sz="2400" b="1" dirty="0">
                <a:solidFill>
                  <a:srgbClr val="FFFF00"/>
                </a:solidFill>
                <a:latin typeface="+mn-lt"/>
              </a:rPr>
              <a:t>:</a:t>
            </a:r>
            <a:r>
              <a:rPr lang="x-none" sz="2400" dirty="0">
                <a:solidFill>
                  <a:srgbClr val="FFFFFF"/>
                </a:solidFill>
                <a:latin typeface="+mn-lt"/>
              </a:rPr>
              <a:t>  </a:t>
            </a:r>
            <a:r>
              <a:rPr lang="x-none" sz="2400" dirty="0">
                <a:solidFill>
                  <a:schemeClr val="bg1"/>
                </a:solidFill>
                <a:latin typeface="+mn-lt"/>
              </a:rPr>
              <a:t>Write </a:t>
            </a:r>
            <a:r>
              <a:rPr lang="x-none" sz="2400" dirty="0">
                <a:solidFill>
                  <a:schemeClr val="bg1"/>
                </a:solidFill>
                <a:latin typeface="+mn-lt"/>
              </a:rPr>
              <a:t>a separate definition on each card for the term written on </a:t>
            </a:r>
            <a:r>
              <a:rPr lang="x-none" sz="2400" dirty="0">
                <a:solidFill>
                  <a:schemeClr val="bg1"/>
                </a:solidFill>
                <a:latin typeface="+mn-lt"/>
              </a:rPr>
              <a:t>it</a:t>
            </a:r>
            <a:r>
              <a:rPr lang="en-US" sz="2400" dirty="0">
                <a:solidFill>
                  <a:schemeClr val="bg1"/>
                </a:solidFill>
                <a:latin typeface="+mn-lt"/>
              </a:rPr>
              <a:t>. Individual work </a:t>
            </a:r>
            <a:r>
              <a:rPr lang="x-none" sz="2400" dirty="0">
                <a:solidFill>
                  <a:srgbClr val="FFFFFF"/>
                </a:solidFill>
                <a:latin typeface="+mn-lt"/>
              </a:rPr>
              <a:t>(</a:t>
            </a:r>
            <a:r>
              <a:rPr lang="en-US" sz="2400" dirty="0">
                <a:solidFill>
                  <a:srgbClr val="55F6FF"/>
                </a:solidFill>
                <a:latin typeface="+mn-lt"/>
              </a:rPr>
              <a:t>2</a:t>
            </a:r>
            <a:r>
              <a:rPr lang="x-none" sz="2400" dirty="0">
                <a:solidFill>
                  <a:srgbClr val="55F6FF"/>
                </a:solidFill>
                <a:latin typeface="+mn-lt"/>
              </a:rPr>
              <a:t> min</a:t>
            </a:r>
            <a:r>
              <a:rPr lang="x-none" sz="2400" dirty="0">
                <a:solidFill>
                  <a:srgbClr val="FFFFFF"/>
                </a:solidFill>
                <a:latin typeface="+mn-lt"/>
              </a:rPr>
              <a:t>)</a:t>
            </a:r>
            <a:endParaRPr lang="en-US" sz="2400" dirty="0">
              <a:solidFill>
                <a:srgbClr val="FFFFFF"/>
              </a:solidFill>
              <a:latin typeface="+mn-lt"/>
            </a:endParaRPr>
          </a:p>
          <a:p>
            <a:pPr fontAlgn="auto">
              <a:spcBef>
                <a:spcPts val="0"/>
              </a:spcBef>
              <a:spcAft>
                <a:spcPts val="0"/>
              </a:spcAft>
              <a:buClr>
                <a:srgbClr val="FFFF00"/>
              </a:buClr>
              <a:defRPr/>
            </a:pPr>
            <a:endParaRPr lang="x-none" sz="2400" dirty="0">
              <a:solidFill>
                <a:srgbClr val="FFFFFF"/>
              </a:solidFill>
              <a:latin typeface="+mn-lt"/>
            </a:endParaRPr>
          </a:p>
          <a:p>
            <a:pPr marL="457200" indent="-419100" fontAlgn="auto">
              <a:lnSpc>
                <a:spcPct val="115000"/>
              </a:lnSpc>
              <a:spcBef>
                <a:spcPts val="0"/>
              </a:spcBef>
              <a:spcAft>
                <a:spcPts val="0"/>
              </a:spcAft>
              <a:buClr>
                <a:srgbClr val="FFFF00"/>
              </a:buClr>
              <a:buSzPct val="166666"/>
              <a:buFont typeface="Arial"/>
              <a:buChar char="•"/>
              <a:defRPr/>
            </a:pPr>
            <a:r>
              <a:rPr lang="x-none" sz="2400" b="1" dirty="0">
                <a:solidFill>
                  <a:srgbClr val="FFFF00"/>
                </a:solidFill>
                <a:latin typeface="+mn-lt"/>
              </a:rPr>
              <a:t>STEP </a:t>
            </a:r>
            <a:r>
              <a:rPr lang="en-US" sz="2400" b="1" dirty="0">
                <a:solidFill>
                  <a:srgbClr val="FFFF00"/>
                </a:solidFill>
                <a:latin typeface="+mn-lt"/>
              </a:rPr>
              <a:t>4</a:t>
            </a:r>
            <a:r>
              <a:rPr lang="x-none" sz="2400" b="1" dirty="0">
                <a:solidFill>
                  <a:srgbClr val="FFFF00"/>
                </a:solidFill>
                <a:latin typeface="+mn-lt"/>
              </a:rPr>
              <a:t>:</a:t>
            </a:r>
            <a:r>
              <a:rPr lang="x-none" sz="2400" dirty="0">
                <a:solidFill>
                  <a:srgbClr val="FFFFFF"/>
                </a:solidFill>
                <a:latin typeface="+mn-lt"/>
              </a:rPr>
              <a:t>  </a:t>
            </a:r>
            <a:r>
              <a:rPr lang="x-none" sz="2400" dirty="0">
                <a:solidFill>
                  <a:srgbClr val="FFFFFF"/>
                </a:solidFill>
                <a:latin typeface="+mn-lt"/>
              </a:rPr>
              <a:t>On each card, write one sentence describing the connection between the term and human population </a:t>
            </a:r>
            <a:r>
              <a:rPr lang="x-none" sz="2400" dirty="0">
                <a:solidFill>
                  <a:srgbClr val="FFFFFF"/>
                </a:solidFill>
                <a:latin typeface="+mn-lt"/>
              </a:rPr>
              <a:t>size</a:t>
            </a:r>
            <a:r>
              <a:rPr lang="en-US" sz="2400" dirty="0">
                <a:solidFill>
                  <a:srgbClr val="FFFFFF"/>
                </a:solidFill>
                <a:latin typeface="+mn-lt"/>
              </a:rPr>
              <a:t>. </a:t>
            </a:r>
            <a:r>
              <a:rPr lang="x-none" sz="2400" dirty="0">
                <a:solidFill>
                  <a:srgbClr val="FFFFFF"/>
                </a:solidFill>
                <a:latin typeface="+mn-lt"/>
              </a:rPr>
              <a:t>Individual </a:t>
            </a:r>
            <a:r>
              <a:rPr lang="x-none" sz="2400" dirty="0">
                <a:solidFill>
                  <a:srgbClr val="FFFFFF"/>
                </a:solidFill>
                <a:latin typeface="+mn-lt"/>
              </a:rPr>
              <a:t>work </a:t>
            </a:r>
            <a:r>
              <a:rPr lang="x-none" sz="2400" dirty="0">
                <a:solidFill>
                  <a:srgbClr val="FFFFFF"/>
                </a:solidFill>
                <a:latin typeface="+mn-lt"/>
              </a:rPr>
              <a:t>(</a:t>
            </a:r>
            <a:r>
              <a:rPr lang="en-US" sz="2400" dirty="0">
                <a:solidFill>
                  <a:srgbClr val="55F6FF"/>
                </a:solidFill>
                <a:latin typeface="+mn-lt"/>
              </a:rPr>
              <a:t>2</a:t>
            </a:r>
            <a:r>
              <a:rPr lang="x-none" sz="2400" dirty="0">
                <a:solidFill>
                  <a:srgbClr val="55F6FF"/>
                </a:solidFill>
                <a:latin typeface="+mn-lt"/>
              </a:rPr>
              <a:t> </a:t>
            </a:r>
            <a:r>
              <a:rPr lang="x-none" sz="2400" dirty="0">
                <a:solidFill>
                  <a:srgbClr val="55F6FF"/>
                </a:solidFill>
                <a:latin typeface="+mn-lt"/>
              </a:rPr>
              <a:t>min</a:t>
            </a:r>
            <a:r>
              <a:rPr lang="x-none" sz="2400" dirty="0">
                <a:solidFill>
                  <a:srgbClr val="FFFFFF"/>
                </a:solidFill>
                <a:latin typeface="+mn-lt"/>
              </a:rPr>
              <a:t>)</a:t>
            </a:r>
            <a:endParaRPr lang="en-US" sz="2400" dirty="0">
              <a:solidFill>
                <a:srgbClr val="FFFFFF"/>
              </a:solidFill>
              <a:latin typeface="+mn-lt"/>
            </a:endParaRPr>
          </a:p>
          <a:p>
            <a:pPr marL="457200" indent="-419100" fontAlgn="auto">
              <a:lnSpc>
                <a:spcPct val="115000"/>
              </a:lnSpc>
              <a:spcBef>
                <a:spcPts val="0"/>
              </a:spcBef>
              <a:spcAft>
                <a:spcPts val="0"/>
              </a:spcAft>
              <a:buClr>
                <a:srgbClr val="FFFF00"/>
              </a:buClr>
              <a:buSzPct val="166666"/>
              <a:buFont typeface="Arial"/>
              <a:buChar char="•"/>
              <a:defRPr/>
            </a:pPr>
            <a:endParaRPr lang="en-US" sz="2400" dirty="0">
              <a:solidFill>
                <a:srgbClr val="FFFFFF"/>
              </a:solidFill>
              <a:latin typeface="+mn-lt"/>
            </a:endParaRPr>
          </a:p>
          <a:p>
            <a:pPr marL="457200" indent="-419100" fontAlgn="auto">
              <a:lnSpc>
                <a:spcPct val="115000"/>
              </a:lnSpc>
              <a:spcBef>
                <a:spcPts val="0"/>
              </a:spcBef>
              <a:spcAft>
                <a:spcPts val="0"/>
              </a:spcAft>
              <a:buClr>
                <a:srgbClr val="FFFF00"/>
              </a:buClr>
              <a:buSzPct val="166666"/>
              <a:buFont typeface="Arial"/>
              <a:buChar char="•"/>
              <a:defRPr/>
            </a:pPr>
            <a:r>
              <a:rPr lang="en-US" sz="2400" dirty="0">
                <a:solidFill>
                  <a:srgbClr val="FFFF00"/>
                </a:solidFill>
                <a:latin typeface="+mn-lt"/>
              </a:rPr>
              <a:t>STEP 5:  </a:t>
            </a:r>
            <a:r>
              <a:rPr lang="en-US" sz="2400" dirty="0">
                <a:solidFill>
                  <a:srgbClr val="FFFFFF"/>
                </a:solidFill>
                <a:latin typeface="+mn-lt"/>
              </a:rPr>
              <a:t>Share, critique, clarify definitions &amp; “connection” sentences within the group (</a:t>
            </a:r>
            <a:r>
              <a:rPr lang="en-US" sz="2400" dirty="0">
                <a:solidFill>
                  <a:srgbClr val="55F6FF"/>
                </a:solidFill>
                <a:latin typeface="+mn-lt"/>
              </a:rPr>
              <a:t>6 min</a:t>
            </a:r>
            <a:r>
              <a:rPr lang="en-US" sz="2400" dirty="0">
                <a:solidFill>
                  <a:srgbClr val="FFFFFF"/>
                </a:solidFill>
                <a:latin typeface="+mn-lt"/>
              </a:rPr>
              <a:t>)</a:t>
            </a:r>
            <a:endParaRPr lang="x-none" sz="2400" dirty="0">
              <a:solidFill>
                <a:srgbClr val="FFFFFF"/>
              </a:solidFill>
              <a:latin typeface="+mn-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643063" y="52388"/>
            <a:ext cx="6018212" cy="1011237"/>
          </a:xfrm>
          <a:prstGeom prst="rect">
            <a:avLst/>
          </a:prstGeom>
        </p:spPr>
        <p:txBody>
          <a:bodyPr anchor="ct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pPr fontAlgn="auto">
              <a:spcAft>
                <a:spcPts val="0"/>
              </a:spcAft>
              <a:defRPr/>
            </a:pPr>
            <a:r>
              <a:rPr lang="en-US" sz="6600" b="1" dirty="0" smtClean="0"/>
              <a:t>Ecology Group</a:t>
            </a:r>
            <a:endParaRPr lang="en-US" sz="6600" b="1" dirty="0"/>
          </a:p>
        </p:txBody>
      </p:sp>
      <p:sp>
        <p:nvSpPr>
          <p:cNvPr id="5" name="Shape 275"/>
          <p:cNvSpPr txBox="1">
            <a:spLocks/>
          </p:cNvSpPr>
          <p:nvPr/>
        </p:nvSpPr>
        <p:spPr>
          <a:xfrm>
            <a:off x="47625" y="2624138"/>
            <a:ext cx="9117013" cy="3416300"/>
          </a:xfrm>
          <a:prstGeom prst="rect">
            <a:avLst/>
          </a:prstGeom>
          <a:noFill/>
          <a:ln>
            <a:noFill/>
          </a:ln>
        </p:spPr>
        <p:txBody>
          <a:bodyPr lIns="91425" tIns="45700" rIns="91425" bIns="45700">
            <a:spAutoFit/>
          </a:bodyPr>
          <a:lst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a:lstStyle>
          <a:p>
            <a:pPr fontAlgn="auto">
              <a:spcBef>
                <a:spcPts val="640"/>
              </a:spcBef>
              <a:spcAft>
                <a:spcPts val="0"/>
              </a:spcAft>
              <a:buClr>
                <a:srgbClr val="FFFF00"/>
              </a:buClr>
              <a:buSzPct val="105555"/>
              <a:buFont typeface="Arial"/>
              <a:buChar char="•"/>
              <a:defRPr/>
            </a:pPr>
            <a:r>
              <a:rPr lang="x-none" sz="2800" b="1" dirty="0" smtClean="0">
                <a:solidFill>
                  <a:srgbClr val="FFFF00"/>
                </a:solidFill>
                <a:ea typeface="Times New Roman"/>
                <a:cs typeface="Book Antiqua"/>
                <a:sym typeface="Times New Roman"/>
              </a:rPr>
              <a:t>Outcome 3:</a:t>
            </a:r>
            <a:r>
              <a:rPr lang="x-none" dirty="0" smtClean="0">
                <a:ea typeface="Times New Roman"/>
                <a:cs typeface="Book Antiqua"/>
                <a:sym typeface="Times New Roman"/>
              </a:rPr>
              <a:t> </a:t>
            </a:r>
            <a:r>
              <a:rPr lang="x-none" dirty="0" smtClean="0">
                <a:cs typeface="Book Antiqua"/>
              </a:rPr>
              <a:t>Based on the explanations developed in OC 2, </a:t>
            </a:r>
            <a:r>
              <a:rPr lang="x-none" b="1" dirty="0" smtClean="0">
                <a:cs typeface="Book Antiqua"/>
              </a:rPr>
              <a:t>synthesize</a:t>
            </a:r>
            <a:r>
              <a:rPr lang="x-none" dirty="0" smtClean="0">
                <a:cs typeface="Book Antiqua"/>
              </a:rPr>
              <a:t> human impacts into a diagrammatic model.</a:t>
            </a:r>
            <a:endParaRPr lang="en-US" dirty="0" smtClean="0">
              <a:cs typeface="Book Antiqua"/>
            </a:endParaRPr>
          </a:p>
          <a:p>
            <a:pPr fontAlgn="auto">
              <a:spcBef>
                <a:spcPts val="640"/>
              </a:spcBef>
              <a:spcAft>
                <a:spcPts val="0"/>
              </a:spcAft>
              <a:buClr>
                <a:srgbClr val="FFFF00"/>
              </a:buClr>
              <a:buSzPct val="105555"/>
              <a:buFont typeface="Arial"/>
              <a:buChar char="•"/>
              <a:defRPr/>
            </a:pPr>
            <a:endParaRPr lang="x-none" sz="1200" dirty="0" smtClean="0">
              <a:cs typeface="Book Antiqua"/>
            </a:endParaRPr>
          </a:p>
          <a:p>
            <a:pPr fontAlgn="auto">
              <a:spcBef>
                <a:spcPts val="640"/>
              </a:spcBef>
              <a:spcAft>
                <a:spcPts val="0"/>
              </a:spcAft>
              <a:buClr>
                <a:srgbClr val="FFFF00"/>
              </a:buClr>
              <a:buSzPct val="105555"/>
              <a:buFont typeface="Arial"/>
              <a:buChar char="•"/>
              <a:defRPr/>
            </a:pPr>
            <a:r>
              <a:rPr lang="x-none" sz="2800" b="1" dirty="0" smtClean="0">
                <a:solidFill>
                  <a:srgbClr val="FFFF00"/>
                </a:solidFill>
                <a:cs typeface="Book Antiqua"/>
              </a:rPr>
              <a:t>Summative Assessment:  </a:t>
            </a:r>
            <a:r>
              <a:rPr lang="x-none" dirty="0" smtClean="0">
                <a:cs typeface="Book Antiqua"/>
              </a:rPr>
              <a:t>Construct a model that explains relationships among different individual factors with</a:t>
            </a:r>
            <a:r>
              <a:rPr lang="en-US" dirty="0" smtClean="0">
                <a:cs typeface="Book Antiqua"/>
              </a:rPr>
              <a:t>in</a:t>
            </a:r>
            <a:r>
              <a:rPr lang="x-none" dirty="0" smtClean="0">
                <a:cs typeface="Book Antiqua"/>
              </a:rPr>
              <a:t> the 3 </a:t>
            </a:r>
            <a:r>
              <a:rPr lang="en-US" dirty="0" smtClean="0">
                <a:cs typeface="Book Antiqua"/>
              </a:rPr>
              <a:t>categories</a:t>
            </a:r>
            <a:r>
              <a:rPr lang="x-none" dirty="0" smtClean="0">
                <a:cs typeface="Book Antiqua"/>
              </a:rPr>
              <a:t>(Carbon, Urbanization, and Agriculture) that are affected by human population</a:t>
            </a:r>
            <a:r>
              <a:rPr lang="en-US" dirty="0" smtClean="0">
                <a:cs typeface="Book Antiqua"/>
              </a:rPr>
              <a:t> that are to be used to predict environmental outcomes</a:t>
            </a:r>
            <a:r>
              <a:rPr lang="x-none" dirty="0" smtClean="0">
                <a:cs typeface="Book Antiqua"/>
              </a:rPr>
              <a:t>.</a:t>
            </a:r>
            <a:endParaRPr lang="en-US" dirty="0" smtClean="0">
              <a:cs typeface="Book Antiqua"/>
            </a:endParaRPr>
          </a:p>
          <a:p>
            <a:pPr marL="0" indent="0" fontAlgn="auto">
              <a:spcBef>
                <a:spcPts val="640"/>
              </a:spcBef>
              <a:spcAft>
                <a:spcPts val="0"/>
              </a:spcAft>
              <a:buClr>
                <a:srgbClr val="FFFF00"/>
              </a:buClr>
              <a:buSzPct val="105555"/>
              <a:buFont typeface="Wingdings 2" pitchFamily="18" charset="2"/>
              <a:buNone/>
              <a:defRPr/>
            </a:pPr>
            <a:endParaRPr lang="x-none" sz="1200" dirty="0" smtClean="0">
              <a:cs typeface="Book Antiqua"/>
            </a:endParaRPr>
          </a:p>
        </p:txBody>
      </p:sp>
      <p:sp>
        <p:nvSpPr>
          <p:cNvPr id="34819" name="Shape 250"/>
          <p:cNvSpPr txBox="1">
            <a:spLocks/>
          </p:cNvSpPr>
          <p:nvPr/>
        </p:nvSpPr>
        <p:spPr bwMode="auto">
          <a:xfrm>
            <a:off x="457200" y="1676400"/>
            <a:ext cx="8229600" cy="769938"/>
          </a:xfrm>
          <a:prstGeom prst="rect">
            <a:avLst/>
          </a:prstGeom>
          <a:noFill/>
          <a:ln w="9525">
            <a:noFill/>
            <a:miter lim="800000"/>
            <a:headEnd/>
            <a:tailEnd/>
          </a:ln>
        </p:spPr>
        <p:txBody>
          <a:bodyPr lIns="91425" tIns="45700" rIns="91425" bIns="45700" anchor="ctr">
            <a:spAutoFit/>
          </a:bodyPr>
          <a:lstStyle/>
          <a:p>
            <a:pPr algn="ctr">
              <a:buClr>
                <a:srgbClr val="000000"/>
              </a:buClr>
              <a:buSzPct val="25000"/>
              <a:buFont typeface="Arial" charset="0"/>
              <a:buNone/>
            </a:pPr>
            <a:r>
              <a:rPr lang="en-US" sz="4400">
                <a:solidFill>
                  <a:srgbClr val="FFFFFF"/>
                </a:solidFill>
                <a:cs typeface="Arial" charset="0"/>
                <a:sym typeface="Arial" charset="0"/>
              </a:rPr>
              <a:t>Learning Outcome 3</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lumMod val="90000"/>
            <a:lumOff val="10000"/>
          </a:schemeClr>
        </a:solidFill>
        <a:effectLst/>
      </p:bgPr>
    </p:bg>
    <p:spTree>
      <p:nvGrpSpPr>
        <p:cNvPr id="1" name=""/>
        <p:cNvGrpSpPr/>
        <p:nvPr/>
      </p:nvGrpSpPr>
      <p:grpSpPr>
        <a:xfrm>
          <a:off x="0" y="0"/>
          <a:ext cx="0" cy="0"/>
          <a:chOff x="0" y="0"/>
          <a:chExt cx="0" cy="0"/>
        </a:xfrm>
      </p:grpSpPr>
      <p:sp>
        <p:nvSpPr>
          <p:cNvPr id="5" name="Shape 280"/>
          <p:cNvSpPr txBox="1">
            <a:spLocks/>
          </p:cNvSpPr>
          <p:nvPr/>
        </p:nvSpPr>
        <p:spPr>
          <a:xfrm>
            <a:off x="120650" y="63500"/>
            <a:ext cx="8969375" cy="6761163"/>
          </a:xfrm>
          <a:prstGeom prst="rect">
            <a:avLst/>
          </a:prstGeom>
        </p:spPr>
        <p:txBody>
          <a:bodyPr lIns="91425" tIns="91425" rIns="91425" bIns="91425">
            <a:spAutoFit/>
          </a:bodyPr>
          <a:lst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a:lstStyle>
          <a:p>
            <a:pPr fontAlgn="auto">
              <a:spcBef>
                <a:spcPts val="0"/>
              </a:spcBef>
              <a:spcAft>
                <a:spcPts val="0"/>
              </a:spcAft>
              <a:buClr>
                <a:srgbClr val="000000"/>
              </a:buClr>
              <a:buSzPct val="36666"/>
              <a:buFont typeface="Arial"/>
              <a:buNone/>
              <a:defRPr/>
            </a:pPr>
            <a:r>
              <a:rPr lang="en-US" sz="3000" dirty="0" smtClean="0"/>
              <a:t>Activity: </a:t>
            </a:r>
            <a:r>
              <a:rPr lang="x-none" sz="3000" dirty="0" smtClean="0"/>
              <a:t>Your job now is to build a model </a:t>
            </a:r>
            <a:r>
              <a:rPr lang="en-US" sz="3000" dirty="0" smtClean="0"/>
              <a:t>with your group of 3 </a:t>
            </a:r>
            <a:r>
              <a:rPr lang="x-none" sz="3000" dirty="0" smtClean="0"/>
              <a:t>at the white boards based on one of the following 3 categories:</a:t>
            </a:r>
            <a:endParaRPr lang="en-US" sz="3000" dirty="0" smtClean="0"/>
          </a:p>
          <a:p>
            <a:pPr fontAlgn="auto">
              <a:spcBef>
                <a:spcPts val="0"/>
              </a:spcBef>
              <a:spcAft>
                <a:spcPts val="0"/>
              </a:spcAft>
              <a:buClr>
                <a:srgbClr val="000000"/>
              </a:buClr>
              <a:buSzPct val="36666"/>
              <a:buFont typeface="Arial"/>
              <a:buNone/>
              <a:defRPr/>
            </a:pPr>
            <a:endParaRPr lang="en-US" sz="1200" dirty="0" smtClean="0"/>
          </a:p>
          <a:p>
            <a:pPr fontAlgn="auto">
              <a:spcBef>
                <a:spcPts val="0"/>
              </a:spcBef>
              <a:spcAft>
                <a:spcPts val="0"/>
              </a:spcAft>
              <a:buClr>
                <a:srgbClr val="000000"/>
              </a:buClr>
              <a:buSzPct val="36666"/>
              <a:buFont typeface="Arial"/>
              <a:buNone/>
              <a:defRPr/>
            </a:pPr>
            <a:endParaRPr lang="en-US" sz="1200" dirty="0"/>
          </a:p>
          <a:p>
            <a:pPr fontAlgn="auto">
              <a:spcBef>
                <a:spcPts val="0"/>
              </a:spcBef>
              <a:spcAft>
                <a:spcPts val="0"/>
              </a:spcAft>
              <a:buClr>
                <a:srgbClr val="000000"/>
              </a:buClr>
              <a:buSzPct val="36666"/>
              <a:buFont typeface="Arial"/>
              <a:buNone/>
              <a:defRPr/>
            </a:pPr>
            <a:r>
              <a:rPr lang="x-none" u="sng" dirty="0" smtClean="0">
                <a:solidFill>
                  <a:srgbClr val="EA26C8"/>
                </a:solidFill>
              </a:rPr>
              <a:t>Carbon</a:t>
            </a:r>
            <a:r>
              <a:rPr lang="x-none" dirty="0" smtClean="0"/>
              <a:t>	</a:t>
            </a:r>
            <a:r>
              <a:rPr lang="en-US" dirty="0" smtClean="0"/>
              <a:t>	</a:t>
            </a:r>
            <a:r>
              <a:rPr lang="x-none" u="sng" dirty="0" smtClean="0">
                <a:solidFill>
                  <a:srgbClr val="FF9E0C"/>
                </a:solidFill>
              </a:rPr>
              <a:t>Agriculture</a:t>
            </a:r>
            <a:r>
              <a:rPr lang="en-US" dirty="0" smtClean="0"/>
              <a:t>		</a:t>
            </a:r>
            <a:r>
              <a:rPr lang="x-none" u="sng" dirty="0" smtClean="0">
                <a:solidFill>
                  <a:srgbClr val="00FF00"/>
                </a:solidFill>
              </a:rPr>
              <a:t>Urbanization</a:t>
            </a:r>
          </a:p>
          <a:p>
            <a:pPr fontAlgn="auto">
              <a:spcBef>
                <a:spcPts val="0"/>
              </a:spcBef>
              <a:spcAft>
                <a:spcPts val="0"/>
              </a:spcAft>
              <a:buClr>
                <a:srgbClr val="000000"/>
              </a:buClr>
              <a:buSzPct val="61111"/>
              <a:buFont typeface="Arial"/>
              <a:buNone/>
              <a:defRPr/>
            </a:pPr>
            <a:r>
              <a:rPr lang="x-none" sz="1800" dirty="0" smtClean="0"/>
              <a:t>Human Population	Human Population	Human Population</a:t>
            </a:r>
            <a:endParaRPr lang="en-US" sz="1800" dirty="0" smtClean="0"/>
          </a:p>
          <a:p>
            <a:pPr fontAlgn="auto">
              <a:spcBef>
                <a:spcPts val="0"/>
              </a:spcBef>
              <a:spcAft>
                <a:spcPts val="0"/>
              </a:spcAft>
              <a:buClr>
                <a:srgbClr val="000000"/>
              </a:buClr>
              <a:buSzPct val="61111"/>
              <a:buFont typeface="Arial"/>
              <a:buNone/>
              <a:defRPr/>
            </a:pPr>
            <a:r>
              <a:rPr lang="x-none" sz="1800" dirty="0" smtClean="0"/>
              <a:t>Fossil Fuel Combustion	Photosynthesis		Housing	</a:t>
            </a:r>
          </a:p>
          <a:p>
            <a:pPr fontAlgn="auto">
              <a:spcBef>
                <a:spcPts val="0"/>
              </a:spcBef>
              <a:spcAft>
                <a:spcPts val="0"/>
              </a:spcAft>
              <a:buClr>
                <a:srgbClr val="000000"/>
              </a:buClr>
              <a:buSzPct val="61111"/>
              <a:buFont typeface="Arial"/>
              <a:buNone/>
              <a:defRPr/>
            </a:pPr>
            <a:r>
              <a:rPr lang="x-none" sz="1800" dirty="0" smtClean="0"/>
              <a:t>Oceans			Food Supply 		Deforestation</a:t>
            </a:r>
          </a:p>
          <a:p>
            <a:pPr fontAlgn="auto">
              <a:spcBef>
                <a:spcPts val="0"/>
              </a:spcBef>
              <a:spcAft>
                <a:spcPts val="0"/>
              </a:spcAft>
              <a:buClr>
                <a:srgbClr val="000000"/>
              </a:buClr>
              <a:buSzPct val="61111"/>
              <a:buFont typeface="Arial"/>
              <a:buNone/>
              <a:defRPr/>
            </a:pPr>
            <a:r>
              <a:rPr lang="x-none" sz="1800" dirty="0" smtClean="0"/>
              <a:t>Atmospheric CO2		Water			Erosion</a:t>
            </a:r>
          </a:p>
          <a:p>
            <a:pPr fontAlgn="auto">
              <a:spcBef>
                <a:spcPts val="0"/>
              </a:spcBef>
              <a:spcAft>
                <a:spcPts val="0"/>
              </a:spcAft>
              <a:buClr>
                <a:srgbClr val="000000"/>
              </a:buClr>
              <a:buSzPct val="61111"/>
              <a:buFont typeface="Arial"/>
              <a:buNone/>
              <a:defRPr/>
            </a:pPr>
            <a:r>
              <a:rPr lang="x-none" sz="1800" dirty="0" smtClean="0"/>
              <a:t>Climate Change		Erosion			Biodiversity</a:t>
            </a:r>
          </a:p>
          <a:p>
            <a:pPr marL="0" indent="0" fontAlgn="auto">
              <a:spcBef>
                <a:spcPts val="0"/>
              </a:spcBef>
              <a:spcAft>
                <a:spcPts val="0"/>
              </a:spcAft>
              <a:buClr>
                <a:srgbClr val="000000"/>
              </a:buClr>
              <a:buSzPct val="61111"/>
              <a:buFont typeface="Arial"/>
              <a:buNone/>
              <a:defRPr/>
            </a:pPr>
            <a:r>
              <a:rPr lang="x-none" sz="1800" dirty="0" smtClean="0"/>
              <a:t>Carbon Sequestering	Nitrogen Runoff		Oceans</a:t>
            </a:r>
            <a:endParaRPr lang="en-US" sz="1800" dirty="0" smtClean="0"/>
          </a:p>
          <a:p>
            <a:pPr marL="0" indent="0" fontAlgn="auto">
              <a:spcBef>
                <a:spcPts val="0"/>
              </a:spcBef>
              <a:spcAft>
                <a:spcPts val="0"/>
              </a:spcAft>
              <a:buClr>
                <a:srgbClr val="000000"/>
              </a:buClr>
              <a:buSzPct val="61111"/>
              <a:buFont typeface="Arial"/>
              <a:buNone/>
              <a:defRPr/>
            </a:pPr>
            <a:r>
              <a:rPr lang="x-none" sz="1800" dirty="0" smtClean="0"/>
              <a:t>Photosynthesis		Cattle Lot		Pollution</a:t>
            </a:r>
            <a:endParaRPr lang="en-US" sz="1800" dirty="0" smtClean="0"/>
          </a:p>
          <a:p>
            <a:pPr marL="0" indent="0" fontAlgn="auto">
              <a:spcBef>
                <a:spcPts val="0"/>
              </a:spcBef>
              <a:spcAft>
                <a:spcPts val="0"/>
              </a:spcAft>
              <a:buClr>
                <a:srgbClr val="000000"/>
              </a:buClr>
              <a:buSzPct val="61111"/>
              <a:buFont typeface="Arial"/>
              <a:buNone/>
              <a:defRPr/>
            </a:pPr>
            <a:endParaRPr lang="x-none" sz="1000" dirty="0" smtClean="0"/>
          </a:p>
          <a:p>
            <a:pPr fontAlgn="auto">
              <a:spcAft>
                <a:spcPts val="0"/>
              </a:spcAft>
              <a:buClr>
                <a:srgbClr val="000000"/>
              </a:buClr>
              <a:buSzPct val="45833"/>
              <a:buFont typeface="Arial"/>
              <a:buNone/>
              <a:defRPr/>
            </a:pPr>
            <a:r>
              <a:rPr lang="x-none" b="1" dirty="0" smtClean="0"/>
              <a:t>Use a black marker to construct the arrows and linking terms to explain connections</a:t>
            </a:r>
            <a:r>
              <a:rPr lang="en-US" b="1" dirty="0" smtClean="0"/>
              <a:t> related to Human Populations</a:t>
            </a:r>
            <a:endParaRPr lang="x-none" b="1" dirty="0" smtClean="0"/>
          </a:p>
          <a:p>
            <a:pPr marL="0" indent="0" fontAlgn="auto">
              <a:spcAft>
                <a:spcPts val="0"/>
              </a:spcAft>
              <a:buClr>
                <a:srgbClr val="000000"/>
              </a:buClr>
              <a:buSzPct val="45833"/>
              <a:buFont typeface="Arial"/>
              <a:buNone/>
              <a:defRPr/>
            </a:pPr>
            <a:r>
              <a:rPr lang="x-none" dirty="0" smtClean="0"/>
              <a:t>Remember to consider your audience: This will be evaluated by your peers - FOCUS ON ACCURACY AND CLARITY FOR OTHERS TO UNDERSTAND!!!</a:t>
            </a:r>
            <a:endParaRPr lang="x-none" dirty="0"/>
          </a:p>
        </p:txBody>
      </p:sp>
      <p:sp>
        <p:nvSpPr>
          <p:cNvPr id="35843" name="Rectangle 5"/>
          <p:cNvSpPr>
            <a:spLocks noChangeArrowheads="1"/>
          </p:cNvSpPr>
          <p:nvPr/>
        </p:nvSpPr>
        <p:spPr bwMode="auto">
          <a:xfrm>
            <a:off x="6613525" y="1184275"/>
            <a:ext cx="1539875" cy="461963"/>
          </a:xfrm>
          <a:prstGeom prst="rect">
            <a:avLst/>
          </a:prstGeom>
          <a:noFill/>
          <a:ln w="9525">
            <a:noFill/>
            <a:miter lim="800000"/>
            <a:headEnd/>
            <a:tailEnd/>
          </a:ln>
        </p:spPr>
        <p:txBody>
          <a:bodyPr wrap="none">
            <a:spAutoFit/>
          </a:bodyPr>
          <a:lstStyle/>
          <a:p>
            <a:r>
              <a:rPr lang="fr-FR" sz="2400" u="sng">
                <a:solidFill>
                  <a:srgbClr val="55F6FF"/>
                </a:solidFill>
                <a:latin typeface="Book Antiqua" pitchFamily="18" charset="0"/>
              </a:rPr>
              <a:t>8 Minutes</a:t>
            </a:r>
            <a:endParaRPr lang="en-US" sz="2400">
              <a:solidFill>
                <a:srgbClr val="55F6FF"/>
              </a:solidFill>
              <a:latin typeface="Book Antiqua"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643063" y="52388"/>
            <a:ext cx="6018212" cy="1011237"/>
          </a:xfrm>
          <a:prstGeom prst="rect">
            <a:avLst/>
          </a:prstGeom>
        </p:spPr>
        <p:txBody>
          <a:bodyPr anchor="ct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pPr fontAlgn="auto">
              <a:spcAft>
                <a:spcPts val="0"/>
              </a:spcAft>
              <a:defRPr/>
            </a:pPr>
            <a:r>
              <a:rPr lang="en-US" sz="6600" b="1" dirty="0" smtClean="0"/>
              <a:t>Ecology Group</a:t>
            </a:r>
            <a:endParaRPr lang="en-US" sz="6600" b="1" dirty="0"/>
          </a:p>
        </p:txBody>
      </p:sp>
      <p:sp>
        <p:nvSpPr>
          <p:cNvPr id="36866" name="Rectangle 3"/>
          <p:cNvSpPr>
            <a:spLocks noChangeArrowheads="1"/>
          </p:cNvSpPr>
          <p:nvPr/>
        </p:nvSpPr>
        <p:spPr bwMode="auto">
          <a:xfrm>
            <a:off x="152400" y="1885950"/>
            <a:ext cx="8628063" cy="3846513"/>
          </a:xfrm>
          <a:prstGeom prst="rect">
            <a:avLst/>
          </a:prstGeom>
          <a:noFill/>
          <a:ln w="9525">
            <a:noFill/>
            <a:miter lim="800000"/>
            <a:headEnd/>
            <a:tailEnd/>
          </a:ln>
        </p:spPr>
        <p:txBody>
          <a:bodyPr>
            <a:spAutoFit/>
          </a:bodyPr>
          <a:lstStyle/>
          <a:p>
            <a:r>
              <a:rPr lang="en-US" sz="2800" b="1">
                <a:solidFill>
                  <a:schemeClr val="bg1"/>
                </a:solidFill>
                <a:latin typeface="Book Antiqua" pitchFamily="18" charset="0"/>
              </a:rPr>
              <a:t>At this point</a:t>
            </a:r>
          </a:p>
          <a:p>
            <a:r>
              <a:rPr lang="en-US" sz="2400">
                <a:solidFill>
                  <a:schemeClr val="bg1"/>
                </a:solidFill>
                <a:latin typeface="Book Antiqua" pitchFamily="18" charset="0"/>
              </a:rPr>
              <a:t>Each group have their reporter take </a:t>
            </a:r>
            <a:r>
              <a:rPr lang="en-US" sz="2400">
                <a:solidFill>
                  <a:srgbClr val="55F6FF"/>
                </a:solidFill>
                <a:latin typeface="Book Antiqua" pitchFamily="18" charset="0"/>
              </a:rPr>
              <a:t>2 minutes</a:t>
            </a:r>
            <a:r>
              <a:rPr lang="en-US" sz="2400">
                <a:solidFill>
                  <a:schemeClr val="bg1"/>
                </a:solidFill>
                <a:latin typeface="Book Antiqua" pitchFamily="18" charset="0"/>
              </a:rPr>
              <a:t> to explain their model (Carbon, Agriculture, and Urbanization) to the 9 person group as a whole.</a:t>
            </a:r>
          </a:p>
          <a:p>
            <a:endParaRPr lang="en-US" sz="1200">
              <a:solidFill>
                <a:schemeClr val="bg1"/>
              </a:solidFill>
              <a:latin typeface="Book Antiqua" pitchFamily="18" charset="0"/>
            </a:endParaRPr>
          </a:p>
          <a:p>
            <a:r>
              <a:rPr lang="en-US" sz="2400">
                <a:solidFill>
                  <a:schemeClr val="bg1"/>
                </a:solidFill>
                <a:latin typeface="Book Antiqua" pitchFamily="18" charset="0"/>
              </a:rPr>
              <a:t>This provides an opportunity for peer edits, review, and "tweaking" as needed</a:t>
            </a:r>
          </a:p>
          <a:p>
            <a:endParaRPr lang="en-US" sz="1200">
              <a:solidFill>
                <a:schemeClr val="bg1"/>
              </a:solidFill>
              <a:latin typeface="Book Antiqua" pitchFamily="18" charset="0"/>
            </a:endParaRPr>
          </a:p>
          <a:p>
            <a:r>
              <a:rPr lang="en-US" sz="2400">
                <a:solidFill>
                  <a:schemeClr val="bg1"/>
                </a:solidFill>
                <a:latin typeface="Book Antiqua" pitchFamily="18" charset="0"/>
              </a:rPr>
              <a:t>First Group </a:t>
            </a:r>
            <a:r>
              <a:rPr lang="en-US" sz="2400">
                <a:solidFill>
                  <a:srgbClr val="55F6FF"/>
                </a:solidFill>
                <a:latin typeface="Book Antiqua" pitchFamily="18" charset="0"/>
              </a:rPr>
              <a:t>- 1 minute for explaining, 1 minute for feedback</a:t>
            </a:r>
            <a:endParaRPr lang="en-US" sz="2400" u="sng">
              <a:solidFill>
                <a:srgbClr val="55F6FF"/>
              </a:solidFill>
              <a:latin typeface="Book Antiqua" pitchFamily="18" charset="0"/>
              <a:hlinkClick r:id="rId2"/>
            </a:endParaRPr>
          </a:p>
          <a:p>
            <a:r>
              <a:rPr lang="en-US" sz="2400">
                <a:solidFill>
                  <a:schemeClr val="bg1"/>
                </a:solidFill>
                <a:latin typeface="Book Antiqua" pitchFamily="18" charset="0"/>
              </a:rPr>
              <a:t>Second Group </a:t>
            </a:r>
            <a:r>
              <a:rPr lang="en-US" sz="2400">
                <a:solidFill>
                  <a:srgbClr val="55F6FF"/>
                </a:solidFill>
                <a:latin typeface="Book Antiqua" pitchFamily="18" charset="0"/>
              </a:rPr>
              <a:t>- 1 minute for explaining, 1 minute for feedback</a:t>
            </a:r>
            <a:endParaRPr lang="en-US" sz="2400" u="sng">
              <a:solidFill>
                <a:schemeClr val="bg1"/>
              </a:solidFill>
              <a:latin typeface="Book Antiqua" pitchFamily="18" charset="0"/>
              <a:hlinkClick r:id="rId2"/>
            </a:endParaRPr>
          </a:p>
          <a:p>
            <a:r>
              <a:rPr lang="en-US" sz="2400">
                <a:solidFill>
                  <a:schemeClr val="bg1"/>
                </a:solidFill>
                <a:latin typeface="Book Antiqua" pitchFamily="18" charset="0"/>
              </a:rPr>
              <a:t>Third Group </a:t>
            </a:r>
            <a:r>
              <a:rPr lang="en-US" sz="2400">
                <a:solidFill>
                  <a:srgbClr val="55F6FF"/>
                </a:solidFill>
                <a:latin typeface="Book Antiqua" pitchFamily="18" charset="0"/>
              </a:rPr>
              <a:t>- 1 minute for explaining, 1 minute for feedback</a:t>
            </a:r>
            <a:endParaRPr lang="en-US" sz="2400">
              <a:solidFill>
                <a:schemeClr val="bg1"/>
              </a:solidFill>
              <a:latin typeface="Book Antiqua"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643063" y="52388"/>
            <a:ext cx="6018212" cy="1011237"/>
          </a:xfrm>
          <a:prstGeom prst="rect">
            <a:avLst/>
          </a:prstGeom>
        </p:spPr>
        <p:txBody>
          <a:bodyPr anchor="ct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pPr fontAlgn="auto">
              <a:spcAft>
                <a:spcPts val="0"/>
              </a:spcAft>
              <a:defRPr/>
            </a:pPr>
            <a:r>
              <a:rPr lang="en-US" sz="6600" b="1" dirty="0" smtClean="0"/>
              <a:t>Ecology Group</a:t>
            </a:r>
            <a:endParaRPr lang="en-US" sz="6600" b="1" dirty="0"/>
          </a:p>
        </p:txBody>
      </p:sp>
      <p:sp>
        <p:nvSpPr>
          <p:cNvPr id="19458" name="Shape 161"/>
          <p:cNvSpPr txBox="1">
            <a:spLocks noChangeArrowheads="1"/>
          </p:cNvSpPr>
          <p:nvPr/>
        </p:nvSpPr>
        <p:spPr bwMode="auto">
          <a:xfrm>
            <a:off x="223838" y="3067050"/>
            <a:ext cx="8413750" cy="2709863"/>
          </a:xfrm>
          <a:prstGeom prst="rect">
            <a:avLst/>
          </a:prstGeom>
          <a:noFill/>
          <a:ln w="9525">
            <a:noFill/>
            <a:miter lim="800000"/>
            <a:headEnd/>
            <a:tailEnd/>
          </a:ln>
        </p:spPr>
        <p:txBody>
          <a:bodyPr lIns="91425" tIns="91425" rIns="91425" bIns="91425" anchor="ctr">
            <a:spAutoFit/>
          </a:bodyPr>
          <a:lstStyle/>
          <a:p>
            <a:pPr>
              <a:buClr>
                <a:srgbClr val="FFFF00"/>
              </a:buClr>
            </a:pPr>
            <a:r>
              <a:rPr lang="en-US" sz="3600" b="1">
                <a:solidFill>
                  <a:schemeClr val="bg1"/>
                </a:solidFill>
                <a:latin typeface="Book Antiqua" pitchFamily="18" charset="0"/>
              </a:rPr>
              <a:t>Context:</a:t>
            </a:r>
            <a:endParaRPr lang="en-US" sz="1200" b="1">
              <a:solidFill>
                <a:schemeClr val="bg1"/>
              </a:solidFill>
              <a:latin typeface="Book Antiqua" pitchFamily="18" charset="0"/>
            </a:endParaRPr>
          </a:p>
          <a:p>
            <a:pPr marL="914400" lvl="1" indent="-298450">
              <a:lnSpc>
                <a:spcPct val="115000"/>
              </a:lnSpc>
              <a:buClr>
                <a:srgbClr val="FFFF00"/>
              </a:buClr>
              <a:buSzPct val="65000"/>
              <a:buFont typeface="Arial" charset="0"/>
              <a:buChar char="•"/>
            </a:pPr>
            <a:r>
              <a:rPr lang="en-US" sz="2800">
                <a:solidFill>
                  <a:schemeClr val="bg1"/>
                </a:solidFill>
                <a:latin typeface="Book Antiqua" pitchFamily="18" charset="0"/>
              </a:rPr>
              <a:t>Target:  Biology Majors or Non-Majors</a:t>
            </a:r>
          </a:p>
          <a:p>
            <a:pPr marL="914400" lvl="1" indent="-298450">
              <a:lnSpc>
                <a:spcPct val="115000"/>
              </a:lnSpc>
              <a:buClr>
                <a:srgbClr val="FFFF00"/>
              </a:buClr>
              <a:buSzPct val="65000"/>
              <a:buFont typeface="Arial" charset="0"/>
              <a:buChar char="•"/>
            </a:pPr>
            <a:r>
              <a:rPr lang="en-US" sz="2800">
                <a:solidFill>
                  <a:schemeClr val="bg1"/>
                </a:solidFill>
                <a:latin typeface="Book Antiqua" pitchFamily="18" charset="0"/>
              </a:rPr>
              <a:t>One semester Introductory Biology Course</a:t>
            </a:r>
          </a:p>
          <a:p>
            <a:pPr marL="914400" lvl="1" indent="-298450">
              <a:lnSpc>
                <a:spcPct val="115000"/>
              </a:lnSpc>
              <a:buClr>
                <a:srgbClr val="FFFF00"/>
              </a:buClr>
              <a:buSzPct val="65000"/>
              <a:buFont typeface="Arial" charset="0"/>
              <a:buChar char="•"/>
            </a:pPr>
            <a:r>
              <a:rPr lang="en-US" sz="2800">
                <a:solidFill>
                  <a:schemeClr val="bg1"/>
                </a:solidFill>
                <a:latin typeface="Book Antiqua" pitchFamily="18" charset="0"/>
              </a:rPr>
              <a:t>Active Learning Classroom (where students are experienced with these types of activities)</a:t>
            </a:r>
          </a:p>
        </p:txBody>
      </p:sp>
      <p:sp>
        <p:nvSpPr>
          <p:cNvPr id="19459" name="Shape 162"/>
          <p:cNvSpPr txBox="1">
            <a:spLocks noChangeArrowheads="1"/>
          </p:cNvSpPr>
          <p:nvPr/>
        </p:nvSpPr>
        <p:spPr bwMode="auto">
          <a:xfrm>
            <a:off x="285750" y="1522413"/>
            <a:ext cx="8528050" cy="1719262"/>
          </a:xfrm>
          <a:prstGeom prst="rect">
            <a:avLst/>
          </a:prstGeom>
          <a:noFill/>
          <a:ln w="9525">
            <a:noFill/>
            <a:miter lim="800000"/>
            <a:headEnd/>
            <a:tailEnd/>
          </a:ln>
        </p:spPr>
        <p:txBody>
          <a:bodyPr lIns="91425" tIns="91425" rIns="91425" bIns="91425" anchor="ctr">
            <a:spAutoFit/>
          </a:bodyPr>
          <a:lstStyle/>
          <a:p>
            <a:pPr>
              <a:buClr>
                <a:srgbClr val="FFFF00"/>
              </a:buClr>
              <a:buSzPct val="31000"/>
              <a:buFont typeface="Arial" charset="0"/>
              <a:buNone/>
            </a:pPr>
            <a:r>
              <a:rPr lang="en-US" sz="3600" b="1">
                <a:solidFill>
                  <a:srgbClr val="FFFFFF"/>
                </a:solidFill>
                <a:latin typeface="Book Antiqua" pitchFamily="18" charset="0"/>
              </a:rPr>
              <a:t>Learning Goal:</a:t>
            </a:r>
          </a:p>
          <a:p>
            <a:pPr marL="914400" lvl="1" indent="-298450">
              <a:lnSpc>
                <a:spcPct val="115000"/>
              </a:lnSpc>
              <a:buClr>
                <a:srgbClr val="FFFF00"/>
              </a:buClr>
              <a:buSzPct val="65000"/>
              <a:buFont typeface="Arial" charset="0"/>
              <a:buChar char="•"/>
            </a:pPr>
            <a:r>
              <a:rPr lang="en-US" sz="2800">
                <a:solidFill>
                  <a:srgbClr val="FFFFFF"/>
                </a:solidFill>
                <a:latin typeface="Book Antiqua" pitchFamily="18" charset="0"/>
              </a:rPr>
              <a:t>Understanding human population growth and its environmental impacts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643063" y="52388"/>
            <a:ext cx="6018212" cy="1011237"/>
          </a:xfrm>
          <a:prstGeom prst="rect">
            <a:avLst/>
          </a:prstGeom>
        </p:spPr>
        <p:txBody>
          <a:bodyPr anchor="ct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pPr fontAlgn="auto">
              <a:spcAft>
                <a:spcPts val="0"/>
              </a:spcAft>
              <a:defRPr/>
            </a:pPr>
            <a:r>
              <a:rPr lang="en-US" sz="6600" b="1" dirty="0" smtClean="0"/>
              <a:t>Ecology Group</a:t>
            </a:r>
            <a:endParaRPr lang="en-US" sz="6600" b="1" dirty="0"/>
          </a:p>
        </p:txBody>
      </p:sp>
      <p:sp>
        <p:nvSpPr>
          <p:cNvPr id="37890" name="Shape 292"/>
          <p:cNvSpPr>
            <a:spLocks noGrp="1"/>
          </p:cNvSpPr>
          <p:nvPr>
            <p:ph type="title"/>
          </p:nvPr>
        </p:nvSpPr>
        <p:spPr bwMode="auto">
          <a:xfrm>
            <a:off x="-250825" y="1719263"/>
            <a:ext cx="9218613" cy="1304925"/>
          </a:xfrm>
        </p:spPr>
        <p:txBody>
          <a:bodyPr wrap="square" lIns="91425" tIns="91425" rIns="91425" bIns="91425" numCol="1" compatLnSpc="1">
            <a:prstTxWarp prst="textNoShape">
              <a:avLst/>
            </a:prstTxWarp>
            <a:spAutoFit/>
          </a:bodyPr>
          <a:lstStyle/>
          <a:p>
            <a:pPr marL="342900" indent="-342900">
              <a:lnSpc>
                <a:spcPct val="115000"/>
              </a:lnSpc>
            </a:pPr>
            <a:r>
              <a:rPr lang="en-US" sz="3200" smtClean="0">
                <a:solidFill>
                  <a:srgbClr val="FFFFFF"/>
                </a:solidFill>
                <a:effectLst/>
                <a:latin typeface="Arial" charset="0"/>
                <a:cs typeface="Arial" charset="0"/>
              </a:rPr>
              <a:t>Understanding human population growth and its environmental impacts</a:t>
            </a:r>
          </a:p>
        </p:txBody>
      </p:sp>
      <p:sp>
        <p:nvSpPr>
          <p:cNvPr id="5" name="Shape 293"/>
          <p:cNvSpPr txBox="1">
            <a:spLocks/>
          </p:cNvSpPr>
          <p:nvPr/>
        </p:nvSpPr>
        <p:spPr>
          <a:xfrm>
            <a:off x="487363" y="1343025"/>
            <a:ext cx="8169275" cy="5062538"/>
          </a:xfrm>
          <a:prstGeom prst="rect">
            <a:avLst/>
          </a:prstGeom>
        </p:spPr>
        <p:txBody>
          <a:bodyPr lIns="91425" tIns="91425" rIns="91425" bIns="91425">
            <a:spAutoFit/>
          </a:bodyPr>
          <a:lst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a:lstStyle>
          <a:p>
            <a:pPr fontAlgn="auto">
              <a:spcAft>
                <a:spcPts val="0"/>
              </a:spcAft>
              <a:buClr>
                <a:srgbClr val="000000"/>
              </a:buClr>
              <a:buSzPct val="34375"/>
              <a:buFont typeface="Arial"/>
              <a:buNone/>
              <a:defRPr/>
            </a:pPr>
            <a:r>
              <a:rPr lang="x-none" dirty="0" smtClean="0"/>
              <a:t>
</a:t>
            </a:r>
          </a:p>
          <a:p>
            <a:pPr fontAlgn="auto">
              <a:spcAft>
                <a:spcPts val="0"/>
              </a:spcAft>
              <a:defRPr/>
            </a:pPr>
            <a:endParaRPr lang="x-none" dirty="0" smtClean="0"/>
          </a:p>
          <a:p>
            <a:pPr fontAlgn="auto">
              <a:spcAft>
                <a:spcPts val="0"/>
              </a:spcAft>
              <a:defRPr/>
            </a:pPr>
            <a:endParaRPr lang="x-none" dirty="0" smtClean="0"/>
          </a:p>
          <a:p>
            <a:pPr fontAlgn="auto">
              <a:spcAft>
                <a:spcPts val="0"/>
              </a:spcAft>
              <a:defRPr/>
            </a:pPr>
            <a:endParaRPr lang="x-none" dirty="0" smtClean="0"/>
          </a:p>
          <a:p>
            <a:pPr fontAlgn="auto">
              <a:spcAft>
                <a:spcPts val="0"/>
              </a:spcAft>
              <a:defRPr/>
            </a:pPr>
            <a:endParaRPr lang="x-none" dirty="0" smtClean="0"/>
          </a:p>
          <a:p>
            <a:pPr fontAlgn="auto">
              <a:spcAft>
                <a:spcPts val="0"/>
              </a:spcAft>
              <a:defRPr/>
            </a:pPr>
            <a:endParaRPr lang="x-none" dirty="0"/>
          </a:p>
        </p:txBody>
      </p:sp>
      <p:grpSp>
        <p:nvGrpSpPr>
          <p:cNvPr id="3" name="Group 2"/>
          <p:cNvGrpSpPr>
            <a:grpSpLocks/>
          </p:cNvGrpSpPr>
          <p:nvPr/>
        </p:nvGrpSpPr>
        <p:grpSpPr bwMode="auto">
          <a:xfrm>
            <a:off x="750888" y="3424238"/>
            <a:ext cx="7905750" cy="2159000"/>
            <a:chOff x="750279" y="3424878"/>
            <a:chExt cx="7907119" cy="2157567"/>
          </a:xfrm>
        </p:grpSpPr>
        <p:sp>
          <p:nvSpPr>
            <p:cNvPr id="37896" name="Shape 296"/>
            <p:cNvSpPr txBox="1">
              <a:spLocks noChangeArrowheads="1"/>
            </p:cNvSpPr>
            <p:nvPr/>
          </p:nvSpPr>
          <p:spPr bwMode="auto">
            <a:xfrm>
              <a:off x="3931966" y="3424878"/>
              <a:ext cx="1842299" cy="553968"/>
            </a:xfrm>
            <a:prstGeom prst="rect">
              <a:avLst/>
            </a:prstGeom>
            <a:noFill/>
            <a:ln w="9525">
              <a:noFill/>
              <a:miter lim="800000"/>
              <a:headEnd/>
              <a:tailEnd/>
            </a:ln>
          </p:spPr>
          <p:txBody>
            <a:bodyPr lIns="91425" tIns="91425" rIns="91425" bIns="91425">
              <a:spAutoFit/>
            </a:bodyPr>
            <a:lstStyle/>
            <a:p>
              <a:pPr>
                <a:buClr>
                  <a:srgbClr val="000000"/>
                </a:buClr>
                <a:buSzPct val="46000"/>
                <a:buFont typeface="Arial" charset="0"/>
                <a:buNone/>
              </a:pPr>
              <a:r>
                <a:rPr lang="en-US" sz="2400">
                  <a:solidFill>
                    <a:srgbClr val="FFFFFF"/>
                  </a:solidFill>
                  <a:latin typeface="Book Antiqua" pitchFamily="18" charset="0"/>
                </a:rPr>
                <a:t>Carbon</a:t>
              </a:r>
            </a:p>
          </p:txBody>
        </p:sp>
        <p:sp>
          <p:nvSpPr>
            <p:cNvPr id="37897" name="Shape 298"/>
            <p:cNvSpPr txBox="1">
              <a:spLocks noChangeArrowheads="1"/>
            </p:cNvSpPr>
            <p:nvPr/>
          </p:nvSpPr>
          <p:spPr bwMode="auto">
            <a:xfrm>
              <a:off x="750279" y="5028477"/>
              <a:ext cx="2047199" cy="553968"/>
            </a:xfrm>
            <a:prstGeom prst="rect">
              <a:avLst/>
            </a:prstGeom>
            <a:noFill/>
            <a:ln w="9525">
              <a:noFill/>
              <a:miter lim="800000"/>
              <a:headEnd/>
              <a:tailEnd/>
            </a:ln>
          </p:spPr>
          <p:txBody>
            <a:bodyPr lIns="91425" tIns="91425" rIns="91425" bIns="91425">
              <a:spAutoFit/>
            </a:bodyPr>
            <a:lstStyle/>
            <a:p>
              <a:pPr>
                <a:buClr>
                  <a:srgbClr val="000000"/>
                </a:buClr>
                <a:buSzPct val="46000"/>
                <a:buFont typeface="Arial" charset="0"/>
                <a:buNone/>
              </a:pPr>
              <a:r>
                <a:rPr lang="en-US" sz="2400">
                  <a:solidFill>
                    <a:srgbClr val="FFFFFF"/>
                  </a:solidFill>
                  <a:latin typeface="Book Antiqua" pitchFamily="18" charset="0"/>
                </a:rPr>
                <a:t>Urbanization</a:t>
              </a:r>
            </a:p>
          </p:txBody>
        </p:sp>
        <p:sp>
          <p:nvSpPr>
            <p:cNvPr id="37898" name="Shape 300"/>
            <p:cNvSpPr txBox="1">
              <a:spLocks noChangeArrowheads="1"/>
            </p:cNvSpPr>
            <p:nvPr/>
          </p:nvSpPr>
          <p:spPr bwMode="auto">
            <a:xfrm>
              <a:off x="6857999" y="5011427"/>
              <a:ext cx="1799399" cy="553968"/>
            </a:xfrm>
            <a:prstGeom prst="rect">
              <a:avLst/>
            </a:prstGeom>
            <a:noFill/>
            <a:ln w="9525">
              <a:noFill/>
              <a:miter lim="800000"/>
              <a:headEnd/>
              <a:tailEnd/>
            </a:ln>
          </p:spPr>
          <p:txBody>
            <a:bodyPr lIns="91425" tIns="91425" rIns="91425" bIns="91425">
              <a:spAutoFit/>
            </a:bodyPr>
            <a:lstStyle/>
            <a:p>
              <a:pPr>
                <a:buClr>
                  <a:srgbClr val="000000"/>
                </a:buClr>
                <a:buSzPct val="46000"/>
                <a:buFont typeface="Arial" charset="0"/>
                <a:buNone/>
              </a:pPr>
              <a:r>
                <a:rPr lang="en-US" sz="2400">
                  <a:solidFill>
                    <a:srgbClr val="FFFFFF"/>
                  </a:solidFill>
                  <a:latin typeface="Book Antiqua" pitchFamily="18" charset="0"/>
                </a:rPr>
                <a:t>Agriculture</a:t>
              </a:r>
            </a:p>
          </p:txBody>
        </p:sp>
        <p:sp>
          <p:nvSpPr>
            <p:cNvPr id="37899" name="Shape 295"/>
            <p:cNvSpPr>
              <a:spLocks noChangeArrowheads="1"/>
            </p:cNvSpPr>
            <p:nvPr/>
          </p:nvSpPr>
          <p:spPr bwMode="auto">
            <a:xfrm>
              <a:off x="4461985" y="3892770"/>
              <a:ext cx="153599" cy="648300"/>
            </a:xfrm>
            <a:prstGeom prst="upArrow">
              <a:avLst>
                <a:gd name="adj1" fmla="val 50000"/>
                <a:gd name="adj2" fmla="val 50004"/>
              </a:avLst>
            </a:prstGeom>
            <a:solidFill>
              <a:schemeClr val="bg2"/>
            </a:solidFill>
            <a:ln w="19050">
              <a:solidFill>
                <a:schemeClr val="tx2"/>
              </a:solidFill>
              <a:round/>
              <a:headEnd/>
              <a:tailEnd/>
            </a:ln>
          </p:spPr>
          <p:txBody>
            <a:bodyPr lIns="91425" tIns="91425" rIns="91425" bIns="91425" anchor="ctr">
              <a:spAutoFit/>
            </a:bodyPr>
            <a:lstStyle/>
            <a:p>
              <a:endParaRPr lang="en-US">
                <a:latin typeface="Book Antiqua" pitchFamily="18" charset="0"/>
              </a:endParaRPr>
            </a:p>
          </p:txBody>
        </p:sp>
        <p:sp>
          <p:nvSpPr>
            <p:cNvPr id="37900" name="Shape 297"/>
            <p:cNvSpPr>
              <a:spLocks noChangeArrowheads="1"/>
            </p:cNvSpPr>
            <p:nvPr/>
          </p:nvSpPr>
          <p:spPr bwMode="auto">
            <a:xfrm>
              <a:off x="2732795" y="5223445"/>
              <a:ext cx="852899" cy="221699"/>
            </a:xfrm>
            <a:prstGeom prst="leftArrow">
              <a:avLst>
                <a:gd name="adj1" fmla="val 50000"/>
                <a:gd name="adj2" fmla="val 49995"/>
              </a:avLst>
            </a:prstGeom>
            <a:solidFill>
              <a:schemeClr val="bg2"/>
            </a:solidFill>
            <a:ln w="19050">
              <a:solidFill>
                <a:schemeClr val="tx2"/>
              </a:solidFill>
              <a:round/>
              <a:headEnd/>
              <a:tailEnd/>
            </a:ln>
          </p:spPr>
          <p:txBody>
            <a:bodyPr lIns="91425" tIns="91425" rIns="91425" bIns="91425" anchor="ctr">
              <a:spAutoFit/>
            </a:bodyPr>
            <a:lstStyle/>
            <a:p>
              <a:endParaRPr lang="en-US">
                <a:latin typeface="Book Antiqua" pitchFamily="18" charset="0"/>
              </a:endParaRPr>
            </a:p>
          </p:txBody>
        </p:sp>
        <p:sp>
          <p:nvSpPr>
            <p:cNvPr id="37901" name="Shape 299"/>
            <p:cNvSpPr>
              <a:spLocks noChangeArrowheads="1"/>
            </p:cNvSpPr>
            <p:nvPr/>
          </p:nvSpPr>
          <p:spPr bwMode="auto">
            <a:xfrm>
              <a:off x="5774265" y="5223445"/>
              <a:ext cx="972299" cy="238799"/>
            </a:xfrm>
            <a:prstGeom prst="rightArrow">
              <a:avLst>
                <a:gd name="adj1" fmla="val 50000"/>
                <a:gd name="adj2" fmla="val 50009"/>
              </a:avLst>
            </a:prstGeom>
            <a:solidFill>
              <a:schemeClr val="bg2"/>
            </a:solidFill>
            <a:ln w="19050">
              <a:solidFill>
                <a:schemeClr val="tx2"/>
              </a:solidFill>
              <a:round/>
              <a:headEnd/>
              <a:tailEnd/>
            </a:ln>
          </p:spPr>
          <p:txBody>
            <a:bodyPr lIns="91425" tIns="91425" rIns="91425" bIns="91425" anchor="ctr">
              <a:spAutoFit/>
            </a:bodyPr>
            <a:lstStyle/>
            <a:p>
              <a:endParaRPr lang="en-US">
                <a:latin typeface="Book Antiqua" pitchFamily="18" charset="0"/>
              </a:endParaRPr>
            </a:p>
          </p:txBody>
        </p:sp>
      </p:grpSp>
      <p:grpSp>
        <p:nvGrpSpPr>
          <p:cNvPr id="16" name="Group 15"/>
          <p:cNvGrpSpPr>
            <a:grpSpLocks/>
          </p:cNvGrpSpPr>
          <p:nvPr/>
        </p:nvGrpSpPr>
        <p:grpSpPr bwMode="auto">
          <a:xfrm>
            <a:off x="3624263" y="4440238"/>
            <a:ext cx="2405062" cy="2306637"/>
            <a:chOff x="3624563" y="4440427"/>
            <a:chExt cx="2405400" cy="2306068"/>
          </a:xfrm>
        </p:grpSpPr>
        <p:sp>
          <p:nvSpPr>
            <p:cNvPr id="37894" name="Shape 294"/>
            <p:cNvSpPr txBox="1">
              <a:spLocks noChangeArrowheads="1"/>
            </p:cNvSpPr>
            <p:nvPr/>
          </p:nvSpPr>
          <p:spPr bwMode="auto">
            <a:xfrm>
              <a:off x="3624563" y="4440427"/>
              <a:ext cx="2405400" cy="1107965"/>
            </a:xfrm>
            <a:prstGeom prst="rect">
              <a:avLst/>
            </a:prstGeom>
            <a:noFill/>
            <a:ln w="9525">
              <a:noFill/>
              <a:miter lim="800000"/>
              <a:headEnd/>
              <a:tailEnd/>
            </a:ln>
          </p:spPr>
          <p:txBody>
            <a:bodyPr lIns="91425" tIns="91425" rIns="91425" bIns="91425">
              <a:spAutoFit/>
            </a:bodyPr>
            <a:lstStyle/>
            <a:p>
              <a:pPr>
                <a:buClr>
                  <a:srgbClr val="000000"/>
                </a:buClr>
                <a:buSzPct val="37000"/>
                <a:buFont typeface="Arial" charset="0"/>
                <a:buNone/>
              </a:pPr>
              <a:r>
                <a:rPr lang="en-US" sz="3000">
                  <a:solidFill>
                    <a:srgbClr val="FFFFFF"/>
                  </a:solidFill>
                  <a:latin typeface="Book Antiqua" pitchFamily="18" charset="0"/>
                </a:rPr>
                <a:t>   Human Population</a:t>
              </a:r>
            </a:p>
          </p:txBody>
        </p:sp>
        <p:pic>
          <p:nvPicPr>
            <p:cNvPr id="37895" name="Picture 10"/>
            <p:cNvPicPr>
              <a:picLocks noChangeAspect="1"/>
            </p:cNvPicPr>
            <p:nvPr/>
          </p:nvPicPr>
          <p:blipFill>
            <a:blip r:embed="rId2"/>
            <a:srcRect/>
            <a:stretch>
              <a:fillRect/>
            </a:stretch>
          </p:blipFill>
          <p:spPr bwMode="auto">
            <a:xfrm>
              <a:off x="3843952" y="5565395"/>
              <a:ext cx="1727200" cy="1181100"/>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643063" y="52388"/>
            <a:ext cx="6018212" cy="1011237"/>
          </a:xfrm>
          <a:prstGeom prst="rect">
            <a:avLst/>
          </a:prstGeom>
        </p:spPr>
        <p:txBody>
          <a:bodyPr anchor="ct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pPr fontAlgn="auto">
              <a:spcAft>
                <a:spcPts val="0"/>
              </a:spcAft>
              <a:defRPr/>
            </a:pPr>
            <a:r>
              <a:rPr lang="en-US" sz="6600" b="1" dirty="0" smtClean="0"/>
              <a:t>Ecology Group</a:t>
            </a:r>
            <a:endParaRPr lang="en-US" sz="6600" b="1" dirty="0"/>
          </a:p>
        </p:txBody>
      </p:sp>
      <p:sp>
        <p:nvSpPr>
          <p:cNvPr id="3" name="Shape 305"/>
          <p:cNvSpPr txBox="1">
            <a:spLocks noGrp="1"/>
          </p:cNvSpPr>
          <p:nvPr>
            <p:ph type="title"/>
          </p:nvPr>
        </p:nvSpPr>
        <p:spPr>
          <a:xfrm>
            <a:off x="374650" y="1860550"/>
            <a:ext cx="8229600" cy="739775"/>
          </a:xfrm>
        </p:spPr>
        <p:txBody>
          <a:bodyPr lIns="91425" tIns="91425" rIns="91425" bIns="91425">
            <a:spAutoFit/>
          </a:bodyPr>
          <a:lstStyle/>
          <a:p>
            <a:pPr fontAlgn="auto">
              <a:spcAft>
                <a:spcPts val="0"/>
              </a:spcAft>
              <a:buClr>
                <a:srgbClr val="000000"/>
              </a:buClr>
              <a:buSzPct val="25000"/>
              <a:buFont typeface="Arial"/>
              <a:buNone/>
              <a:defRPr/>
            </a:pPr>
            <a:r>
              <a:rPr lang="x-none" sz="3600" b="1" dirty="0">
                <a:solidFill>
                  <a:srgbClr val="FFFFFF"/>
                </a:solidFill>
              </a:rPr>
              <a:t>The Ultimate Model Challenge</a:t>
            </a:r>
          </a:p>
        </p:txBody>
      </p:sp>
      <p:sp>
        <p:nvSpPr>
          <p:cNvPr id="4" name="Shape 306"/>
          <p:cNvSpPr txBox="1">
            <a:spLocks/>
          </p:cNvSpPr>
          <p:nvPr/>
        </p:nvSpPr>
        <p:spPr>
          <a:xfrm>
            <a:off x="123825" y="2787650"/>
            <a:ext cx="9040813" cy="4186238"/>
          </a:xfrm>
          <a:prstGeom prst="rect">
            <a:avLst/>
          </a:prstGeom>
        </p:spPr>
        <p:txBody>
          <a:bodyPr lIns="91425" tIns="91425" rIns="91425" bIns="91425">
            <a:spAutoFit/>
          </a:bodyPr>
          <a:lst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a:lstStyle>
          <a:p>
            <a:pPr fontAlgn="auto">
              <a:spcBef>
                <a:spcPts val="0"/>
              </a:spcBef>
              <a:spcAft>
                <a:spcPts val="0"/>
              </a:spcAft>
              <a:buFont typeface="Wingdings 2" pitchFamily="18" charset="2"/>
              <a:buNone/>
              <a:defRPr/>
            </a:pPr>
            <a:r>
              <a:rPr lang="en-US" sz="2600" dirty="0" smtClean="0"/>
              <a:t>As a table team, </a:t>
            </a:r>
            <a:r>
              <a:rPr lang="en-US" sz="2600" dirty="0"/>
              <a:t>c</a:t>
            </a:r>
            <a:r>
              <a:rPr lang="x-none" sz="2600" dirty="0" smtClean="0"/>
              <a:t>onstruct a </a:t>
            </a:r>
            <a:r>
              <a:rPr lang="x-none" sz="2600" b="1" dirty="0" smtClean="0"/>
              <a:t>synthesis model</a:t>
            </a:r>
            <a:r>
              <a:rPr lang="x-none" sz="2600" dirty="0" smtClean="0"/>
              <a:t> showing all three models and their linkage to Human Population</a:t>
            </a:r>
            <a:r>
              <a:rPr lang="en-US" sz="2600" dirty="0" smtClean="0"/>
              <a:t>		</a:t>
            </a:r>
            <a:r>
              <a:rPr lang="x-none" sz="2600" b="1" dirty="0" smtClean="0">
                <a:solidFill>
                  <a:srgbClr val="55F6FF"/>
                </a:solidFill>
              </a:rPr>
              <a:t>(</a:t>
            </a:r>
            <a:r>
              <a:rPr lang="en-US" sz="2600" b="1" dirty="0" smtClean="0">
                <a:solidFill>
                  <a:srgbClr val="55F6FF"/>
                </a:solidFill>
              </a:rPr>
              <a:t>5 </a:t>
            </a:r>
            <a:r>
              <a:rPr lang="x-none" sz="2600" b="1" dirty="0" smtClean="0">
                <a:solidFill>
                  <a:srgbClr val="55F6FF"/>
                </a:solidFill>
              </a:rPr>
              <a:t>minutes)</a:t>
            </a:r>
          </a:p>
          <a:p>
            <a:pPr marL="0" indent="0" fontAlgn="auto">
              <a:spcBef>
                <a:spcPts val="0"/>
              </a:spcBef>
              <a:spcAft>
                <a:spcPts val="0"/>
              </a:spcAft>
              <a:buClr>
                <a:srgbClr val="000000"/>
              </a:buClr>
              <a:buSzPct val="36666"/>
              <a:buFont typeface="Arial"/>
              <a:buNone/>
              <a:defRPr/>
            </a:pPr>
            <a:endParaRPr lang="en-US" sz="2600" dirty="0" smtClean="0"/>
          </a:p>
          <a:p>
            <a:pPr marL="0" indent="0" fontAlgn="auto">
              <a:spcBef>
                <a:spcPts val="0"/>
              </a:spcBef>
              <a:spcAft>
                <a:spcPts val="0"/>
              </a:spcAft>
              <a:buClr>
                <a:srgbClr val="000000"/>
              </a:buClr>
              <a:buSzPct val="36666"/>
              <a:buFont typeface="Arial"/>
              <a:buNone/>
              <a:defRPr/>
            </a:pPr>
            <a:r>
              <a:rPr lang="x-none" sz="2600" dirty="0" smtClean="0"/>
              <a:t>Using colored markers include arrows and linking terms to explain these connections </a:t>
            </a:r>
            <a:endParaRPr lang="en-US" sz="2600" dirty="0" smtClean="0"/>
          </a:p>
          <a:p>
            <a:pPr marL="0" indent="0" fontAlgn="auto">
              <a:spcBef>
                <a:spcPts val="0"/>
              </a:spcBef>
              <a:spcAft>
                <a:spcPts val="0"/>
              </a:spcAft>
              <a:buClr>
                <a:srgbClr val="000000"/>
              </a:buClr>
              <a:buSzPct val="36666"/>
              <a:buFont typeface="Arial"/>
              <a:buNone/>
              <a:defRPr/>
            </a:pPr>
            <a:endParaRPr lang="x-none" sz="2600" dirty="0" smtClean="0"/>
          </a:p>
          <a:p>
            <a:pPr marL="0" indent="0" fontAlgn="auto">
              <a:spcBef>
                <a:spcPts val="0"/>
              </a:spcBef>
              <a:spcAft>
                <a:spcPts val="0"/>
              </a:spcAft>
              <a:buFont typeface="Wingdings 2" pitchFamily="18" charset="2"/>
              <a:buNone/>
              <a:defRPr/>
            </a:pPr>
            <a:r>
              <a:rPr lang="x-none" sz="2600" dirty="0" smtClean="0"/>
              <a:t>Consider your audience. This will be evaluated by your whole class peers--check model for </a:t>
            </a:r>
            <a:r>
              <a:rPr lang="x-none" sz="2600" b="1" dirty="0" smtClean="0"/>
              <a:t>accuracy</a:t>
            </a:r>
            <a:r>
              <a:rPr lang="x-none" sz="2600" dirty="0" smtClean="0"/>
              <a:t> and </a:t>
            </a:r>
            <a:r>
              <a:rPr lang="x-none" sz="2600" b="1" dirty="0" smtClean="0"/>
              <a:t>clarity</a:t>
            </a:r>
            <a:r>
              <a:rPr lang="x-none" sz="2600" dirty="0" smtClean="0"/>
              <a:t> for others to understand.</a:t>
            </a:r>
            <a:r>
              <a:rPr lang="en-US" sz="2600" dirty="0" smtClean="0"/>
              <a:t> </a:t>
            </a:r>
            <a:endParaRPr lang="x-none" sz="26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Summative assessment OC3 – one paper per 3</a:t>
            </a:r>
            <a:endParaRPr lang="en-US" dirty="0"/>
          </a:p>
        </p:txBody>
      </p:sp>
      <p:sp>
        <p:nvSpPr>
          <p:cNvPr id="3" name="Content Placeholder 2"/>
          <p:cNvSpPr>
            <a:spLocks noGrp="1"/>
          </p:cNvSpPr>
          <p:nvPr>
            <p:ph idx="1"/>
          </p:nvPr>
        </p:nvSpPr>
        <p:spPr>
          <a:xfrm>
            <a:off x="0" y="1679575"/>
            <a:ext cx="9144000" cy="5178425"/>
          </a:xfrm>
        </p:spPr>
        <p:txBody>
          <a:bodyPr/>
          <a:lstStyle/>
          <a:p>
            <a:pPr marL="0" indent="0" fontAlgn="auto">
              <a:spcAft>
                <a:spcPts val="0"/>
              </a:spcAft>
              <a:buFont typeface="Wingdings 2" pitchFamily="18" charset="2"/>
              <a:buNone/>
              <a:defRPr/>
            </a:pPr>
            <a:r>
              <a:rPr lang="en-US" dirty="0" smtClean="0"/>
              <a:t>1. </a:t>
            </a:r>
            <a:r>
              <a:rPr lang="en-US" dirty="0"/>
              <a:t>I</a:t>
            </a:r>
            <a:r>
              <a:rPr lang="en-US" dirty="0" smtClean="0"/>
              <a:t>f the human population continues to grow at approximately its current rate, what effect would that have on your overall Carbon, Agriculture, OR Urbanization model and WHY (select one of the three).</a:t>
            </a:r>
          </a:p>
          <a:p>
            <a:pPr marL="0" indent="0" fontAlgn="auto">
              <a:spcAft>
                <a:spcPts val="0"/>
              </a:spcAft>
              <a:buFont typeface="Wingdings 2" pitchFamily="18" charset="2"/>
              <a:buNone/>
              <a:defRPr/>
            </a:pPr>
            <a:r>
              <a:rPr lang="en-US" dirty="0" smtClean="0"/>
              <a:t>2. If science found a way to increase global photosynthesis levels, what effects would you predict that to have on global climate change and WHY?</a:t>
            </a:r>
          </a:p>
          <a:p>
            <a:pPr marL="0" indent="0" fontAlgn="auto">
              <a:spcAft>
                <a:spcPts val="0"/>
              </a:spcAft>
              <a:buFont typeface="Wingdings 2" pitchFamily="18" charset="2"/>
              <a:buNone/>
              <a:defRPr/>
            </a:pPr>
            <a:r>
              <a:rPr lang="en-US" dirty="0" smtClean="0"/>
              <a:t>3. If the human population continues to grow at approximately the current rate, what other impacts do you think might occur to the environment, and how might you model this?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643063" y="52388"/>
            <a:ext cx="6018212" cy="1011237"/>
          </a:xfrm>
          <a:prstGeom prst="rect">
            <a:avLst/>
          </a:prstGeom>
        </p:spPr>
        <p:txBody>
          <a:bodyPr anchor="ct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pPr fontAlgn="auto">
              <a:spcAft>
                <a:spcPts val="0"/>
              </a:spcAft>
              <a:defRPr/>
            </a:pPr>
            <a:r>
              <a:rPr lang="en-US" sz="6600" b="1" dirty="0" smtClean="0"/>
              <a:t>Ecology Group</a:t>
            </a:r>
            <a:endParaRPr lang="en-US" sz="6600" b="1" dirty="0"/>
          </a:p>
        </p:txBody>
      </p:sp>
      <p:sp>
        <p:nvSpPr>
          <p:cNvPr id="4" name="Shape 312"/>
          <p:cNvSpPr txBox="1">
            <a:spLocks/>
          </p:cNvSpPr>
          <p:nvPr/>
        </p:nvSpPr>
        <p:spPr>
          <a:xfrm>
            <a:off x="457200" y="2911475"/>
            <a:ext cx="8502650" cy="3006725"/>
          </a:xfrm>
          <a:prstGeom prst="rect">
            <a:avLst/>
          </a:prstGeom>
          <a:noFill/>
          <a:ln>
            <a:noFill/>
          </a:ln>
        </p:spPr>
        <p:txBody>
          <a:bodyPr lIns="91425" tIns="45700" rIns="91425" bIns="45700">
            <a:spAutoFit/>
          </a:bodyPr>
          <a:lst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a:lstStyle>
          <a:p>
            <a:pPr fontAlgn="auto">
              <a:spcBef>
                <a:spcPts val="640"/>
              </a:spcBef>
              <a:spcAft>
                <a:spcPts val="0"/>
              </a:spcAft>
              <a:buClr>
                <a:srgbClr val="FFFF00"/>
              </a:buClr>
              <a:buSzPct val="98958"/>
              <a:buFont typeface="Arial"/>
              <a:buChar char="•"/>
              <a:defRPr/>
            </a:pPr>
            <a:r>
              <a:rPr lang="x-none" dirty="0" smtClean="0">
                <a:solidFill>
                  <a:srgbClr val="FFFFFF"/>
                </a:solidFill>
                <a:latin typeface="Arial"/>
                <a:cs typeface="Arial"/>
              </a:rPr>
              <a:t>You Decide! </a:t>
            </a:r>
            <a:r>
              <a:rPr lang="x-none" u="sng" dirty="0" smtClean="0">
                <a:solidFill>
                  <a:srgbClr val="FFFFFF"/>
                </a:solidFill>
                <a:latin typeface="Arial"/>
                <a:cs typeface="Arial"/>
              </a:rPr>
              <a:t>Peer</a:t>
            </a:r>
            <a:r>
              <a:rPr lang="x-none" dirty="0" smtClean="0">
                <a:solidFill>
                  <a:srgbClr val="FFFFFF"/>
                </a:solidFill>
                <a:latin typeface="Arial"/>
                <a:cs typeface="Arial"/>
              </a:rPr>
              <a:t> </a:t>
            </a:r>
            <a:r>
              <a:rPr lang="x-none" u="sng" dirty="0" smtClean="0">
                <a:solidFill>
                  <a:srgbClr val="FFFFFF"/>
                </a:solidFill>
                <a:latin typeface="Arial"/>
                <a:cs typeface="Arial"/>
              </a:rPr>
              <a:t>evaluation</a:t>
            </a:r>
            <a:r>
              <a:rPr lang="x-none" dirty="0" smtClean="0">
                <a:solidFill>
                  <a:srgbClr val="FFFFFF"/>
                </a:solidFill>
                <a:latin typeface="Arial"/>
                <a:cs typeface="Arial"/>
              </a:rPr>
              <a:t> of </a:t>
            </a:r>
            <a:r>
              <a:rPr lang="x-none" dirty="0" smtClean="0">
                <a:solidFill>
                  <a:srgbClr val="FFFFFF"/>
                </a:solidFill>
                <a:latin typeface="Arial"/>
                <a:ea typeface="Arial"/>
                <a:cs typeface="Arial"/>
                <a:sym typeface="Arial"/>
              </a:rPr>
              <a:t>synthesis models.</a:t>
            </a:r>
            <a:endParaRPr lang="en-US" dirty="0" smtClean="0">
              <a:solidFill>
                <a:srgbClr val="FFFFFF"/>
              </a:solidFill>
              <a:latin typeface="Arial"/>
              <a:ea typeface="Arial"/>
              <a:cs typeface="Arial"/>
              <a:sym typeface="Arial"/>
            </a:endParaRPr>
          </a:p>
          <a:p>
            <a:pPr fontAlgn="auto">
              <a:spcBef>
                <a:spcPts val="640"/>
              </a:spcBef>
              <a:spcAft>
                <a:spcPts val="0"/>
              </a:spcAft>
              <a:buClr>
                <a:srgbClr val="FFFF00"/>
              </a:buClr>
              <a:buSzPct val="98958"/>
              <a:buFont typeface="Arial"/>
              <a:buChar char="•"/>
              <a:defRPr/>
            </a:pPr>
            <a:endParaRPr lang="x-none" sz="1200" dirty="0" smtClean="0">
              <a:solidFill>
                <a:srgbClr val="FFFFFF"/>
              </a:solidFill>
              <a:latin typeface="Arial"/>
              <a:ea typeface="Arial"/>
              <a:cs typeface="Arial"/>
              <a:sym typeface="Arial"/>
            </a:endParaRPr>
          </a:p>
          <a:p>
            <a:pPr fontAlgn="auto">
              <a:spcBef>
                <a:spcPts val="640"/>
              </a:spcBef>
              <a:spcAft>
                <a:spcPts val="0"/>
              </a:spcAft>
              <a:buClr>
                <a:srgbClr val="FFFF00"/>
              </a:buClr>
              <a:buSzPct val="98958"/>
              <a:buFont typeface="Arial"/>
              <a:buChar char="•"/>
              <a:defRPr/>
            </a:pPr>
            <a:r>
              <a:rPr lang="x-none" dirty="0" smtClean="0">
                <a:solidFill>
                  <a:srgbClr val="FFFFFF"/>
                </a:solidFill>
                <a:latin typeface="Arial"/>
                <a:ea typeface="Arial"/>
                <a:cs typeface="Arial"/>
                <a:sym typeface="Arial"/>
              </a:rPr>
              <a:t>Assessment: Peer evaluation of another group's </a:t>
            </a:r>
            <a:r>
              <a:rPr lang="x-none" dirty="0" smtClean="0">
                <a:solidFill>
                  <a:srgbClr val="FFFFFF"/>
                </a:solidFill>
                <a:latin typeface="Arial"/>
                <a:cs typeface="Arial"/>
              </a:rPr>
              <a:t>model</a:t>
            </a:r>
            <a:r>
              <a:rPr lang="x-none" dirty="0" smtClean="0">
                <a:solidFill>
                  <a:srgbClr val="FFFFFF"/>
                </a:solidFill>
                <a:latin typeface="Arial"/>
                <a:ea typeface="Arial"/>
                <a:cs typeface="Arial"/>
                <a:sym typeface="Arial"/>
              </a:rPr>
              <a:t> for </a:t>
            </a:r>
            <a:r>
              <a:rPr lang="x-none" u="sng" dirty="0" smtClean="0">
                <a:solidFill>
                  <a:srgbClr val="FFFFFF"/>
                </a:solidFill>
                <a:latin typeface="Arial"/>
                <a:ea typeface="Arial"/>
                <a:cs typeface="Arial"/>
                <a:sym typeface="Arial"/>
              </a:rPr>
              <a:t>strength</a:t>
            </a:r>
            <a:r>
              <a:rPr lang="x-none" u="sng" dirty="0" smtClean="0">
                <a:solidFill>
                  <a:srgbClr val="FFFFFF"/>
                </a:solidFill>
                <a:latin typeface="Arial"/>
                <a:cs typeface="Arial"/>
              </a:rPr>
              <a:t> and </a:t>
            </a:r>
            <a:r>
              <a:rPr lang="x-none" u="sng" dirty="0" smtClean="0">
                <a:solidFill>
                  <a:srgbClr val="FFFFFF"/>
                </a:solidFill>
                <a:latin typeface="Arial"/>
                <a:ea typeface="Arial"/>
                <a:cs typeface="Arial"/>
                <a:sym typeface="Arial"/>
              </a:rPr>
              <a:t>weakness</a:t>
            </a:r>
            <a:r>
              <a:rPr lang="x-none" dirty="0" smtClean="0">
                <a:solidFill>
                  <a:srgbClr val="FFFFFF"/>
                </a:solidFill>
                <a:latin typeface="Arial"/>
                <a:ea typeface="Arial"/>
                <a:cs typeface="Arial"/>
                <a:sym typeface="Arial"/>
              </a:rPr>
              <a:t> w</a:t>
            </a:r>
            <a:r>
              <a:rPr lang="x-none" dirty="0" smtClean="0">
                <a:solidFill>
                  <a:srgbClr val="FFFFFF"/>
                </a:solidFill>
                <a:latin typeface="Arial"/>
                <a:cs typeface="Arial"/>
              </a:rPr>
              <a:t>ith suggestions for improvement </a:t>
            </a:r>
            <a:r>
              <a:rPr lang="x-none" dirty="0" smtClean="0">
                <a:solidFill>
                  <a:srgbClr val="FFFFFF"/>
                </a:solidFill>
                <a:latin typeface="Arial"/>
                <a:ea typeface="Arial"/>
                <a:cs typeface="Arial"/>
                <a:sym typeface="Arial"/>
              </a:rPr>
              <a:t>based on a </a:t>
            </a:r>
            <a:r>
              <a:rPr lang="x-none" u="sng" dirty="0" smtClean="0">
                <a:solidFill>
                  <a:srgbClr val="FFFFFF"/>
                </a:solidFill>
                <a:latin typeface="Arial"/>
                <a:ea typeface="Arial"/>
                <a:cs typeface="Arial"/>
                <a:sym typeface="Arial"/>
              </a:rPr>
              <a:t>rubric</a:t>
            </a:r>
            <a:r>
              <a:rPr lang="x-none" dirty="0" smtClean="0">
                <a:solidFill>
                  <a:srgbClr val="FFFFFF"/>
                </a:solidFill>
                <a:latin typeface="Arial"/>
                <a:ea typeface="Arial"/>
                <a:cs typeface="Arial"/>
                <a:sym typeface="Arial"/>
              </a:rPr>
              <a:t>.</a:t>
            </a:r>
            <a:endParaRPr lang="en-US" dirty="0" smtClean="0">
              <a:solidFill>
                <a:srgbClr val="FFFFFF"/>
              </a:solidFill>
              <a:latin typeface="Arial"/>
              <a:ea typeface="Arial"/>
              <a:cs typeface="Arial"/>
              <a:sym typeface="Arial"/>
            </a:endParaRPr>
          </a:p>
          <a:p>
            <a:pPr marL="0" indent="0" fontAlgn="auto">
              <a:spcBef>
                <a:spcPts val="640"/>
              </a:spcBef>
              <a:spcAft>
                <a:spcPts val="0"/>
              </a:spcAft>
              <a:buClr>
                <a:srgbClr val="FFFF00"/>
              </a:buClr>
              <a:buSzPct val="98958"/>
              <a:buFont typeface="Wingdings 2" pitchFamily="18" charset="2"/>
              <a:buNone/>
              <a:defRPr/>
            </a:pPr>
            <a:endParaRPr lang="x-none" sz="1200" dirty="0" smtClean="0">
              <a:solidFill>
                <a:srgbClr val="FFFFFF"/>
              </a:solidFill>
              <a:latin typeface="Arial"/>
              <a:ea typeface="Arial"/>
              <a:cs typeface="Arial"/>
              <a:sym typeface="Arial"/>
            </a:endParaRPr>
          </a:p>
          <a:p>
            <a:pPr fontAlgn="auto">
              <a:spcBef>
                <a:spcPts val="640"/>
              </a:spcBef>
              <a:spcAft>
                <a:spcPts val="0"/>
              </a:spcAft>
              <a:buClr>
                <a:srgbClr val="FFFF00"/>
              </a:buClr>
              <a:buSzPct val="98958"/>
              <a:buFont typeface="Arial"/>
              <a:buChar char="•"/>
              <a:defRPr/>
            </a:pPr>
            <a:r>
              <a:rPr lang="x-none" u="sng" dirty="0" smtClean="0">
                <a:solidFill>
                  <a:srgbClr val="FFFFFF"/>
                </a:solidFill>
                <a:latin typeface="Arial"/>
                <a:ea typeface="Arial"/>
                <a:cs typeface="Arial"/>
                <a:sym typeface="Arial"/>
              </a:rPr>
              <a:t>Summative assessment</a:t>
            </a:r>
            <a:r>
              <a:rPr lang="x-none" dirty="0" smtClean="0">
                <a:solidFill>
                  <a:srgbClr val="FFFFFF"/>
                </a:solidFill>
                <a:latin typeface="Arial"/>
                <a:ea typeface="Arial"/>
                <a:cs typeface="Arial"/>
                <a:sym typeface="Arial"/>
              </a:rPr>
              <a:t> will be </a:t>
            </a:r>
            <a:r>
              <a:rPr lang="x-none" u="sng" dirty="0" smtClean="0">
                <a:solidFill>
                  <a:srgbClr val="FFFFFF"/>
                </a:solidFill>
                <a:latin typeface="Arial"/>
                <a:ea typeface="Arial"/>
                <a:cs typeface="Arial"/>
                <a:sym typeface="Arial"/>
              </a:rPr>
              <a:t>inst</a:t>
            </a:r>
            <a:r>
              <a:rPr lang="x-none" u="sng" dirty="0" smtClean="0">
                <a:solidFill>
                  <a:srgbClr val="FFFFFF"/>
                </a:solidFill>
                <a:latin typeface="Arial"/>
                <a:cs typeface="Arial"/>
              </a:rPr>
              <a:t>ructor </a:t>
            </a:r>
            <a:r>
              <a:rPr lang="x-none" u="sng" dirty="0" smtClean="0">
                <a:solidFill>
                  <a:srgbClr val="FFFFFF"/>
                </a:solidFill>
                <a:latin typeface="Arial"/>
                <a:ea typeface="Arial"/>
                <a:cs typeface="Arial"/>
                <a:sym typeface="Arial"/>
              </a:rPr>
              <a:t>grading</a:t>
            </a:r>
            <a:r>
              <a:rPr lang="x-none" dirty="0" smtClean="0">
                <a:solidFill>
                  <a:srgbClr val="FFFFFF"/>
                </a:solidFill>
                <a:latin typeface="Arial"/>
                <a:ea typeface="Arial"/>
                <a:cs typeface="Arial"/>
                <a:sym typeface="Arial"/>
              </a:rPr>
              <a:t> of the </a:t>
            </a:r>
            <a:r>
              <a:rPr lang="x-none" dirty="0" smtClean="0">
                <a:solidFill>
                  <a:srgbClr val="FFFFFF"/>
                </a:solidFill>
                <a:latin typeface="Arial"/>
                <a:cs typeface="Arial"/>
              </a:rPr>
              <a:t>revised final version of the model </a:t>
            </a:r>
            <a:endParaRPr lang="x-none" dirty="0">
              <a:solidFill>
                <a:srgbClr val="FFFFFF"/>
              </a:solidFill>
              <a:latin typeface="Arial"/>
              <a:cs typeface="Arial"/>
            </a:endParaRPr>
          </a:p>
        </p:txBody>
      </p:sp>
      <p:sp>
        <p:nvSpPr>
          <p:cNvPr id="40963" name="Shape 250"/>
          <p:cNvSpPr txBox="1">
            <a:spLocks/>
          </p:cNvSpPr>
          <p:nvPr/>
        </p:nvSpPr>
        <p:spPr bwMode="auto">
          <a:xfrm>
            <a:off x="457200" y="1676400"/>
            <a:ext cx="8229600" cy="769938"/>
          </a:xfrm>
          <a:prstGeom prst="rect">
            <a:avLst/>
          </a:prstGeom>
          <a:noFill/>
          <a:ln w="9525">
            <a:noFill/>
            <a:miter lim="800000"/>
            <a:headEnd/>
            <a:tailEnd/>
          </a:ln>
        </p:spPr>
        <p:txBody>
          <a:bodyPr lIns="91425" tIns="45700" rIns="91425" bIns="45700" anchor="ctr">
            <a:spAutoFit/>
          </a:bodyPr>
          <a:lstStyle/>
          <a:p>
            <a:pPr algn="ctr">
              <a:buClr>
                <a:srgbClr val="000000"/>
              </a:buClr>
              <a:buSzPct val="25000"/>
              <a:buFont typeface="Arial" charset="0"/>
              <a:buNone/>
            </a:pPr>
            <a:r>
              <a:rPr lang="en-US" sz="4400">
                <a:solidFill>
                  <a:srgbClr val="FFFFFF"/>
                </a:solidFill>
                <a:cs typeface="Arial" charset="0"/>
                <a:sym typeface="Arial" charset="0"/>
              </a:rPr>
              <a:t>Learning Outcome 4</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2">
            <a:lumMod val="90000"/>
            <a:lumOff val="10000"/>
          </a:schemeClr>
        </a:solidFill>
        <a:effectLst/>
      </p:bgPr>
    </p:bg>
    <p:spTree>
      <p:nvGrpSpPr>
        <p:cNvPr id="1" name=""/>
        <p:cNvGrpSpPr/>
        <p:nvPr/>
      </p:nvGrpSpPr>
      <p:grpSpPr>
        <a:xfrm>
          <a:off x="0" y="0"/>
          <a:ext cx="0" cy="0"/>
          <a:chOff x="0" y="0"/>
          <a:chExt cx="0" cy="0"/>
        </a:xfrm>
      </p:grpSpPr>
      <p:sp>
        <p:nvSpPr>
          <p:cNvPr id="3" name="Shape 317"/>
          <p:cNvSpPr txBox="1">
            <a:spLocks noGrp="1"/>
          </p:cNvSpPr>
          <p:nvPr>
            <p:ph type="title"/>
          </p:nvPr>
        </p:nvSpPr>
        <p:spPr>
          <a:xfrm>
            <a:off x="457200" y="101600"/>
            <a:ext cx="8229600" cy="369888"/>
          </a:xfrm>
        </p:spPr>
        <p:txBody>
          <a:bodyPr lIns="91425" tIns="45700" rIns="91425" bIns="45700">
            <a:spAutoFit/>
          </a:bodyPr>
          <a:lstStyle/>
          <a:p>
            <a:pPr fontAlgn="auto">
              <a:spcBef>
                <a:spcPts val="0"/>
              </a:spcBef>
              <a:spcAft>
                <a:spcPts val="0"/>
              </a:spcAft>
              <a:buClr>
                <a:schemeClr val="dk1"/>
              </a:buClr>
              <a:buSzPct val="25000"/>
              <a:buFont typeface="Arial"/>
              <a:buNone/>
              <a:defRPr/>
            </a:pPr>
            <a:r>
              <a:rPr lang="x-none" sz="1800" b="1" dirty="0">
                <a:solidFill>
                  <a:srgbClr val="FFFFFF"/>
                </a:solidFill>
                <a:latin typeface="Arial"/>
                <a:ea typeface="Arial"/>
                <a:cs typeface="Arial"/>
                <a:sym typeface="Arial"/>
              </a:rPr>
              <a:t>Rubric for evaluating models</a:t>
            </a:r>
          </a:p>
        </p:txBody>
      </p:sp>
      <p:graphicFrame>
        <p:nvGraphicFramePr>
          <p:cNvPr id="4" name="Shape 318"/>
          <p:cNvGraphicFramePr/>
          <p:nvPr/>
        </p:nvGraphicFramePr>
        <p:xfrm>
          <a:off x="1050925" y="1592263"/>
          <a:ext cx="7042150" cy="4648200"/>
        </p:xfrm>
        <a:graphic>
          <a:graphicData uri="http://schemas.openxmlformats.org/drawingml/2006/table">
            <a:tbl>
              <a:tblPr>
                <a:noFill/>
              </a:tblPr>
              <a:tblGrid>
                <a:gridCol w="2240275"/>
                <a:gridCol w="2427150"/>
                <a:gridCol w="2373450"/>
              </a:tblGrid>
              <a:tr h="127000">
                <a:tc>
                  <a:txBody>
                    <a:bodyPr/>
                    <a:lstStyle/>
                    <a:p>
                      <a:pPr marL="0" marR="0" lvl="0" algn="ctr" rtl="0">
                        <a:spcBef>
                          <a:spcPts val="0"/>
                        </a:spcBef>
                        <a:spcAft>
                          <a:spcPts val="0"/>
                        </a:spcAft>
                        <a:buSzPct val="25000"/>
                        <a:buNone/>
                      </a:pPr>
                      <a:r>
                        <a:rPr lang="x-none" sz="1000">
                          <a:solidFill>
                            <a:srgbClr val="FFFFFF"/>
                          </a:solidFill>
                        </a:rPr>
                        <a:t>Exceptional</a:t>
                      </a:r>
                    </a:p>
                  </a:txBody>
                  <a:tcPr marL="68575" marR="68575"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algn="ctr" rtl="0">
                        <a:spcBef>
                          <a:spcPts val="0"/>
                        </a:spcBef>
                        <a:spcAft>
                          <a:spcPts val="0"/>
                        </a:spcAft>
                        <a:buSzPct val="25000"/>
                        <a:buNone/>
                      </a:pPr>
                      <a:r>
                        <a:rPr lang="x-none" sz="1000">
                          <a:solidFill>
                            <a:srgbClr val="FFFFFF"/>
                          </a:solidFill>
                        </a:rPr>
                        <a:t>Good</a:t>
                      </a:r>
                    </a:p>
                  </a:txBody>
                  <a:tcPr marL="68575" marR="68575"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algn="ctr" rtl="0">
                        <a:spcBef>
                          <a:spcPts val="0"/>
                        </a:spcBef>
                        <a:spcAft>
                          <a:spcPts val="0"/>
                        </a:spcAft>
                        <a:buSzPct val="25000"/>
                        <a:buNone/>
                      </a:pPr>
                      <a:r>
                        <a:rPr lang="x-none" sz="1000">
                          <a:solidFill>
                            <a:srgbClr val="FFFFFF"/>
                          </a:solidFill>
                        </a:rPr>
                        <a:t>Needs Work</a:t>
                      </a:r>
                    </a:p>
                  </a:txBody>
                  <a:tcPr marL="68575" marR="68575"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139700">
                <a:tc>
                  <a:txBody>
                    <a:bodyPr/>
                    <a:lstStyle/>
                    <a:p>
                      <a:pPr marL="0" marR="0" lvl="0" rtl="0">
                        <a:spcBef>
                          <a:spcPts val="0"/>
                        </a:spcBef>
                        <a:spcAft>
                          <a:spcPts val="0"/>
                        </a:spcAft>
                        <a:buSzPct val="25000"/>
                        <a:buNone/>
                      </a:pPr>
                      <a:r>
                        <a:rPr lang="x-none" sz="1100" dirty="0">
                          <a:solidFill>
                            <a:srgbClr val="FFFFFF"/>
                          </a:solidFill>
                        </a:rPr>
                        <a:t>Model generally represents an accurate synthesis of relationships  among among human populations and the</a:t>
                      </a:r>
                      <a:r>
                        <a:rPr lang="x-none" sz="1100" baseline="0" dirty="0">
                          <a:solidFill>
                            <a:srgbClr val="FFFFFF"/>
                          </a:solidFill>
                        </a:rPr>
                        <a:t> global </a:t>
                      </a:r>
                      <a:r>
                        <a:rPr lang="x-none" sz="1100" dirty="0">
                          <a:solidFill>
                            <a:srgbClr val="FFFFFF"/>
                          </a:solidFill>
                        </a:rPr>
                        <a:t>environment as affected by humans (</a:t>
                      </a:r>
                      <a:r>
                        <a:rPr lang="x-none" sz="1100" b="1" dirty="0">
                          <a:solidFill>
                            <a:srgbClr val="FFFFFF"/>
                          </a:solidFill>
                        </a:rPr>
                        <a:t>terms</a:t>
                      </a:r>
                      <a:r>
                        <a:rPr lang="x-none" sz="1100" dirty="0">
                          <a:solidFill>
                            <a:srgbClr val="FFFFFF"/>
                          </a:solidFill>
                        </a:rPr>
                        <a:t> provided</a:t>
                      </a:r>
                      <a:r>
                        <a:rPr lang="x-none" sz="1100" baseline="0" dirty="0">
                          <a:solidFill>
                            <a:srgbClr val="FFFFFF"/>
                          </a:solidFill>
                        </a:rPr>
                        <a:t> on cards)</a:t>
                      </a:r>
                      <a:r>
                        <a:rPr lang="x-none" sz="1100" dirty="0">
                          <a:solidFill>
                            <a:srgbClr val="FFFFFF"/>
                          </a:solidFill>
                        </a:rPr>
                        <a:t>, possibly with minor misconceptions or inaccuracies (over 85 percent accurate)</a:t>
                      </a:r>
                    </a:p>
                    <a:p>
                      <a:pPr marL="0" marR="0" lvl="0" rtl="0">
                        <a:spcBef>
                          <a:spcPts val="0"/>
                        </a:spcBef>
                        <a:spcAft>
                          <a:spcPts val="0"/>
                        </a:spcAft>
                        <a:buSzPct val="25000"/>
                        <a:buNone/>
                      </a:pPr>
                      <a:r>
                        <a:rPr lang="x-none" sz="1100" dirty="0">
                          <a:solidFill>
                            <a:srgbClr val="FFFFFF"/>
                          </a:solidFill>
                        </a:rPr>
                        <a:t>Minor misconceptions or lack of clarity in</a:t>
                      </a:r>
                    </a:p>
                    <a:p>
                      <a:pPr marL="0" marR="0" lvl="0" rtl="0">
                        <a:spcBef>
                          <a:spcPts val="0"/>
                        </a:spcBef>
                        <a:spcAft>
                          <a:spcPts val="0"/>
                        </a:spcAft>
                        <a:buSzPct val="25000"/>
                        <a:buNone/>
                      </a:pPr>
                      <a:r>
                        <a:rPr lang="x-none" sz="1100" dirty="0">
                          <a:solidFill>
                            <a:srgbClr val="FFFFFF"/>
                          </a:solidFill>
                        </a:rPr>
                        <a:t>    Relationships</a:t>
                      </a:r>
                    </a:p>
                    <a:p>
                      <a:pPr marL="0" marR="0" lvl="0" rtl="0">
                        <a:spcBef>
                          <a:spcPts val="0"/>
                        </a:spcBef>
                        <a:spcAft>
                          <a:spcPts val="0"/>
                        </a:spcAft>
                        <a:buSzPct val="25000"/>
                        <a:buNone/>
                      </a:pPr>
                      <a:r>
                        <a:rPr lang="x-none" sz="1100" dirty="0">
                          <a:solidFill>
                            <a:srgbClr val="FFFFFF"/>
                          </a:solidFill>
                        </a:rPr>
                        <a:t>    Processes</a:t>
                      </a:r>
                    </a:p>
                    <a:p>
                      <a:pPr marL="0" marR="0" lvl="0" rtl="0">
                        <a:spcBef>
                          <a:spcPts val="0"/>
                        </a:spcBef>
                        <a:spcAft>
                          <a:spcPts val="0"/>
                        </a:spcAft>
                        <a:buSzPct val="25000"/>
                        <a:buNone/>
                      </a:pPr>
                      <a:r>
                        <a:rPr lang="x-none" sz="1100" dirty="0">
                          <a:solidFill>
                            <a:srgbClr val="FFFFFF"/>
                          </a:solidFill>
                        </a:rPr>
                        <a:t>    Model as presented</a:t>
                      </a:r>
                    </a:p>
                    <a:p>
                      <a:endParaRPr lang="x-none" sz="1100" dirty="0">
                        <a:solidFill>
                          <a:srgbClr val="FFFFFF"/>
                        </a:solidFill>
                      </a:endParaRPr>
                    </a:p>
                    <a:p>
                      <a:pPr marL="0" marR="0" lvl="0" rtl="0">
                        <a:spcBef>
                          <a:spcPts val="0"/>
                        </a:spcBef>
                        <a:spcAft>
                          <a:spcPts val="0"/>
                        </a:spcAft>
                        <a:buSzPct val="25000"/>
                        <a:buNone/>
                      </a:pPr>
                      <a:r>
                        <a:rPr lang="x-none" sz="1100" dirty="0">
                          <a:solidFill>
                            <a:srgbClr val="FFFFFF"/>
                          </a:solidFill>
                        </a:rPr>
                        <a:t>An exceptional</a:t>
                      </a:r>
                      <a:r>
                        <a:rPr lang="x-none" sz="1100" baseline="0" dirty="0">
                          <a:solidFill>
                            <a:srgbClr val="FFFFFF"/>
                          </a:solidFill>
                        </a:rPr>
                        <a:t>  model will connect all terms with arrows indicating an understandable rationale and provide links among cards of different color.  More than one model may be correct</a:t>
                      </a:r>
                    </a:p>
                    <a:p>
                      <a:endParaRPr lang="x-none" sz="1100" baseline="0" dirty="0">
                        <a:solidFill>
                          <a:srgbClr val="FFFFFF"/>
                        </a:solidFill>
                      </a:endParaRPr>
                    </a:p>
                    <a:p>
                      <a:pPr marL="0" marR="0" lvl="0" rtl="0">
                        <a:spcBef>
                          <a:spcPts val="0"/>
                        </a:spcBef>
                        <a:spcAft>
                          <a:spcPts val="0"/>
                        </a:spcAft>
                        <a:buSzPct val="25000"/>
                        <a:buNone/>
                      </a:pPr>
                      <a:r>
                        <a:rPr lang="x-none" sz="1000" i="1" dirty="0">
                          <a:solidFill>
                            <a:srgbClr val="FFFFFF"/>
                          </a:solidFill>
                          <a:latin typeface="Times New Roman"/>
                          <a:ea typeface="Times New Roman"/>
                          <a:cs typeface="Times New Roman"/>
                          <a:sym typeface="Times New Roman"/>
                        </a:rPr>
                        <a:t>Circle words or phrases above that describe any/all weaknesses</a:t>
                      </a:r>
                    </a:p>
                  </a:txBody>
                  <a:tcPr marL="68575" marR="68575"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rtl="0">
                        <a:spcBef>
                          <a:spcPts val="0"/>
                        </a:spcBef>
                        <a:spcAft>
                          <a:spcPts val="0"/>
                        </a:spcAft>
                        <a:buSzPct val="25000"/>
                        <a:buNone/>
                      </a:pPr>
                      <a:r>
                        <a:rPr lang="x-none" sz="1100">
                          <a:solidFill>
                            <a:srgbClr val="FFFFFF"/>
                          </a:solidFill>
                        </a:rPr>
                        <a:t>Model partially demonstrates ability to synthesize human impacts on the global environment.  Model mostly represents an accurate synthesis of these relationships and processes with more substantial misconceptions and errors (60 to 84 percent accurate)</a:t>
                      </a:r>
                    </a:p>
                    <a:p>
                      <a:pPr marL="0" marR="0" lvl="0" rtl="0">
                        <a:spcBef>
                          <a:spcPts val="0"/>
                        </a:spcBef>
                        <a:spcAft>
                          <a:spcPts val="0"/>
                        </a:spcAft>
                        <a:buSzPct val="25000"/>
                        <a:buNone/>
                      </a:pPr>
                      <a:r>
                        <a:rPr lang="x-none" sz="1100">
                          <a:solidFill>
                            <a:srgbClr val="FFFFFF"/>
                          </a:solidFill>
                        </a:rPr>
                        <a:t>Weaknesses</a:t>
                      </a:r>
                    </a:p>
                    <a:p>
                      <a:pPr marL="0" marR="0" lvl="0" rtl="0">
                        <a:spcBef>
                          <a:spcPts val="0"/>
                        </a:spcBef>
                        <a:spcAft>
                          <a:spcPts val="0"/>
                        </a:spcAft>
                        <a:buSzPct val="25000"/>
                        <a:buNone/>
                      </a:pPr>
                      <a:r>
                        <a:rPr lang="x-none" sz="1100">
                          <a:solidFill>
                            <a:srgbClr val="FFFFFF"/>
                          </a:solidFill>
                        </a:rPr>
                        <a:t>  Inaccuracies, misconceptions, or ineffective presentation in </a:t>
                      </a:r>
                    </a:p>
                    <a:p>
                      <a:pPr marL="0" marR="0" lvl="0" rtl="0">
                        <a:spcBef>
                          <a:spcPts val="0"/>
                        </a:spcBef>
                        <a:spcAft>
                          <a:spcPts val="0"/>
                        </a:spcAft>
                        <a:buSzPct val="25000"/>
                        <a:buNone/>
                      </a:pPr>
                      <a:r>
                        <a:rPr lang="x-none" sz="1100">
                          <a:solidFill>
                            <a:srgbClr val="FFFFFF"/>
                          </a:solidFill>
                        </a:rPr>
                        <a:t>    Relationships</a:t>
                      </a:r>
                    </a:p>
                    <a:p>
                      <a:pPr marL="0" marR="0" lvl="0" rtl="0">
                        <a:spcBef>
                          <a:spcPts val="0"/>
                        </a:spcBef>
                        <a:spcAft>
                          <a:spcPts val="0"/>
                        </a:spcAft>
                        <a:buSzPct val="25000"/>
                        <a:buNone/>
                      </a:pPr>
                      <a:r>
                        <a:rPr lang="x-none" sz="1100">
                          <a:solidFill>
                            <a:srgbClr val="FFFFFF"/>
                          </a:solidFill>
                        </a:rPr>
                        <a:t>    Processes</a:t>
                      </a:r>
                    </a:p>
                    <a:p>
                      <a:pPr marL="0" marR="0" lvl="0" rtl="0">
                        <a:spcBef>
                          <a:spcPts val="0"/>
                        </a:spcBef>
                        <a:spcAft>
                          <a:spcPts val="0"/>
                        </a:spcAft>
                        <a:buSzPct val="25000"/>
                        <a:buNone/>
                      </a:pPr>
                      <a:r>
                        <a:rPr lang="x-none" sz="1100">
                          <a:solidFill>
                            <a:srgbClr val="FFFFFF"/>
                          </a:solidFill>
                        </a:rPr>
                        <a:t>    Model as presented</a:t>
                      </a:r>
                    </a:p>
                    <a:p>
                      <a:endParaRPr lang="x-none" sz="1100">
                        <a:solidFill>
                          <a:srgbClr val="FFFFFF"/>
                        </a:solidFill>
                      </a:endParaRPr>
                    </a:p>
                    <a:p>
                      <a:pPr marL="0" marR="0" lvl="0" rtl="0">
                        <a:spcBef>
                          <a:spcPts val="0"/>
                        </a:spcBef>
                        <a:spcAft>
                          <a:spcPts val="0"/>
                        </a:spcAft>
                        <a:buSzPct val="25000"/>
                        <a:buNone/>
                      </a:pPr>
                      <a:r>
                        <a:rPr lang="x-none" sz="1100">
                          <a:solidFill>
                            <a:srgbClr val="FFFFFF"/>
                          </a:solidFill>
                        </a:rPr>
                        <a:t>A good model will connect</a:t>
                      </a:r>
                      <a:r>
                        <a:rPr lang="x-none" sz="1100" baseline="0">
                          <a:solidFill>
                            <a:srgbClr val="FFFFFF"/>
                          </a:solidFill>
                        </a:rPr>
                        <a:t> most terms with an understandable rationale.</a:t>
                      </a:r>
                    </a:p>
                    <a:p>
                      <a:endParaRPr lang="x-none" sz="1100" baseline="0">
                        <a:solidFill>
                          <a:srgbClr val="FFFFFF"/>
                        </a:solidFill>
                      </a:endParaRPr>
                    </a:p>
                    <a:p>
                      <a:pPr marL="0" marR="0" lvl="0" rtl="0">
                        <a:spcBef>
                          <a:spcPts val="0"/>
                        </a:spcBef>
                        <a:spcAft>
                          <a:spcPts val="0"/>
                        </a:spcAft>
                        <a:buSzPct val="25000"/>
                        <a:buNone/>
                      </a:pPr>
                      <a:r>
                        <a:rPr lang="x-none" sz="1000">
                          <a:solidFill>
                            <a:srgbClr val="FFFFFF"/>
                          </a:solidFill>
                          <a:latin typeface="Times New Roman"/>
                          <a:ea typeface="Times New Roman"/>
                          <a:cs typeface="Times New Roman"/>
                          <a:sym typeface="Times New Roman"/>
                        </a:rPr>
                        <a:t> </a:t>
                      </a:r>
                    </a:p>
                    <a:p>
                      <a:endParaRPr lang="x-none" sz="1000">
                        <a:solidFill>
                          <a:srgbClr val="FFFFFF"/>
                        </a:solidFill>
                        <a:latin typeface="Times New Roman"/>
                        <a:ea typeface="Times New Roman"/>
                        <a:cs typeface="Times New Roman"/>
                        <a:sym typeface="Times New Roman"/>
                      </a:endParaRPr>
                    </a:p>
                    <a:p>
                      <a:endParaRPr lang="x-none" sz="1000">
                        <a:solidFill>
                          <a:srgbClr val="FFFFFF"/>
                        </a:solidFill>
                        <a:latin typeface="Times New Roman"/>
                        <a:ea typeface="Times New Roman"/>
                        <a:cs typeface="Times New Roman"/>
                        <a:sym typeface="Times New Roman"/>
                      </a:endParaRPr>
                    </a:p>
                    <a:p>
                      <a:pPr marL="0" marR="0" lvl="0" rtl="0">
                        <a:spcBef>
                          <a:spcPts val="0"/>
                        </a:spcBef>
                        <a:spcAft>
                          <a:spcPts val="0"/>
                        </a:spcAft>
                        <a:buSzPct val="25000"/>
                        <a:buNone/>
                      </a:pPr>
                      <a:r>
                        <a:rPr lang="x-none" sz="1000" i="1">
                          <a:solidFill>
                            <a:srgbClr val="FFFFFF"/>
                          </a:solidFill>
                          <a:latin typeface="Times New Roman"/>
                          <a:ea typeface="Times New Roman"/>
                          <a:cs typeface="Times New Roman"/>
                          <a:sym typeface="Times New Roman"/>
                        </a:rPr>
                        <a:t>Circle words or phrases above that describe any/all weaknesses</a:t>
                      </a:r>
                    </a:p>
                  </a:txBody>
                  <a:tcPr marL="68575" marR="68575"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rtl="0">
                        <a:spcBef>
                          <a:spcPts val="0"/>
                        </a:spcBef>
                        <a:spcAft>
                          <a:spcPts val="0"/>
                        </a:spcAft>
                        <a:buSzPct val="25000"/>
                        <a:buNone/>
                      </a:pPr>
                      <a:r>
                        <a:rPr lang="x-none" sz="1100" dirty="0">
                          <a:solidFill>
                            <a:srgbClr val="FFFFFF"/>
                          </a:solidFill>
                        </a:rPr>
                        <a:t>More work needed to demonstrate ability to synthesize human impacts on the global environment.  Model and with inaccuracies, misconceptions, errors, or ineffective presentation (0 to 59 percent accurate).</a:t>
                      </a:r>
                    </a:p>
                    <a:p>
                      <a:pPr marL="0" marR="0" lvl="0" rtl="0">
                        <a:spcBef>
                          <a:spcPts val="0"/>
                        </a:spcBef>
                        <a:spcAft>
                          <a:spcPts val="0"/>
                        </a:spcAft>
                        <a:buSzPct val="25000"/>
                        <a:buNone/>
                      </a:pPr>
                      <a:r>
                        <a:rPr lang="x-none" sz="1100" dirty="0">
                          <a:solidFill>
                            <a:srgbClr val="FFFFFF"/>
                          </a:solidFill>
                        </a:rPr>
                        <a:t>Weaknesses</a:t>
                      </a:r>
                    </a:p>
                    <a:p>
                      <a:pPr marL="0" marR="0" lvl="0" rtl="0">
                        <a:spcBef>
                          <a:spcPts val="0"/>
                        </a:spcBef>
                        <a:spcAft>
                          <a:spcPts val="0"/>
                        </a:spcAft>
                        <a:buSzPct val="25000"/>
                        <a:buNone/>
                      </a:pPr>
                      <a:r>
                        <a:rPr lang="x-none" sz="1100" dirty="0">
                          <a:solidFill>
                            <a:srgbClr val="FFFFFF"/>
                          </a:solidFill>
                        </a:rPr>
                        <a:t>  Inaccuracies, misconceptions, or ineffective presentation in </a:t>
                      </a:r>
                    </a:p>
                    <a:p>
                      <a:pPr marL="0" marR="0" lvl="0" rtl="0">
                        <a:spcBef>
                          <a:spcPts val="0"/>
                        </a:spcBef>
                        <a:spcAft>
                          <a:spcPts val="0"/>
                        </a:spcAft>
                        <a:buSzPct val="25000"/>
                        <a:buNone/>
                      </a:pPr>
                      <a:r>
                        <a:rPr lang="x-none" sz="1100" dirty="0">
                          <a:solidFill>
                            <a:srgbClr val="FFFFFF"/>
                          </a:solidFill>
                        </a:rPr>
                        <a:t>    Relationships</a:t>
                      </a:r>
                    </a:p>
                    <a:p>
                      <a:pPr marL="0" marR="0" lvl="0" rtl="0">
                        <a:spcBef>
                          <a:spcPts val="0"/>
                        </a:spcBef>
                        <a:spcAft>
                          <a:spcPts val="0"/>
                        </a:spcAft>
                        <a:buSzPct val="25000"/>
                        <a:buNone/>
                      </a:pPr>
                      <a:r>
                        <a:rPr lang="x-none" sz="1100" dirty="0">
                          <a:solidFill>
                            <a:srgbClr val="FFFFFF"/>
                          </a:solidFill>
                        </a:rPr>
                        <a:t>    Processes</a:t>
                      </a:r>
                    </a:p>
                    <a:p>
                      <a:pPr marL="0" marR="0" lvl="0" rtl="0">
                        <a:spcBef>
                          <a:spcPts val="0"/>
                        </a:spcBef>
                        <a:spcAft>
                          <a:spcPts val="0"/>
                        </a:spcAft>
                        <a:buSzPct val="25000"/>
                        <a:buNone/>
                      </a:pPr>
                      <a:r>
                        <a:rPr lang="x-none" sz="1100" dirty="0">
                          <a:solidFill>
                            <a:srgbClr val="FFFFFF"/>
                          </a:solidFill>
                        </a:rPr>
                        <a:t>    Model as presented</a:t>
                      </a:r>
                    </a:p>
                    <a:p>
                      <a:endParaRPr lang="x-none" sz="1100" dirty="0">
                        <a:solidFill>
                          <a:srgbClr val="FFFFFF"/>
                        </a:solidFill>
                      </a:endParaRPr>
                    </a:p>
                    <a:p>
                      <a:pPr marL="0" marR="0" lvl="0" rtl="0">
                        <a:spcBef>
                          <a:spcPts val="0"/>
                        </a:spcBef>
                        <a:spcAft>
                          <a:spcPts val="0"/>
                        </a:spcAft>
                        <a:buSzPct val="25000"/>
                        <a:buNone/>
                      </a:pPr>
                      <a:r>
                        <a:rPr lang="x-none" sz="1100" dirty="0">
                          <a:solidFill>
                            <a:srgbClr val="FFFFFF"/>
                          </a:solidFill>
                        </a:rPr>
                        <a:t>Models that need work will not connect a number of terms or will connect some without an understandable rationale.</a:t>
                      </a:r>
                    </a:p>
                    <a:p>
                      <a:pPr marL="0" marR="0" lvl="0" rtl="0">
                        <a:spcBef>
                          <a:spcPts val="0"/>
                        </a:spcBef>
                        <a:spcAft>
                          <a:spcPts val="0"/>
                        </a:spcAft>
                        <a:buSzPct val="25000"/>
                        <a:buNone/>
                      </a:pPr>
                      <a:r>
                        <a:rPr lang="x-none" sz="1100" dirty="0">
                          <a:solidFill>
                            <a:srgbClr val="FFFFFF"/>
                          </a:solidFill>
                        </a:rPr>
                        <a:t> </a:t>
                      </a:r>
                      <a:r>
                        <a:rPr lang="x-none" sz="1000" dirty="0">
                          <a:solidFill>
                            <a:srgbClr val="FFFFFF"/>
                          </a:solidFill>
                          <a:latin typeface="Times New Roman"/>
                          <a:ea typeface="Times New Roman"/>
                          <a:cs typeface="Times New Roman"/>
                          <a:sym typeface="Times New Roman"/>
                        </a:rPr>
                        <a:t> </a:t>
                      </a:r>
                    </a:p>
                    <a:p>
                      <a:pPr marL="0" marR="0" lvl="0" rtl="0">
                        <a:spcBef>
                          <a:spcPts val="0"/>
                        </a:spcBef>
                        <a:spcAft>
                          <a:spcPts val="0"/>
                        </a:spcAft>
                        <a:buSzPct val="25000"/>
                        <a:buNone/>
                      </a:pPr>
                      <a:r>
                        <a:rPr lang="x-none" sz="1000" dirty="0">
                          <a:solidFill>
                            <a:srgbClr val="FFFFFF"/>
                          </a:solidFill>
                          <a:latin typeface="Times New Roman"/>
                          <a:ea typeface="Times New Roman"/>
                          <a:cs typeface="Times New Roman"/>
                          <a:sym typeface="Times New Roman"/>
                        </a:rPr>
                        <a:t> </a:t>
                      </a:r>
                    </a:p>
                    <a:p>
                      <a:endParaRPr lang="x-none" sz="1000" dirty="0">
                        <a:solidFill>
                          <a:srgbClr val="FFFFFF"/>
                        </a:solidFill>
                        <a:latin typeface="Times New Roman"/>
                        <a:ea typeface="Times New Roman"/>
                        <a:cs typeface="Times New Roman"/>
                        <a:sym typeface="Times New Roman"/>
                      </a:endParaRPr>
                    </a:p>
                    <a:p>
                      <a:endParaRPr lang="x-none" sz="1000" dirty="0">
                        <a:solidFill>
                          <a:srgbClr val="FFFFFF"/>
                        </a:solidFill>
                        <a:latin typeface="Times New Roman"/>
                        <a:ea typeface="Times New Roman"/>
                        <a:cs typeface="Times New Roman"/>
                        <a:sym typeface="Times New Roman"/>
                      </a:endParaRPr>
                    </a:p>
                    <a:p>
                      <a:endParaRPr lang="x-none" sz="1000" dirty="0">
                        <a:solidFill>
                          <a:srgbClr val="FFFFFF"/>
                        </a:solidFill>
                        <a:latin typeface="Times New Roman"/>
                        <a:ea typeface="Times New Roman"/>
                        <a:cs typeface="Times New Roman"/>
                        <a:sym typeface="Times New Roman"/>
                      </a:endParaRPr>
                    </a:p>
                    <a:p>
                      <a:pPr marL="0" marR="0" lvl="0" rtl="0">
                        <a:spcBef>
                          <a:spcPts val="0"/>
                        </a:spcBef>
                        <a:spcAft>
                          <a:spcPts val="0"/>
                        </a:spcAft>
                        <a:buSzPct val="25000"/>
                        <a:buNone/>
                      </a:pPr>
                      <a:r>
                        <a:rPr lang="x-none" sz="1000" i="1" dirty="0">
                          <a:solidFill>
                            <a:srgbClr val="FFFFFF"/>
                          </a:solidFill>
                          <a:latin typeface="Times New Roman"/>
                          <a:ea typeface="Times New Roman"/>
                          <a:cs typeface="Times New Roman"/>
                          <a:sym typeface="Times New Roman"/>
                        </a:rPr>
                        <a:t>Circle words or phrases above that describe any/all weaknesses</a:t>
                      </a:r>
                    </a:p>
                  </a:txBody>
                  <a:tcPr marL="68575" marR="68575"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0">
                <a:tc>
                  <a:txBody>
                    <a:bodyPr/>
                    <a:lstStyle/>
                    <a:p>
                      <a:pPr marL="0" marR="0" lvl="0" rtl="0">
                        <a:spcBef>
                          <a:spcPts val="0"/>
                        </a:spcBef>
                        <a:spcAft>
                          <a:spcPts val="0"/>
                        </a:spcAft>
                        <a:buSzPct val="25000"/>
                        <a:buNone/>
                      </a:pPr>
                      <a:r>
                        <a:rPr lang="x-none" sz="1000">
                          <a:solidFill>
                            <a:srgbClr val="FFFFFF"/>
                          </a:solidFill>
                          <a:latin typeface="Times New Roman"/>
                          <a:ea typeface="Times New Roman"/>
                          <a:cs typeface="Times New Roman"/>
                          <a:sym typeface="Times New Roman"/>
                        </a:rPr>
                        <a:t>5    4    points  </a:t>
                      </a:r>
                      <a:r>
                        <a:rPr lang="x-none" sz="1000" i="1">
                          <a:solidFill>
                            <a:srgbClr val="FFFFFF"/>
                          </a:solidFill>
                          <a:latin typeface="Times New Roman"/>
                          <a:ea typeface="Times New Roman"/>
                          <a:cs typeface="Times New Roman"/>
                          <a:sym typeface="Times New Roman"/>
                        </a:rPr>
                        <a:t>(circle score)</a:t>
                      </a:r>
                    </a:p>
                  </a:txBody>
                  <a:tcPr marL="68575" marR="68575" marT="91450" marB="9145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Times New Roman"/>
                        <a:buNone/>
                      </a:pPr>
                      <a:r>
                        <a:rPr lang="x-none" sz="1000" dirty="0">
                          <a:solidFill>
                            <a:srgbClr val="FFFFFF"/>
                          </a:solidFill>
                          <a:latin typeface="Times New Roman"/>
                          <a:ea typeface="Times New Roman"/>
                          <a:cs typeface="Times New Roman"/>
                          <a:sym typeface="Times New Roman"/>
                        </a:rPr>
                        <a:t>3</a:t>
                      </a:r>
                      <a:r>
                        <a:rPr lang="x-none" sz="1000" baseline="0" dirty="0">
                          <a:solidFill>
                            <a:srgbClr val="FFFFFF"/>
                          </a:solidFill>
                          <a:latin typeface="Times New Roman"/>
                          <a:ea typeface="Times New Roman"/>
                          <a:cs typeface="Times New Roman"/>
                          <a:sym typeface="Times New Roman"/>
                        </a:rPr>
                        <a:t>    </a:t>
                      </a:r>
                      <a:r>
                        <a:rPr lang="x-none" sz="1000" dirty="0">
                          <a:solidFill>
                            <a:srgbClr val="FFFFFF"/>
                          </a:solidFill>
                          <a:latin typeface="Times New Roman"/>
                          <a:ea typeface="Times New Roman"/>
                          <a:cs typeface="Times New Roman"/>
                          <a:sym typeface="Times New Roman"/>
                        </a:rPr>
                        <a:t>2</a:t>
                      </a:r>
                      <a:r>
                        <a:rPr lang="x-none" sz="1000" baseline="0" dirty="0">
                          <a:solidFill>
                            <a:srgbClr val="FFFFFF"/>
                          </a:solidFill>
                          <a:latin typeface="Times New Roman"/>
                          <a:ea typeface="Times New Roman"/>
                          <a:cs typeface="Times New Roman"/>
                          <a:sym typeface="Times New Roman"/>
                        </a:rPr>
                        <a:t>    </a:t>
                      </a:r>
                      <a:r>
                        <a:rPr lang="x-none" sz="1000" dirty="0">
                          <a:solidFill>
                            <a:srgbClr val="FFFFFF"/>
                          </a:solidFill>
                          <a:latin typeface="Times New Roman"/>
                          <a:ea typeface="Times New Roman"/>
                          <a:cs typeface="Times New Roman"/>
                          <a:sym typeface="Times New Roman"/>
                        </a:rPr>
                        <a:t>points    </a:t>
                      </a:r>
                      <a:r>
                        <a:rPr lang="x-none" sz="1000" i="1" dirty="0">
                          <a:solidFill>
                            <a:srgbClr val="FFFFFF"/>
                          </a:solidFill>
                          <a:latin typeface="Times New Roman"/>
                          <a:ea typeface="Times New Roman"/>
                          <a:cs typeface="Times New Roman"/>
                          <a:sym typeface="Times New Roman"/>
                        </a:rPr>
                        <a:t>(circle score)</a:t>
                      </a:r>
                    </a:p>
                  </a:txBody>
                  <a:tcPr marL="68575" marR="68575" marT="91450" marB="9145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Times New Roman"/>
                        <a:buNone/>
                      </a:pPr>
                      <a:r>
                        <a:rPr lang="x-none" sz="1000" dirty="0">
                          <a:solidFill>
                            <a:srgbClr val="FFFFFF"/>
                          </a:solidFill>
                          <a:latin typeface="Times New Roman"/>
                          <a:ea typeface="Times New Roman"/>
                          <a:cs typeface="Times New Roman"/>
                          <a:sym typeface="Times New Roman"/>
                        </a:rPr>
                        <a:t>1    0   points    </a:t>
                      </a:r>
                      <a:r>
                        <a:rPr lang="x-none" sz="1000" i="1" dirty="0">
                          <a:solidFill>
                            <a:srgbClr val="FFFFFF"/>
                          </a:solidFill>
                          <a:latin typeface="Times New Roman"/>
                          <a:ea typeface="Times New Roman"/>
                          <a:cs typeface="Times New Roman"/>
                          <a:sym typeface="Times New Roman"/>
                        </a:rPr>
                        <a:t>(circle score)</a:t>
                      </a:r>
                    </a:p>
                  </a:txBody>
                  <a:tcPr marL="68575" marR="68575" marT="91450" marB="9145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
        <p:nvSpPr>
          <p:cNvPr id="42005" name="Shape 319"/>
          <p:cNvSpPr>
            <a:spLocks noChangeArrowheads="1"/>
          </p:cNvSpPr>
          <p:nvPr/>
        </p:nvSpPr>
        <p:spPr bwMode="auto">
          <a:xfrm>
            <a:off x="717550" y="511175"/>
            <a:ext cx="7758113" cy="954088"/>
          </a:xfrm>
          <a:prstGeom prst="rect">
            <a:avLst/>
          </a:prstGeom>
          <a:noFill/>
          <a:ln w="9525">
            <a:noFill/>
            <a:miter lim="800000"/>
            <a:headEnd/>
            <a:tailEnd/>
          </a:ln>
        </p:spPr>
        <p:txBody>
          <a:bodyPr lIns="91425" tIns="45700" rIns="91425" bIns="45700" anchor="ctr">
            <a:spAutoFit/>
          </a:bodyPr>
          <a:lstStyle/>
          <a:p>
            <a:pPr>
              <a:buSzPct val="25000"/>
            </a:pPr>
            <a:r>
              <a:rPr lang="en-US" sz="1000" b="1">
                <a:solidFill>
                  <a:srgbClr val="FFFFFF"/>
                </a:solidFill>
                <a:cs typeface="Arial" charset="0"/>
                <a:sym typeface="Arial" charset="0"/>
              </a:rPr>
              <a:t>Your Name_________________________________  Your Group Number </a:t>
            </a:r>
            <a:r>
              <a:rPr lang="en-US" sz="1000" b="1" u="sng">
                <a:solidFill>
                  <a:srgbClr val="FFFFFF"/>
                </a:solidFill>
                <a:cs typeface="Arial" charset="0"/>
                <a:sym typeface="Arial" charset="0"/>
              </a:rPr>
              <a:t>              </a:t>
            </a:r>
            <a:r>
              <a:rPr lang="en-US" sz="1000" b="1">
                <a:solidFill>
                  <a:srgbClr val="FFFFFF"/>
                </a:solidFill>
                <a:cs typeface="Arial" charset="0"/>
                <a:sym typeface="Arial" charset="0"/>
              </a:rPr>
              <a:t>    Group Number Being Evaluated</a:t>
            </a:r>
            <a:r>
              <a:rPr lang="en-US" sz="1000" b="1" u="sng">
                <a:solidFill>
                  <a:srgbClr val="FFFFFF"/>
                </a:solidFill>
                <a:cs typeface="Arial" charset="0"/>
                <a:sym typeface="Arial" charset="0"/>
              </a:rPr>
              <a:t> </a:t>
            </a:r>
            <a:r>
              <a:rPr lang="en-US" sz="1000" b="1">
                <a:solidFill>
                  <a:srgbClr val="FFFFFF"/>
                </a:solidFill>
                <a:cs typeface="Arial" charset="0"/>
                <a:sym typeface="Arial" charset="0"/>
              </a:rPr>
              <a:t>              </a:t>
            </a:r>
          </a:p>
          <a:p>
            <a:endParaRPr lang="en-US" sz="1000" b="1">
              <a:solidFill>
                <a:srgbClr val="FFFFFF"/>
              </a:solidFill>
              <a:cs typeface="Arial" charset="0"/>
              <a:sym typeface="Arial" charset="0"/>
            </a:endParaRPr>
          </a:p>
          <a:p>
            <a:pPr>
              <a:buSzPct val="25000"/>
            </a:pPr>
            <a:r>
              <a:rPr lang="en-US" sz="1200" b="1">
                <a:solidFill>
                  <a:srgbClr val="FFFFFF"/>
                </a:solidFill>
                <a:cs typeface="Arial" charset="0"/>
                <a:sym typeface="Arial" charset="0"/>
              </a:rPr>
              <a:t>Goal </a:t>
            </a:r>
            <a:r>
              <a:rPr lang="en-US" sz="1200">
                <a:solidFill>
                  <a:srgbClr val="FFFFFF"/>
                </a:solidFill>
                <a:cs typeface="Arial" charset="0"/>
                <a:sym typeface="Arial" charset="0"/>
              </a:rPr>
              <a:t>Understand human population growth and its environmental impacts</a:t>
            </a:r>
          </a:p>
          <a:p>
            <a:pPr>
              <a:buClr>
                <a:srgbClr val="000000"/>
              </a:buClr>
              <a:buSzPct val="25000"/>
              <a:buFont typeface="Arial" charset="0"/>
              <a:buNone/>
            </a:pPr>
            <a:r>
              <a:rPr lang="en-US" sz="1200" b="1">
                <a:solidFill>
                  <a:srgbClr val="FFFFFF"/>
                </a:solidFill>
                <a:cs typeface="Arial" charset="0"/>
                <a:sym typeface="Arial" charset="0"/>
              </a:rPr>
              <a:t>Outcomes 2 through 4.</a:t>
            </a:r>
            <a:r>
              <a:rPr lang="en-US" sz="1200">
                <a:solidFill>
                  <a:srgbClr val="FFFFFF"/>
                </a:solidFill>
                <a:cs typeface="Arial" charset="0"/>
                <a:sym typeface="Arial" charset="0"/>
              </a:rPr>
              <a:t> Students will demonstrate that they are able to accurately synthesize the major impacts of the human population on aspects of the global environment:</a:t>
            </a:r>
          </a:p>
        </p:txBody>
      </p:sp>
      <p:sp>
        <p:nvSpPr>
          <p:cNvPr id="42006" name="Shape 320"/>
          <p:cNvSpPr txBox="1">
            <a:spLocks noChangeArrowheads="1"/>
          </p:cNvSpPr>
          <p:nvPr/>
        </p:nvSpPr>
        <p:spPr bwMode="auto">
          <a:xfrm>
            <a:off x="1563688" y="6256338"/>
            <a:ext cx="1547812" cy="277812"/>
          </a:xfrm>
          <a:prstGeom prst="rect">
            <a:avLst/>
          </a:prstGeom>
          <a:noFill/>
          <a:ln w="9525">
            <a:noFill/>
            <a:miter lim="800000"/>
            <a:headEnd/>
            <a:tailEnd/>
          </a:ln>
        </p:spPr>
        <p:txBody>
          <a:bodyPr lIns="91425" tIns="45700" rIns="91425" bIns="45700">
            <a:spAutoFit/>
          </a:bodyPr>
          <a:lstStyle/>
          <a:p>
            <a:pPr>
              <a:buSzPct val="25000"/>
            </a:pPr>
            <a:r>
              <a:rPr lang="en-US" sz="1200" u="sng">
                <a:solidFill>
                  <a:srgbClr val="FFFFFF"/>
                </a:solidFill>
                <a:cs typeface="Arial" charset="0"/>
                <a:sym typeface="Arial" charset="0"/>
              </a:rPr>
              <a:t>Model strengths</a:t>
            </a:r>
          </a:p>
        </p:txBody>
      </p:sp>
      <p:sp>
        <p:nvSpPr>
          <p:cNvPr id="42007" name="Shape 321"/>
          <p:cNvSpPr txBox="1">
            <a:spLocks noChangeArrowheads="1"/>
          </p:cNvSpPr>
          <p:nvPr/>
        </p:nvSpPr>
        <p:spPr bwMode="auto">
          <a:xfrm>
            <a:off x="5562600" y="6289675"/>
            <a:ext cx="2651125" cy="276225"/>
          </a:xfrm>
          <a:prstGeom prst="rect">
            <a:avLst/>
          </a:prstGeom>
          <a:noFill/>
          <a:ln w="9525">
            <a:noFill/>
            <a:miter lim="800000"/>
            <a:headEnd/>
            <a:tailEnd/>
          </a:ln>
        </p:spPr>
        <p:txBody>
          <a:bodyPr lIns="91425" tIns="45700" rIns="91425" bIns="45700">
            <a:spAutoFit/>
          </a:bodyPr>
          <a:lstStyle/>
          <a:p>
            <a:pPr>
              <a:buSzPct val="25000"/>
            </a:pPr>
            <a:r>
              <a:rPr lang="en-US" sz="1200" u="sng">
                <a:solidFill>
                  <a:srgbClr val="FFFFFF"/>
                </a:solidFill>
                <a:cs typeface="Arial" charset="0"/>
                <a:sym typeface="Arial" charset="0"/>
              </a:rPr>
              <a:t>Suggestions for Improvement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2">
            <a:lumMod val="90000"/>
            <a:lumOff val="10000"/>
          </a:schemeClr>
        </a:solidFill>
        <a:effectLst/>
      </p:bgPr>
    </p:bg>
    <p:spTree>
      <p:nvGrpSpPr>
        <p:cNvPr id="1" name=""/>
        <p:cNvGrpSpPr/>
        <p:nvPr/>
      </p:nvGrpSpPr>
      <p:grpSpPr>
        <a:xfrm>
          <a:off x="0" y="0"/>
          <a:ext cx="0" cy="0"/>
          <a:chOff x="0" y="0"/>
          <a:chExt cx="0" cy="0"/>
        </a:xfrm>
      </p:grpSpPr>
      <p:sp>
        <p:nvSpPr>
          <p:cNvPr id="3" name="Shape 327"/>
          <p:cNvSpPr txBox="1">
            <a:spLocks noGrp="1"/>
          </p:cNvSpPr>
          <p:nvPr>
            <p:ph type="title"/>
          </p:nvPr>
        </p:nvSpPr>
        <p:spPr>
          <a:xfrm>
            <a:off x="457200" y="9525"/>
            <a:ext cx="8229600" cy="476250"/>
          </a:xfrm>
        </p:spPr>
        <p:txBody>
          <a:bodyPr lIns="91425" tIns="45700" rIns="91425" bIns="45700">
            <a:spAutoFit/>
          </a:bodyPr>
          <a:lstStyle/>
          <a:p>
            <a:pPr fontAlgn="auto">
              <a:spcBef>
                <a:spcPts val="0"/>
              </a:spcBef>
              <a:spcAft>
                <a:spcPts val="0"/>
              </a:spcAft>
              <a:buClr>
                <a:schemeClr val="dk1"/>
              </a:buClr>
              <a:buSzPct val="25000"/>
              <a:buFont typeface="Arial"/>
              <a:buNone/>
              <a:defRPr/>
            </a:pPr>
            <a:r>
              <a:rPr lang="x-none" sz="2500" dirty="0">
                <a:solidFill>
                  <a:srgbClr val="FFFFFF"/>
                </a:solidFill>
                <a:latin typeface="Arial"/>
                <a:ea typeface="Arial"/>
                <a:cs typeface="Arial"/>
                <a:sym typeface="Arial"/>
              </a:rPr>
              <a:t>Judging the </a:t>
            </a:r>
            <a:r>
              <a:rPr lang="x-none" sz="2500" dirty="0">
                <a:solidFill>
                  <a:srgbClr val="FFFFFF"/>
                </a:solidFill>
              </a:rPr>
              <a:t>Ultimate Model</a:t>
            </a:r>
          </a:p>
        </p:txBody>
      </p:sp>
      <p:sp>
        <p:nvSpPr>
          <p:cNvPr id="4" name="Shape 328"/>
          <p:cNvSpPr txBox="1">
            <a:spLocks/>
          </p:cNvSpPr>
          <p:nvPr/>
        </p:nvSpPr>
        <p:spPr>
          <a:xfrm>
            <a:off x="0" y="457200"/>
            <a:ext cx="9144000" cy="7956550"/>
          </a:xfrm>
          <a:prstGeom prst="rect">
            <a:avLst/>
          </a:prstGeom>
          <a:noFill/>
          <a:ln>
            <a:noFill/>
          </a:ln>
        </p:spPr>
        <p:txBody>
          <a:bodyPr lIns="91425" tIns="45700" rIns="91425" bIns="45700">
            <a:spAutoFit/>
          </a:bodyPr>
          <a:lst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a:lstStyle>
          <a:p>
            <a:pPr fontAlgn="auto">
              <a:spcBef>
                <a:spcPts val="400"/>
              </a:spcBef>
              <a:spcAft>
                <a:spcPts val="0"/>
              </a:spcAft>
              <a:buClr>
                <a:schemeClr val="dk1"/>
              </a:buClr>
              <a:buSzPct val="105263"/>
              <a:buFont typeface="Arial"/>
              <a:buChar char="•"/>
              <a:defRPr/>
            </a:pPr>
            <a:r>
              <a:rPr lang="x-none" sz="1850" dirty="0" smtClean="0">
                <a:solidFill>
                  <a:srgbClr val="FFFFFF"/>
                </a:solidFill>
                <a:latin typeface="Arial"/>
                <a:ea typeface="Arial"/>
                <a:cs typeface="Arial"/>
                <a:sym typeface="Arial"/>
              </a:rPr>
              <a:t>When your table's </a:t>
            </a:r>
            <a:r>
              <a:rPr lang="x-none" sz="1850" dirty="0" smtClean="0">
                <a:solidFill>
                  <a:srgbClr val="FFFFFF"/>
                </a:solidFill>
              </a:rPr>
              <a:t>model</a:t>
            </a:r>
            <a:r>
              <a:rPr lang="x-none" sz="1850" dirty="0" smtClean="0">
                <a:solidFill>
                  <a:srgbClr val="FFFFFF"/>
                </a:solidFill>
                <a:latin typeface="Arial"/>
                <a:ea typeface="Arial"/>
                <a:cs typeface="Arial"/>
                <a:sym typeface="Arial"/>
              </a:rPr>
              <a:t> is complete, each student will be given a </a:t>
            </a:r>
            <a:r>
              <a:rPr lang="x-none" sz="1850" u="sng" dirty="0" smtClean="0">
                <a:solidFill>
                  <a:srgbClr val="FFFFFF"/>
                </a:solidFill>
                <a:latin typeface="Arial"/>
                <a:ea typeface="Arial"/>
                <a:cs typeface="Arial"/>
                <a:sym typeface="Arial"/>
              </a:rPr>
              <a:t>rubric</a:t>
            </a:r>
            <a:r>
              <a:rPr lang="x-none" sz="1850" dirty="0" smtClean="0">
                <a:solidFill>
                  <a:srgbClr val="FFFFFF"/>
                </a:solidFill>
                <a:latin typeface="Arial"/>
                <a:ea typeface="Arial"/>
                <a:cs typeface="Arial"/>
                <a:sym typeface="Arial"/>
              </a:rPr>
              <a:t> to be used to evaluate the model prepared by another group.</a:t>
            </a:r>
          </a:p>
          <a:p>
            <a:pPr fontAlgn="auto">
              <a:spcBef>
                <a:spcPts val="400"/>
              </a:spcBef>
              <a:spcAft>
                <a:spcPts val="0"/>
              </a:spcAft>
              <a:buClr>
                <a:schemeClr val="dk1"/>
              </a:buClr>
              <a:buSzPct val="105263"/>
              <a:buFont typeface="Arial"/>
              <a:buChar char="•"/>
              <a:defRPr/>
            </a:pPr>
            <a:r>
              <a:rPr lang="x-none" sz="1850" dirty="0" smtClean="0">
                <a:solidFill>
                  <a:srgbClr val="FFFFFF"/>
                </a:solidFill>
                <a:latin typeface="Arial"/>
                <a:ea typeface="Arial"/>
                <a:cs typeface="Arial"/>
                <a:sym typeface="Arial"/>
              </a:rPr>
              <a:t>When instructed, your whole table </a:t>
            </a:r>
            <a:r>
              <a:rPr lang="x-none" sz="1850" dirty="0" smtClean="0">
                <a:solidFill>
                  <a:srgbClr val="FFFFFF"/>
                </a:solidFill>
              </a:rPr>
              <a:t>will</a:t>
            </a:r>
            <a:r>
              <a:rPr lang="x-none" sz="1850" dirty="0" smtClean="0">
                <a:solidFill>
                  <a:srgbClr val="FFFFFF"/>
                </a:solidFill>
                <a:latin typeface="Arial"/>
                <a:ea typeface="Arial"/>
                <a:cs typeface="Arial"/>
                <a:sym typeface="Arial"/>
              </a:rPr>
              <a:t> move clockwise to the whiteboard model of neighboring group.</a:t>
            </a:r>
          </a:p>
          <a:p>
            <a:pPr fontAlgn="auto">
              <a:spcBef>
                <a:spcPts val="400"/>
              </a:spcBef>
              <a:spcAft>
                <a:spcPts val="0"/>
              </a:spcAft>
              <a:buClr>
                <a:schemeClr val="dk1"/>
              </a:buClr>
              <a:buSzPct val="105263"/>
              <a:buFont typeface="Arial"/>
              <a:buChar char="•"/>
              <a:defRPr/>
            </a:pPr>
            <a:r>
              <a:rPr lang="x-none" sz="1850" dirty="0" smtClean="0">
                <a:solidFill>
                  <a:srgbClr val="FFFFFF"/>
                </a:solidFill>
                <a:latin typeface="Arial"/>
                <a:ea typeface="Arial"/>
                <a:cs typeface="Arial"/>
                <a:sym typeface="Arial"/>
              </a:rPr>
              <a:t>Each student will independently </a:t>
            </a:r>
            <a:r>
              <a:rPr lang="x-none" sz="1850" u="sng" dirty="0" smtClean="0">
                <a:solidFill>
                  <a:srgbClr val="FFFFFF"/>
                </a:solidFill>
                <a:latin typeface="Arial"/>
                <a:ea typeface="Arial"/>
                <a:cs typeface="Arial"/>
                <a:sym typeface="Arial"/>
              </a:rPr>
              <a:t>evaluate the model using the rubric</a:t>
            </a:r>
            <a:r>
              <a:rPr lang="x-none" sz="1850" dirty="0" smtClean="0">
                <a:solidFill>
                  <a:srgbClr val="FFFFFF"/>
                </a:solidFill>
                <a:latin typeface="Arial"/>
                <a:ea typeface="Arial"/>
                <a:cs typeface="Arial"/>
                <a:sym typeface="Arial"/>
              </a:rPr>
              <a:t>.</a:t>
            </a:r>
          </a:p>
          <a:p>
            <a:pPr fontAlgn="auto">
              <a:spcBef>
                <a:spcPts val="400"/>
              </a:spcBef>
              <a:spcAft>
                <a:spcPts val="0"/>
              </a:spcAft>
              <a:buClr>
                <a:schemeClr val="dk1"/>
              </a:buClr>
              <a:buSzPct val="105263"/>
              <a:buFont typeface="Arial"/>
              <a:buChar char="•"/>
              <a:defRPr/>
            </a:pPr>
            <a:r>
              <a:rPr lang="x-none" sz="1850" dirty="0" smtClean="0">
                <a:solidFill>
                  <a:srgbClr val="FFFFFF"/>
                </a:solidFill>
                <a:latin typeface="Arial"/>
                <a:ea typeface="Arial"/>
                <a:cs typeface="Arial"/>
                <a:sym typeface="Arial"/>
              </a:rPr>
              <a:t>Look over the model paying attention to the following:</a:t>
            </a:r>
          </a:p>
          <a:p>
            <a:pPr marL="742950" lvl="1" indent="-285750" fontAlgn="auto">
              <a:spcBef>
                <a:spcPts val="320"/>
              </a:spcBef>
              <a:spcAft>
                <a:spcPts val="0"/>
              </a:spcAft>
              <a:buClr>
                <a:schemeClr val="dk1"/>
              </a:buClr>
              <a:buSzPct val="105555"/>
              <a:buFont typeface="Arial"/>
              <a:buChar char="•"/>
              <a:defRPr/>
            </a:pPr>
            <a:r>
              <a:rPr lang="x-none" sz="1500" dirty="0" smtClean="0">
                <a:solidFill>
                  <a:srgbClr val="FFFFFF"/>
                </a:solidFill>
              </a:rPr>
              <a:t>How the model is put together, in other words, its synthesis.</a:t>
            </a:r>
          </a:p>
          <a:p>
            <a:pPr marL="742950" lvl="1" indent="-285750" fontAlgn="auto">
              <a:spcBef>
                <a:spcPts val="320"/>
              </a:spcBef>
              <a:spcAft>
                <a:spcPts val="0"/>
              </a:spcAft>
              <a:buClr>
                <a:schemeClr val="dk1"/>
              </a:buClr>
              <a:buSzPct val="105555"/>
              <a:buFont typeface="Arial"/>
              <a:buChar char="•"/>
              <a:defRPr/>
            </a:pPr>
            <a:r>
              <a:rPr lang="x-none" sz="1500" dirty="0" smtClean="0">
                <a:solidFill>
                  <a:srgbClr val="FFFFFF"/>
                </a:solidFill>
                <a:latin typeface="Arial"/>
                <a:ea typeface="Arial"/>
                <a:cs typeface="Arial"/>
                <a:sym typeface="Arial"/>
              </a:rPr>
              <a:t>Are all terms within each color connected by arrows in an order that makes sense?</a:t>
            </a:r>
          </a:p>
          <a:p>
            <a:pPr marL="742950" lvl="1" indent="-285750" fontAlgn="auto">
              <a:spcBef>
                <a:spcPts val="320"/>
              </a:spcBef>
              <a:spcAft>
                <a:spcPts val="0"/>
              </a:spcAft>
              <a:buClr>
                <a:schemeClr val="dk1"/>
              </a:buClr>
              <a:buSzPct val="105555"/>
              <a:buFont typeface="Arial"/>
              <a:buChar char="•"/>
              <a:defRPr/>
            </a:pPr>
            <a:r>
              <a:rPr lang="x-none" sz="1500" dirty="0" smtClean="0">
                <a:solidFill>
                  <a:srgbClr val="FFFFFF"/>
                </a:solidFill>
                <a:latin typeface="Arial"/>
                <a:ea typeface="Arial"/>
                <a:cs typeface="Arial"/>
                <a:sym typeface="Arial"/>
              </a:rPr>
              <a:t>Are the submodels of each color connected to the </a:t>
            </a:r>
            <a:r>
              <a:rPr lang="x-none" sz="1500" u="sng" dirty="0" smtClean="0">
                <a:solidFill>
                  <a:srgbClr val="FFFFFF"/>
                </a:solidFill>
                <a:latin typeface="Arial"/>
                <a:ea typeface="Arial"/>
                <a:cs typeface="Arial"/>
                <a:sym typeface="Arial"/>
              </a:rPr>
              <a:t>Human Population </a:t>
            </a:r>
            <a:r>
              <a:rPr lang="x-none" sz="1500" dirty="0" smtClean="0">
                <a:solidFill>
                  <a:srgbClr val="FFFFFF"/>
                </a:solidFill>
                <a:latin typeface="Arial"/>
                <a:ea typeface="Arial"/>
                <a:cs typeface="Arial"/>
                <a:sym typeface="Arial"/>
              </a:rPr>
              <a:t>and to the other color submodels in a way that makes sense?</a:t>
            </a:r>
          </a:p>
          <a:p>
            <a:pPr marL="742950" lvl="1" indent="-285750" fontAlgn="auto">
              <a:spcBef>
                <a:spcPts val="320"/>
              </a:spcBef>
              <a:spcAft>
                <a:spcPts val="0"/>
              </a:spcAft>
              <a:buClr>
                <a:schemeClr val="dk1"/>
              </a:buClr>
              <a:buSzPct val="105555"/>
              <a:buFont typeface="Arial"/>
              <a:buChar char="•"/>
              <a:defRPr/>
            </a:pPr>
            <a:r>
              <a:rPr lang="x-none" sz="1500" dirty="0" smtClean="0">
                <a:solidFill>
                  <a:srgbClr val="FFFFFF"/>
                </a:solidFill>
                <a:latin typeface="Arial"/>
                <a:ea typeface="Arial"/>
                <a:cs typeface="Arial"/>
                <a:sym typeface="Arial"/>
              </a:rPr>
              <a:t>Note that there are different correct ways that the model can be constructed so it </a:t>
            </a:r>
            <a:r>
              <a:rPr lang="x-none" sz="1500" dirty="0" smtClean="0">
                <a:solidFill>
                  <a:srgbClr val="FFFFFF"/>
                </a:solidFill>
              </a:rPr>
              <a:t>doesn't</a:t>
            </a:r>
            <a:r>
              <a:rPr lang="x-none" sz="1500" dirty="0" smtClean="0">
                <a:solidFill>
                  <a:srgbClr val="FFFFFF"/>
                </a:solidFill>
                <a:latin typeface="Arial"/>
                <a:ea typeface="Arial"/>
                <a:cs typeface="Arial"/>
                <a:sym typeface="Arial"/>
              </a:rPr>
              <a:t> have to be exactly like yours.</a:t>
            </a:r>
          </a:p>
          <a:p>
            <a:pPr fontAlgn="auto">
              <a:spcBef>
                <a:spcPts val="400"/>
              </a:spcBef>
              <a:spcAft>
                <a:spcPts val="0"/>
              </a:spcAft>
              <a:buClr>
                <a:schemeClr val="dk1"/>
              </a:buClr>
              <a:buSzPct val="105263"/>
              <a:buFont typeface="Arial"/>
              <a:buChar char="•"/>
              <a:defRPr/>
            </a:pPr>
            <a:r>
              <a:rPr lang="x-none" sz="1850" dirty="0" smtClean="0">
                <a:solidFill>
                  <a:srgbClr val="FFFFFF"/>
                </a:solidFill>
                <a:latin typeface="Arial"/>
                <a:ea typeface="Arial"/>
                <a:cs typeface="Arial"/>
                <a:sym typeface="Arial"/>
              </a:rPr>
              <a:t>Use the rubric to provide feedback about the model to the other group by noting strengths and circling words on the rubric that describe weaknesses if any.</a:t>
            </a:r>
          </a:p>
          <a:p>
            <a:pPr fontAlgn="auto">
              <a:spcBef>
                <a:spcPts val="400"/>
              </a:spcBef>
              <a:spcAft>
                <a:spcPts val="0"/>
              </a:spcAft>
              <a:buClr>
                <a:schemeClr val="dk1"/>
              </a:buClr>
              <a:buSzPct val="105263"/>
              <a:buFont typeface="Arial"/>
              <a:buChar char="•"/>
              <a:defRPr/>
            </a:pPr>
            <a:r>
              <a:rPr lang="x-none" sz="1850" dirty="0" smtClean="0">
                <a:solidFill>
                  <a:srgbClr val="FFFFFF"/>
                </a:solidFill>
                <a:latin typeface="Arial"/>
                <a:ea typeface="Arial"/>
                <a:cs typeface="Arial"/>
                <a:sym typeface="Arial"/>
              </a:rPr>
              <a:t>Taking into account strengths and weaknesses that you have observed, </a:t>
            </a:r>
            <a:r>
              <a:rPr lang="x-none" sz="1850" u="sng" dirty="0" smtClean="0">
                <a:solidFill>
                  <a:srgbClr val="FFFFFF"/>
                </a:solidFill>
                <a:latin typeface="Arial"/>
                <a:ea typeface="Arial"/>
                <a:cs typeface="Arial"/>
                <a:sym typeface="Arial"/>
              </a:rPr>
              <a:t>assign your score for the model</a:t>
            </a:r>
            <a:r>
              <a:rPr lang="x-none" sz="1850" dirty="0" smtClean="0">
                <a:solidFill>
                  <a:srgbClr val="FFFFFF"/>
                </a:solidFill>
                <a:latin typeface="Arial"/>
                <a:ea typeface="Arial"/>
                <a:cs typeface="Arial"/>
                <a:sym typeface="Arial"/>
              </a:rPr>
              <a:t> by circling a number (</a:t>
            </a:r>
            <a:r>
              <a:rPr lang="x-none" sz="1850" dirty="0" smtClean="0">
                <a:solidFill>
                  <a:srgbClr val="FFFFFF"/>
                </a:solidFill>
              </a:rPr>
              <a:t>5</a:t>
            </a:r>
            <a:r>
              <a:rPr lang="x-none" sz="1850" dirty="0" smtClean="0">
                <a:solidFill>
                  <a:srgbClr val="FFFFFF"/>
                </a:solidFill>
                <a:latin typeface="Arial"/>
                <a:ea typeface="Arial"/>
                <a:cs typeface="Arial"/>
                <a:sym typeface="Arial"/>
              </a:rPr>
              <a:t> </a:t>
            </a:r>
            <a:r>
              <a:rPr lang="x-none" sz="1850" dirty="0" smtClean="0">
                <a:solidFill>
                  <a:srgbClr val="FFFFFF"/>
                </a:solidFill>
              </a:rPr>
              <a:t>best to 0 worst</a:t>
            </a:r>
            <a:r>
              <a:rPr lang="x-none" sz="1850" dirty="0" smtClean="0">
                <a:solidFill>
                  <a:srgbClr val="FFFFFF"/>
                </a:solidFill>
                <a:latin typeface="Arial"/>
                <a:ea typeface="Arial"/>
                <a:cs typeface="Arial"/>
                <a:sym typeface="Arial"/>
              </a:rPr>
              <a:t>).  Be sure to give your honest judgment.</a:t>
            </a:r>
          </a:p>
          <a:p>
            <a:pPr fontAlgn="auto">
              <a:spcBef>
                <a:spcPts val="400"/>
              </a:spcBef>
              <a:spcAft>
                <a:spcPts val="0"/>
              </a:spcAft>
              <a:buClr>
                <a:schemeClr val="dk1"/>
              </a:buClr>
              <a:buSzPct val="105263"/>
              <a:buFont typeface="Arial"/>
              <a:buChar char="•"/>
              <a:defRPr/>
            </a:pPr>
            <a:r>
              <a:rPr lang="x-none" sz="1850" u="sng" dirty="0" smtClean="0">
                <a:solidFill>
                  <a:srgbClr val="FFFFFF"/>
                </a:solidFill>
                <a:latin typeface="Arial"/>
                <a:ea typeface="Arial"/>
                <a:cs typeface="Arial"/>
                <a:sym typeface="Arial"/>
              </a:rPr>
              <a:t>Add notes</a:t>
            </a:r>
            <a:r>
              <a:rPr lang="x-none" sz="1850" dirty="0" smtClean="0">
                <a:solidFill>
                  <a:srgbClr val="FFFFFF"/>
                </a:solidFill>
                <a:latin typeface="Arial"/>
                <a:ea typeface="Arial"/>
                <a:cs typeface="Arial"/>
                <a:sym typeface="Arial"/>
              </a:rPr>
              <a:t> on the bottom of the rubric page on what you think is good (</a:t>
            </a:r>
            <a:r>
              <a:rPr lang="x-none" sz="1850" dirty="0" smtClean="0">
                <a:solidFill>
                  <a:srgbClr val="FFFFFF"/>
                </a:solidFill>
              </a:rPr>
              <a:t>strengths) </a:t>
            </a:r>
            <a:r>
              <a:rPr lang="x-none" sz="1850" dirty="0" smtClean="0">
                <a:solidFill>
                  <a:srgbClr val="FFFFFF"/>
                </a:solidFill>
                <a:latin typeface="Arial"/>
                <a:ea typeface="Arial"/>
                <a:cs typeface="Arial"/>
                <a:sym typeface="Arial"/>
              </a:rPr>
              <a:t>about the model and what you think could be </a:t>
            </a:r>
            <a:r>
              <a:rPr lang="x-none" sz="1850" dirty="0" smtClean="0">
                <a:solidFill>
                  <a:srgbClr val="FFFFFF"/>
                </a:solidFill>
              </a:rPr>
              <a:t>changed</a:t>
            </a:r>
            <a:r>
              <a:rPr lang="x-none" sz="1850" dirty="0" smtClean="0">
                <a:solidFill>
                  <a:srgbClr val="FFFFFF"/>
                </a:solidFill>
                <a:latin typeface="Arial"/>
                <a:ea typeface="Arial"/>
                <a:cs typeface="Arial"/>
                <a:sym typeface="Arial"/>
              </a:rPr>
              <a:t> to help the group improve their final model.</a:t>
            </a:r>
          </a:p>
          <a:p>
            <a:pPr fontAlgn="auto">
              <a:spcBef>
                <a:spcPts val="400"/>
              </a:spcBef>
              <a:spcAft>
                <a:spcPts val="0"/>
              </a:spcAft>
              <a:buClr>
                <a:schemeClr val="dk1"/>
              </a:buClr>
              <a:buSzPct val="105263"/>
              <a:buFont typeface="Arial"/>
              <a:buChar char="•"/>
              <a:defRPr/>
            </a:pPr>
            <a:r>
              <a:rPr lang="x-none" sz="1850" dirty="0" smtClean="0">
                <a:solidFill>
                  <a:srgbClr val="FFFFFF"/>
                </a:solidFill>
                <a:latin typeface="Arial"/>
                <a:ea typeface="Arial"/>
                <a:cs typeface="Arial"/>
                <a:sym typeface="Arial"/>
              </a:rPr>
              <a:t>When instructed, collect your group’s completed rubric forms and </a:t>
            </a:r>
            <a:r>
              <a:rPr lang="x-none" sz="1850" u="sng" dirty="0" smtClean="0">
                <a:solidFill>
                  <a:srgbClr val="FFFFFF"/>
                </a:solidFill>
                <a:latin typeface="Arial"/>
                <a:ea typeface="Arial"/>
                <a:cs typeface="Arial"/>
                <a:sym typeface="Arial"/>
              </a:rPr>
              <a:t>return</a:t>
            </a:r>
            <a:r>
              <a:rPr lang="x-none" sz="1850" dirty="0" smtClean="0">
                <a:solidFill>
                  <a:srgbClr val="FFFFFF"/>
                </a:solidFill>
                <a:latin typeface="Arial"/>
                <a:ea typeface="Arial"/>
                <a:cs typeface="Arial"/>
                <a:sym typeface="Arial"/>
              </a:rPr>
              <a:t> them to the group you evaluated.</a:t>
            </a:r>
          </a:p>
          <a:p>
            <a:pPr fontAlgn="auto">
              <a:spcAft>
                <a:spcPts val="0"/>
              </a:spcAft>
              <a:defRPr/>
            </a:pPr>
            <a:endParaRPr lang="x-none" sz="1850" dirty="0" smtClean="0">
              <a:solidFill>
                <a:srgbClr val="FFFFFF"/>
              </a:solidFill>
              <a:latin typeface="Arial"/>
              <a:ea typeface="Arial"/>
              <a:cs typeface="Arial"/>
              <a:sym typeface="Arial"/>
            </a:endParaRPr>
          </a:p>
          <a:p>
            <a:pPr marL="400050" lvl="1" indent="-6350" fontAlgn="auto">
              <a:spcBef>
                <a:spcPts val="200"/>
              </a:spcBef>
              <a:spcAft>
                <a:spcPts val="0"/>
              </a:spcAft>
              <a:buClr>
                <a:schemeClr val="dk1"/>
              </a:buClr>
              <a:buSzPct val="25000"/>
              <a:buFont typeface="Arial"/>
              <a:buNone/>
              <a:defRPr/>
            </a:pPr>
            <a:r>
              <a:rPr lang="x-none" sz="950" dirty="0" smtClean="0">
                <a:solidFill>
                  <a:srgbClr val="FFFFFF"/>
                </a:solidFill>
                <a:latin typeface="Arial"/>
                <a:ea typeface="Arial"/>
                <a:cs typeface="Arial"/>
                <a:sym typeface="Arial"/>
              </a:rPr>
              <a:t>	</a:t>
            </a:r>
          </a:p>
          <a:p>
            <a:pPr fontAlgn="auto">
              <a:spcAft>
                <a:spcPts val="0"/>
              </a:spcAft>
              <a:defRPr/>
            </a:pPr>
            <a:endParaRPr lang="x-none" sz="950" dirty="0">
              <a:solidFill>
                <a:srgbClr val="FFFFFF"/>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2">
            <a:lumMod val="90000"/>
            <a:lumOff val="10000"/>
          </a:schemeClr>
        </a:solidFill>
        <a:effectLst/>
      </p:bgPr>
    </p:bg>
    <p:spTree>
      <p:nvGrpSpPr>
        <p:cNvPr id="1" name=""/>
        <p:cNvGrpSpPr/>
        <p:nvPr/>
      </p:nvGrpSpPr>
      <p:grpSpPr>
        <a:xfrm>
          <a:off x="0" y="0"/>
          <a:ext cx="0" cy="0"/>
          <a:chOff x="0" y="0"/>
          <a:chExt cx="0" cy="0"/>
        </a:xfrm>
      </p:grpSpPr>
      <p:sp>
        <p:nvSpPr>
          <p:cNvPr id="3" name="Shape 334"/>
          <p:cNvSpPr txBox="1">
            <a:spLocks/>
          </p:cNvSpPr>
          <p:nvPr/>
        </p:nvSpPr>
        <p:spPr>
          <a:xfrm>
            <a:off x="0" y="844550"/>
            <a:ext cx="9144000" cy="7288213"/>
          </a:xfrm>
          <a:prstGeom prst="rect">
            <a:avLst/>
          </a:prstGeom>
          <a:noFill/>
          <a:ln>
            <a:noFill/>
          </a:ln>
        </p:spPr>
        <p:txBody>
          <a:bodyPr lIns="91425" tIns="45700" rIns="91425" bIns="45700">
            <a:spAutoFit/>
          </a:bodyPr>
          <a:lst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a:lstStyle>
          <a:p>
            <a:pPr fontAlgn="auto">
              <a:spcBef>
                <a:spcPts val="400"/>
              </a:spcBef>
              <a:spcAft>
                <a:spcPts val="0"/>
              </a:spcAft>
              <a:buClr>
                <a:schemeClr val="dk1"/>
              </a:buClr>
              <a:buSzPct val="100000"/>
              <a:buFont typeface="Arial"/>
              <a:buChar char="•"/>
              <a:defRPr/>
            </a:pPr>
            <a:r>
              <a:rPr lang="x-none" sz="2000" dirty="0" smtClean="0">
                <a:solidFill>
                  <a:srgbClr val="FFFFFF"/>
                </a:solidFill>
                <a:effectLst/>
                <a:latin typeface="Arial"/>
                <a:ea typeface="Arial"/>
                <a:cs typeface="Arial"/>
                <a:sym typeface="Arial"/>
              </a:rPr>
              <a:t>Work with your whole table to </a:t>
            </a:r>
            <a:r>
              <a:rPr lang="x-none" sz="2000" u="sng" dirty="0" smtClean="0">
                <a:solidFill>
                  <a:srgbClr val="FFFFFF"/>
                </a:solidFill>
                <a:effectLst/>
                <a:latin typeface="Arial"/>
                <a:ea typeface="Arial"/>
                <a:cs typeface="Arial"/>
                <a:sym typeface="Arial"/>
              </a:rPr>
              <a:t>revise your </a:t>
            </a:r>
            <a:r>
              <a:rPr lang="x-none" sz="2000" u="sng" dirty="0" smtClean="0">
                <a:solidFill>
                  <a:srgbClr val="FFFFFF"/>
                </a:solidFill>
                <a:effectLst/>
              </a:rPr>
              <a:t>Ultimate Model</a:t>
            </a:r>
            <a:r>
              <a:rPr lang="x-none" sz="2000" dirty="0" smtClean="0">
                <a:solidFill>
                  <a:srgbClr val="FFFFFF"/>
                </a:solidFill>
                <a:effectLst/>
                <a:latin typeface="Arial"/>
                <a:ea typeface="Arial"/>
                <a:cs typeface="Arial"/>
                <a:sym typeface="Arial"/>
              </a:rPr>
              <a:t> using the feedback you have received from your neighboring group.  Note that the individual evaluations may not agree so do your best to </a:t>
            </a:r>
            <a:r>
              <a:rPr lang="x-none" sz="2000" u="sng" dirty="0" smtClean="0">
                <a:solidFill>
                  <a:srgbClr val="FFFFFF"/>
                </a:solidFill>
                <a:effectLst/>
                <a:latin typeface="Arial"/>
                <a:ea typeface="Arial"/>
                <a:cs typeface="Arial"/>
                <a:sym typeface="Arial"/>
              </a:rPr>
              <a:t>make changes according to the majority</a:t>
            </a:r>
            <a:r>
              <a:rPr lang="x-none" sz="2000" dirty="0" smtClean="0">
                <a:solidFill>
                  <a:srgbClr val="FFFFFF"/>
                </a:solidFill>
                <a:effectLst/>
                <a:latin typeface="Arial"/>
                <a:ea typeface="Arial"/>
                <a:cs typeface="Arial"/>
                <a:sym typeface="Arial"/>
              </a:rPr>
              <a:t> of judges.   If you do not agree with the feedback, consider that </a:t>
            </a:r>
            <a:r>
              <a:rPr lang="x-none" sz="2000" u="sng" dirty="0" smtClean="0">
                <a:solidFill>
                  <a:srgbClr val="FFFFFF"/>
                </a:solidFill>
                <a:effectLst/>
                <a:latin typeface="Arial"/>
                <a:ea typeface="Arial"/>
                <a:cs typeface="Arial"/>
                <a:sym typeface="Arial"/>
              </a:rPr>
              <a:t>clarifying </a:t>
            </a:r>
            <a:r>
              <a:rPr lang="x-none" sz="2000" dirty="0" smtClean="0">
                <a:solidFill>
                  <a:srgbClr val="FFFFFF"/>
                </a:solidFill>
                <a:effectLst/>
                <a:latin typeface="Arial"/>
                <a:ea typeface="Arial"/>
                <a:cs typeface="Arial"/>
                <a:sym typeface="Arial"/>
              </a:rPr>
              <a:t>your model may be all that is needed. </a:t>
            </a:r>
          </a:p>
          <a:p>
            <a:pPr marL="0" indent="0" fontAlgn="auto">
              <a:spcAft>
                <a:spcPts val="0"/>
              </a:spcAft>
              <a:buFont typeface="Wingdings 2" pitchFamily="18" charset="2"/>
              <a:buNone/>
              <a:defRPr/>
            </a:pPr>
            <a:endParaRPr lang="x-none" sz="1200" dirty="0" smtClean="0">
              <a:solidFill>
                <a:srgbClr val="FFFFFF"/>
              </a:solidFill>
              <a:effectLst/>
              <a:latin typeface="Arial"/>
              <a:ea typeface="Arial"/>
              <a:cs typeface="Arial"/>
              <a:sym typeface="Arial"/>
            </a:endParaRPr>
          </a:p>
          <a:p>
            <a:pPr fontAlgn="auto">
              <a:spcBef>
                <a:spcPts val="400"/>
              </a:spcBef>
              <a:spcAft>
                <a:spcPts val="0"/>
              </a:spcAft>
              <a:buClr>
                <a:schemeClr val="dk1"/>
              </a:buClr>
              <a:buSzPct val="100000"/>
              <a:buFont typeface="Arial"/>
              <a:buChar char="•"/>
              <a:defRPr/>
            </a:pPr>
            <a:r>
              <a:rPr lang="x-none" sz="2000" dirty="0" smtClean="0">
                <a:solidFill>
                  <a:srgbClr val="FFFFFF"/>
                </a:solidFill>
                <a:effectLst/>
                <a:latin typeface="Arial"/>
                <a:ea typeface="Arial"/>
                <a:cs typeface="Arial"/>
                <a:sym typeface="Arial"/>
              </a:rPr>
              <a:t>When you have used the feedback from the judges to </a:t>
            </a:r>
            <a:r>
              <a:rPr lang="x-none" sz="2000" u="sng" dirty="0" smtClean="0">
                <a:solidFill>
                  <a:srgbClr val="FFFFFF"/>
                </a:solidFill>
                <a:effectLst/>
                <a:latin typeface="Arial"/>
                <a:ea typeface="Arial"/>
                <a:cs typeface="Arial"/>
                <a:sym typeface="Arial"/>
              </a:rPr>
              <a:t>create a final version</a:t>
            </a:r>
            <a:r>
              <a:rPr lang="x-none" sz="2000" dirty="0" smtClean="0">
                <a:solidFill>
                  <a:srgbClr val="FFFFFF"/>
                </a:solidFill>
                <a:effectLst/>
                <a:latin typeface="Arial"/>
                <a:ea typeface="Arial"/>
                <a:cs typeface="Arial"/>
                <a:sym typeface="Arial"/>
              </a:rPr>
              <a:t> of your model, use a computer or phone to take a clear </a:t>
            </a:r>
            <a:r>
              <a:rPr lang="x-none" sz="2000" u="sng" dirty="0" smtClean="0">
                <a:solidFill>
                  <a:srgbClr val="FFFFFF"/>
                </a:solidFill>
                <a:effectLst/>
                <a:latin typeface="Arial"/>
                <a:ea typeface="Arial"/>
                <a:cs typeface="Arial"/>
                <a:sym typeface="Arial"/>
              </a:rPr>
              <a:t>digital image</a:t>
            </a:r>
            <a:r>
              <a:rPr lang="x-none" sz="2000" dirty="0" smtClean="0">
                <a:solidFill>
                  <a:srgbClr val="FFFFFF"/>
                </a:solidFill>
                <a:effectLst/>
                <a:latin typeface="Arial"/>
                <a:ea typeface="Arial"/>
                <a:cs typeface="Arial"/>
                <a:sym typeface="Arial"/>
              </a:rPr>
              <a:t> of your model.</a:t>
            </a:r>
          </a:p>
          <a:p>
            <a:pPr marL="0" indent="0" fontAlgn="auto">
              <a:spcAft>
                <a:spcPts val="0"/>
              </a:spcAft>
              <a:buFont typeface="Wingdings 2" pitchFamily="18" charset="2"/>
              <a:buNone/>
              <a:defRPr/>
            </a:pPr>
            <a:endParaRPr lang="x-none" sz="1200" dirty="0" smtClean="0">
              <a:solidFill>
                <a:srgbClr val="FFFFFF"/>
              </a:solidFill>
              <a:effectLst/>
              <a:latin typeface="Arial"/>
              <a:ea typeface="Arial"/>
              <a:cs typeface="Arial"/>
              <a:sym typeface="Arial"/>
            </a:endParaRPr>
          </a:p>
          <a:p>
            <a:pPr fontAlgn="auto">
              <a:spcBef>
                <a:spcPts val="400"/>
              </a:spcBef>
              <a:spcAft>
                <a:spcPts val="0"/>
              </a:spcAft>
              <a:buClr>
                <a:schemeClr val="dk1"/>
              </a:buClr>
              <a:buSzPct val="100000"/>
              <a:buFont typeface="Arial"/>
              <a:buChar char="•"/>
              <a:defRPr/>
            </a:pPr>
            <a:r>
              <a:rPr lang="x-none" sz="2000" dirty="0" smtClean="0">
                <a:solidFill>
                  <a:srgbClr val="FFFFFF"/>
                </a:solidFill>
                <a:effectLst/>
                <a:latin typeface="Arial"/>
                <a:ea typeface="Arial"/>
                <a:cs typeface="Arial"/>
                <a:sym typeface="Arial"/>
              </a:rPr>
              <a:t>Be sure that one member of your group </a:t>
            </a:r>
            <a:r>
              <a:rPr lang="x-none" sz="2000" u="sng" dirty="0" smtClean="0">
                <a:solidFill>
                  <a:srgbClr val="FFFFFF"/>
                </a:solidFill>
                <a:effectLst/>
                <a:latin typeface="Arial"/>
                <a:ea typeface="Arial"/>
                <a:cs typeface="Arial"/>
                <a:sym typeface="Arial"/>
              </a:rPr>
              <a:t>submit</a:t>
            </a:r>
            <a:r>
              <a:rPr lang="x-none" sz="2000" dirty="0" smtClean="0">
                <a:solidFill>
                  <a:srgbClr val="FFFFFF"/>
                </a:solidFill>
                <a:effectLst/>
                <a:latin typeface="Arial"/>
                <a:ea typeface="Arial"/>
                <a:cs typeface="Arial"/>
                <a:sym typeface="Arial"/>
              </a:rPr>
              <a:t> the image of your model to the instructor for grading.  The instructor will use the same rubric for assigning your group’s grade.</a:t>
            </a:r>
          </a:p>
          <a:p>
            <a:pPr marL="0" indent="0" fontAlgn="auto">
              <a:spcAft>
                <a:spcPts val="0"/>
              </a:spcAft>
              <a:buFont typeface="Wingdings 2" pitchFamily="18" charset="2"/>
              <a:buNone/>
              <a:defRPr/>
            </a:pPr>
            <a:endParaRPr lang="x-none" sz="1200" dirty="0" smtClean="0">
              <a:solidFill>
                <a:srgbClr val="FFFFFF"/>
              </a:solidFill>
              <a:effectLst/>
              <a:latin typeface="Arial"/>
              <a:ea typeface="Arial"/>
              <a:cs typeface="Arial"/>
              <a:sym typeface="Arial"/>
            </a:endParaRPr>
          </a:p>
          <a:p>
            <a:pPr fontAlgn="auto">
              <a:spcBef>
                <a:spcPts val="400"/>
              </a:spcBef>
              <a:spcAft>
                <a:spcPts val="0"/>
              </a:spcAft>
              <a:buClr>
                <a:schemeClr val="dk1"/>
              </a:buClr>
              <a:buSzPct val="100000"/>
              <a:buFont typeface="Arial"/>
              <a:buChar char="•"/>
              <a:defRPr/>
            </a:pPr>
            <a:r>
              <a:rPr lang="x-none" sz="2000" dirty="0" smtClean="0">
                <a:solidFill>
                  <a:srgbClr val="FFFFFF"/>
                </a:solidFill>
                <a:effectLst/>
                <a:latin typeface="Arial"/>
                <a:ea typeface="Arial"/>
                <a:cs typeface="Arial"/>
                <a:sym typeface="Arial"/>
              </a:rPr>
              <a:t>Also, collect the </a:t>
            </a:r>
            <a:r>
              <a:rPr lang="x-none" sz="2000" u="sng" dirty="0" smtClean="0">
                <a:solidFill>
                  <a:srgbClr val="FFFFFF"/>
                </a:solidFill>
                <a:effectLst/>
                <a:latin typeface="Arial"/>
                <a:ea typeface="Arial"/>
                <a:cs typeface="Arial"/>
                <a:sym typeface="Arial"/>
              </a:rPr>
              <a:t>rubrics</a:t>
            </a:r>
            <a:r>
              <a:rPr lang="x-none" sz="2000" dirty="0" smtClean="0">
                <a:solidFill>
                  <a:srgbClr val="FFFFFF"/>
                </a:solidFill>
                <a:effectLst/>
                <a:latin typeface="Arial"/>
                <a:ea typeface="Arial"/>
                <a:cs typeface="Arial"/>
                <a:sym typeface="Arial"/>
              </a:rPr>
              <a:t> that you received from your neighbor group and turn them in</a:t>
            </a:r>
            <a:r>
              <a:rPr lang="x-none" sz="2000" dirty="0" smtClean="0">
                <a:solidFill>
                  <a:srgbClr val="FFFFFF"/>
                </a:solidFill>
                <a:effectLst/>
              </a:rPr>
              <a:t> </a:t>
            </a:r>
            <a:r>
              <a:rPr lang="x-none" sz="2000" dirty="0" smtClean="0">
                <a:solidFill>
                  <a:srgbClr val="FFFFFF"/>
                </a:solidFill>
                <a:effectLst/>
                <a:latin typeface="Arial"/>
                <a:ea typeface="Arial"/>
                <a:cs typeface="Arial"/>
                <a:sym typeface="Arial"/>
              </a:rPr>
              <a:t>to the instructor by the end of the class period.</a:t>
            </a:r>
          </a:p>
          <a:p>
            <a:pPr fontAlgn="auto">
              <a:spcAft>
                <a:spcPts val="0"/>
              </a:spcAft>
              <a:defRPr/>
            </a:pPr>
            <a:endParaRPr lang="x-none" sz="2000" dirty="0" smtClean="0">
              <a:solidFill>
                <a:srgbClr val="FFFFFF"/>
              </a:solidFill>
              <a:effectLst/>
              <a:latin typeface="Arial"/>
              <a:ea typeface="Arial"/>
              <a:cs typeface="Arial"/>
              <a:sym typeface="Arial"/>
            </a:endParaRPr>
          </a:p>
          <a:p>
            <a:pPr fontAlgn="auto">
              <a:spcAft>
                <a:spcPts val="0"/>
              </a:spcAft>
              <a:defRPr/>
            </a:pPr>
            <a:endParaRPr lang="x-none" sz="2000" dirty="0" smtClean="0">
              <a:solidFill>
                <a:srgbClr val="FFFFFF"/>
              </a:solidFill>
              <a:effectLst/>
              <a:latin typeface="Arial"/>
              <a:ea typeface="Arial"/>
              <a:cs typeface="Arial"/>
              <a:sym typeface="Arial"/>
            </a:endParaRPr>
          </a:p>
          <a:p>
            <a:pPr marL="400050" lvl="1" indent="-6350" fontAlgn="auto">
              <a:spcBef>
                <a:spcPts val="200"/>
              </a:spcBef>
              <a:spcAft>
                <a:spcPts val="0"/>
              </a:spcAft>
              <a:buClr>
                <a:schemeClr val="dk1"/>
              </a:buClr>
              <a:buSzPct val="25000"/>
              <a:buFont typeface="Arial"/>
              <a:buNone/>
              <a:defRPr/>
            </a:pPr>
            <a:r>
              <a:rPr lang="x-none" sz="1000" dirty="0" smtClean="0">
                <a:solidFill>
                  <a:srgbClr val="FFFFFF"/>
                </a:solidFill>
                <a:effectLst/>
                <a:latin typeface="Arial"/>
                <a:ea typeface="Arial"/>
                <a:cs typeface="Arial"/>
                <a:sym typeface="Arial"/>
              </a:rPr>
              <a:t>	</a:t>
            </a:r>
          </a:p>
          <a:p>
            <a:pPr fontAlgn="auto">
              <a:spcAft>
                <a:spcPts val="0"/>
              </a:spcAft>
              <a:defRPr/>
            </a:pPr>
            <a:endParaRPr lang="x-none" sz="1000" dirty="0">
              <a:solidFill>
                <a:srgbClr val="FFFFFF"/>
              </a:solidFill>
              <a:effectLst/>
              <a:latin typeface="Arial"/>
              <a:ea typeface="Arial"/>
              <a:cs typeface="Arial"/>
              <a:sym typeface="Arial"/>
            </a:endParaRPr>
          </a:p>
        </p:txBody>
      </p:sp>
      <p:sp>
        <p:nvSpPr>
          <p:cNvPr id="44035" name="Shape 335"/>
          <p:cNvSpPr txBox="1">
            <a:spLocks noChangeArrowheads="1"/>
          </p:cNvSpPr>
          <p:nvPr/>
        </p:nvSpPr>
        <p:spPr bwMode="auto">
          <a:xfrm>
            <a:off x="409575" y="38100"/>
            <a:ext cx="8229600" cy="584200"/>
          </a:xfrm>
          <a:prstGeom prst="rect">
            <a:avLst/>
          </a:prstGeom>
          <a:noFill/>
          <a:ln w="9525">
            <a:noFill/>
            <a:miter lim="800000"/>
            <a:headEnd/>
            <a:tailEnd/>
          </a:ln>
        </p:spPr>
        <p:txBody>
          <a:bodyPr lIns="91425" tIns="45700" rIns="91425" bIns="45700" anchor="ctr">
            <a:spAutoFit/>
          </a:bodyPr>
          <a:lstStyle/>
          <a:p>
            <a:pPr algn="ctr">
              <a:buClr>
                <a:srgbClr val="000000"/>
              </a:buClr>
              <a:buSzPct val="25000"/>
              <a:buFont typeface="Arial" charset="0"/>
              <a:buNone/>
            </a:pPr>
            <a:r>
              <a:rPr lang="en-US" sz="3200">
                <a:solidFill>
                  <a:srgbClr val="FFFFFF"/>
                </a:solidFill>
                <a:cs typeface="Arial" charset="0"/>
                <a:sym typeface="Arial" charset="0"/>
              </a:rPr>
              <a:t>The Judges have spoken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hape 168"/>
          <p:cNvSpPr txBox="1">
            <a:spLocks noChangeArrowheads="1"/>
          </p:cNvSpPr>
          <p:nvPr/>
        </p:nvSpPr>
        <p:spPr bwMode="auto">
          <a:xfrm>
            <a:off x="230188" y="3055938"/>
            <a:ext cx="8618537" cy="2709862"/>
          </a:xfrm>
          <a:prstGeom prst="rect">
            <a:avLst/>
          </a:prstGeom>
          <a:noFill/>
          <a:ln w="9525">
            <a:noFill/>
            <a:miter lim="800000"/>
            <a:headEnd/>
            <a:tailEnd/>
          </a:ln>
        </p:spPr>
        <p:txBody>
          <a:bodyPr lIns="91425" tIns="91425" rIns="91425" bIns="91425" anchor="ctr">
            <a:spAutoFit/>
          </a:bodyPr>
          <a:lstStyle/>
          <a:p>
            <a:pPr>
              <a:buClr>
                <a:srgbClr val="FFFF00"/>
              </a:buClr>
              <a:buSzPct val="31000"/>
              <a:buFont typeface="Arial" charset="0"/>
              <a:buNone/>
            </a:pPr>
            <a:r>
              <a:rPr lang="en-US" sz="3600" b="1">
                <a:solidFill>
                  <a:srgbClr val="FFFFFF"/>
                </a:solidFill>
                <a:latin typeface="Book Antiqua" pitchFamily="18" charset="0"/>
              </a:rPr>
              <a:t>Context:</a:t>
            </a:r>
            <a:endParaRPr lang="en-US" sz="1200" b="1">
              <a:solidFill>
                <a:srgbClr val="FFFFFF"/>
              </a:solidFill>
              <a:latin typeface="Book Antiqua" pitchFamily="18" charset="0"/>
            </a:endParaRPr>
          </a:p>
          <a:p>
            <a:pPr marL="914400" lvl="1" indent="-298450">
              <a:lnSpc>
                <a:spcPct val="115000"/>
              </a:lnSpc>
              <a:buClr>
                <a:srgbClr val="FFFF00"/>
              </a:buClr>
              <a:buSzPct val="65000"/>
              <a:buFont typeface="Arial" charset="0"/>
              <a:buChar char="•"/>
            </a:pPr>
            <a:r>
              <a:rPr lang="en-US" sz="2800">
                <a:solidFill>
                  <a:srgbClr val="FFFFFF"/>
                </a:solidFill>
                <a:latin typeface="Book Antiqua" pitchFamily="18" charset="0"/>
              </a:rPr>
              <a:t>Near the end of the semester – Ecology Unit</a:t>
            </a:r>
          </a:p>
          <a:p>
            <a:pPr marL="914400" lvl="1" indent="-298450">
              <a:lnSpc>
                <a:spcPct val="115000"/>
              </a:lnSpc>
              <a:buClr>
                <a:srgbClr val="FFFF00"/>
              </a:buClr>
              <a:buSzPct val="65000"/>
              <a:buFont typeface="Arial" charset="0"/>
              <a:buChar char="•"/>
            </a:pPr>
            <a:r>
              <a:rPr lang="en-US" sz="2800">
                <a:solidFill>
                  <a:srgbClr val="FFFFFF"/>
                </a:solidFill>
                <a:latin typeface="Book Antiqua" pitchFamily="18" charset="0"/>
              </a:rPr>
              <a:t>Already covered in class:  concepts like abiotic and biotic interactions, community ecology, diversity, nutrient cycling and energy flow</a:t>
            </a:r>
          </a:p>
        </p:txBody>
      </p:sp>
      <p:sp>
        <p:nvSpPr>
          <p:cNvPr id="7" name="Title 1"/>
          <p:cNvSpPr txBox="1">
            <a:spLocks/>
          </p:cNvSpPr>
          <p:nvPr/>
        </p:nvSpPr>
        <p:spPr>
          <a:xfrm>
            <a:off x="1643063" y="52388"/>
            <a:ext cx="6018212" cy="1011237"/>
          </a:xfrm>
          <a:prstGeom prst="rect">
            <a:avLst/>
          </a:prstGeom>
        </p:spPr>
        <p:txBody>
          <a:bodyPr anchor="ct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pPr fontAlgn="auto">
              <a:spcAft>
                <a:spcPts val="0"/>
              </a:spcAft>
              <a:defRPr/>
            </a:pPr>
            <a:r>
              <a:rPr lang="en-US" sz="6600" b="1" dirty="0" smtClean="0"/>
              <a:t>Ecology Group</a:t>
            </a:r>
            <a:endParaRPr lang="en-US" sz="6600" b="1" dirty="0"/>
          </a:p>
        </p:txBody>
      </p:sp>
      <p:sp>
        <p:nvSpPr>
          <p:cNvPr id="20483" name="Shape 162"/>
          <p:cNvSpPr txBox="1">
            <a:spLocks noChangeArrowheads="1"/>
          </p:cNvSpPr>
          <p:nvPr/>
        </p:nvSpPr>
        <p:spPr bwMode="auto">
          <a:xfrm>
            <a:off x="285750" y="1522413"/>
            <a:ext cx="8528050" cy="1719262"/>
          </a:xfrm>
          <a:prstGeom prst="rect">
            <a:avLst/>
          </a:prstGeom>
          <a:noFill/>
          <a:ln w="9525">
            <a:noFill/>
            <a:miter lim="800000"/>
            <a:headEnd/>
            <a:tailEnd/>
          </a:ln>
        </p:spPr>
        <p:txBody>
          <a:bodyPr lIns="91425" tIns="91425" rIns="91425" bIns="91425" anchor="ctr">
            <a:spAutoFit/>
          </a:bodyPr>
          <a:lstStyle/>
          <a:p>
            <a:pPr>
              <a:buClr>
                <a:srgbClr val="FFFF00"/>
              </a:buClr>
              <a:buSzPct val="31000"/>
              <a:buFont typeface="Arial" charset="0"/>
              <a:buNone/>
            </a:pPr>
            <a:r>
              <a:rPr lang="en-US" sz="3600" b="1">
                <a:solidFill>
                  <a:srgbClr val="FFFFFF"/>
                </a:solidFill>
                <a:latin typeface="Book Antiqua" pitchFamily="18" charset="0"/>
              </a:rPr>
              <a:t>Learning Goal:</a:t>
            </a:r>
            <a:endParaRPr lang="en-US" sz="1200" b="1">
              <a:solidFill>
                <a:srgbClr val="FFFFFF"/>
              </a:solidFill>
              <a:latin typeface="Book Antiqua" pitchFamily="18" charset="0"/>
            </a:endParaRPr>
          </a:p>
          <a:p>
            <a:pPr marL="914400" lvl="1" indent="-298450">
              <a:lnSpc>
                <a:spcPct val="115000"/>
              </a:lnSpc>
              <a:buClr>
                <a:srgbClr val="FFFF00"/>
              </a:buClr>
              <a:buSzPct val="65000"/>
              <a:buFont typeface="Arial" charset="0"/>
              <a:buChar char="•"/>
            </a:pPr>
            <a:r>
              <a:rPr lang="en-US" sz="2800">
                <a:solidFill>
                  <a:srgbClr val="FFFFFF"/>
                </a:solidFill>
                <a:latin typeface="Book Antiqua" pitchFamily="18" charset="0"/>
              </a:rPr>
              <a:t>Understanding human population growth and its environmental impacts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643063" y="52388"/>
            <a:ext cx="6018212" cy="1011237"/>
          </a:xfrm>
          <a:prstGeom prst="rect">
            <a:avLst/>
          </a:prstGeom>
        </p:spPr>
        <p:txBody>
          <a:bodyPr anchor="ct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pPr fontAlgn="auto">
              <a:spcAft>
                <a:spcPts val="0"/>
              </a:spcAft>
              <a:defRPr/>
            </a:pPr>
            <a:r>
              <a:rPr lang="en-US" sz="6600" b="1" dirty="0" smtClean="0"/>
              <a:t>Ecology Group</a:t>
            </a:r>
            <a:endParaRPr lang="en-US" sz="6600" b="1" dirty="0"/>
          </a:p>
        </p:txBody>
      </p:sp>
      <p:sp>
        <p:nvSpPr>
          <p:cNvPr id="21506" name="Shape 162"/>
          <p:cNvSpPr txBox="1">
            <a:spLocks noChangeArrowheads="1"/>
          </p:cNvSpPr>
          <p:nvPr/>
        </p:nvSpPr>
        <p:spPr bwMode="auto">
          <a:xfrm>
            <a:off x="285750" y="1482725"/>
            <a:ext cx="8528050" cy="1577975"/>
          </a:xfrm>
          <a:prstGeom prst="rect">
            <a:avLst/>
          </a:prstGeom>
          <a:noFill/>
          <a:ln w="9525">
            <a:noFill/>
            <a:miter lim="800000"/>
            <a:headEnd/>
            <a:tailEnd/>
          </a:ln>
        </p:spPr>
        <p:txBody>
          <a:bodyPr lIns="91425" tIns="91425" rIns="91425" bIns="91425" anchor="ctr">
            <a:spAutoFit/>
          </a:bodyPr>
          <a:lstStyle/>
          <a:p>
            <a:pPr>
              <a:buClr>
                <a:srgbClr val="FFFF00"/>
              </a:buClr>
              <a:buSzPct val="31000"/>
              <a:buFont typeface="Arial" charset="0"/>
              <a:buNone/>
            </a:pPr>
            <a:r>
              <a:rPr lang="en-US" sz="3600" b="1">
                <a:solidFill>
                  <a:srgbClr val="FFFFFF"/>
                </a:solidFill>
                <a:latin typeface="Book Antiqua" pitchFamily="18" charset="0"/>
              </a:rPr>
              <a:t>Learning Goal:</a:t>
            </a:r>
            <a:endParaRPr lang="en-US" sz="1200" b="1">
              <a:solidFill>
                <a:srgbClr val="FFFFFF"/>
              </a:solidFill>
              <a:latin typeface="Book Antiqua" pitchFamily="18" charset="0"/>
            </a:endParaRPr>
          </a:p>
          <a:p>
            <a:pPr marL="914400" lvl="1" indent="-298450">
              <a:lnSpc>
                <a:spcPct val="115000"/>
              </a:lnSpc>
              <a:buClr>
                <a:srgbClr val="FFFF00"/>
              </a:buClr>
              <a:buSzPct val="65000"/>
              <a:buFont typeface="Arial" charset="0"/>
              <a:buChar char="•"/>
            </a:pPr>
            <a:r>
              <a:rPr lang="en-US" sz="2400">
                <a:solidFill>
                  <a:srgbClr val="FFFFFF"/>
                </a:solidFill>
                <a:latin typeface="Book Antiqua" pitchFamily="18" charset="0"/>
              </a:rPr>
              <a:t>Understanding human population growth and its environmental impacts</a:t>
            </a:r>
          </a:p>
        </p:txBody>
      </p:sp>
      <p:sp>
        <p:nvSpPr>
          <p:cNvPr id="21507" name="Shape 161"/>
          <p:cNvSpPr txBox="1">
            <a:spLocks noChangeArrowheads="1"/>
          </p:cNvSpPr>
          <p:nvPr/>
        </p:nvSpPr>
        <p:spPr bwMode="auto">
          <a:xfrm>
            <a:off x="250825" y="2684463"/>
            <a:ext cx="8893175" cy="3916362"/>
          </a:xfrm>
          <a:prstGeom prst="rect">
            <a:avLst/>
          </a:prstGeom>
          <a:noFill/>
          <a:ln w="9525">
            <a:noFill/>
            <a:miter lim="800000"/>
            <a:headEnd/>
            <a:tailEnd/>
          </a:ln>
        </p:spPr>
        <p:txBody>
          <a:bodyPr lIns="91425" tIns="91425" rIns="91425" bIns="91425" anchor="ctr">
            <a:spAutoFit/>
          </a:bodyPr>
          <a:lstStyle/>
          <a:p>
            <a:r>
              <a:rPr lang="en-US" sz="3600" b="1">
                <a:solidFill>
                  <a:srgbClr val="FFFF00"/>
                </a:solidFill>
                <a:latin typeface="Book Antiqua" pitchFamily="18" charset="0"/>
              </a:rPr>
              <a:t>Learning Outcomes:</a:t>
            </a:r>
            <a:endParaRPr lang="en-US" sz="1200" b="1">
              <a:solidFill>
                <a:srgbClr val="FFFF00"/>
              </a:solidFill>
              <a:latin typeface="Book Antiqua" pitchFamily="18" charset="0"/>
            </a:endParaRPr>
          </a:p>
          <a:p>
            <a:pPr>
              <a:lnSpc>
                <a:spcPct val="115000"/>
              </a:lnSpc>
            </a:pPr>
            <a:r>
              <a:rPr lang="en-US" sz="2000">
                <a:solidFill>
                  <a:srgbClr val="FFFFFF"/>
                </a:solidFill>
                <a:latin typeface="Book Antiqua" pitchFamily="18" charset="0"/>
              </a:rPr>
              <a:t>	1. </a:t>
            </a:r>
            <a:r>
              <a:rPr lang="en-US" sz="2000" i="1">
                <a:solidFill>
                  <a:srgbClr val="FFFFFF"/>
                </a:solidFill>
                <a:latin typeface="Book Antiqua" pitchFamily="18" charset="0"/>
              </a:rPr>
              <a:t>Identify </a:t>
            </a:r>
            <a:r>
              <a:rPr lang="en-US" sz="2000">
                <a:solidFill>
                  <a:srgbClr val="FFFFFF"/>
                </a:solidFill>
                <a:latin typeface="Book Antiqua" pitchFamily="18" charset="0"/>
              </a:rPr>
              <a:t>historical and recent trends in human population</a:t>
            </a:r>
          </a:p>
          <a:p>
            <a:pPr>
              <a:lnSpc>
                <a:spcPct val="115000"/>
              </a:lnSpc>
            </a:pPr>
            <a:r>
              <a:rPr lang="en-US" sz="2000">
                <a:solidFill>
                  <a:srgbClr val="FFFFFF"/>
                </a:solidFill>
                <a:latin typeface="Book Antiqua" pitchFamily="18" charset="0"/>
              </a:rPr>
              <a:t>    	    growth and describe causes of this growth,</a:t>
            </a:r>
          </a:p>
          <a:p>
            <a:pPr>
              <a:lnSpc>
                <a:spcPct val="115000"/>
              </a:lnSpc>
            </a:pPr>
            <a:r>
              <a:rPr lang="en-US" sz="2000">
                <a:solidFill>
                  <a:srgbClr val="FFFFFF"/>
                </a:solidFill>
                <a:latin typeface="Book Antiqua" pitchFamily="18" charset="0"/>
              </a:rPr>
              <a:t>	2. </a:t>
            </a:r>
            <a:r>
              <a:rPr lang="en-US" sz="2000" i="1">
                <a:solidFill>
                  <a:srgbClr val="FFFFFF"/>
                </a:solidFill>
                <a:latin typeface="Book Antiqua" pitchFamily="18" charset="0"/>
              </a:rPr>
              <a:t>Explain</a:t>
            </a:r>
            <a:r>
              <a:rPr lang="en-US" sz="2000">
                <a:solidFill>
                  <a:srgbClr val="FFFFFF"/>
                </a:solidFill>
                <a:latin typeface="Book Antiqua" pitchFamily="18" charset="0"/>
              </a:rPr>
              <a:t> how human population size relates to global</a:t>
            </a:r>
          </a:p>
          <a:p>
            <a:pPr>
              <a:lnSpc>
                <a:spcPct val="115000"/>
              </a:lnSpc>
            </a:pPr>
            <a:r>
              <a:rPr lang="en-US" sz="2000">
                <a:solidFill>
                  <a:srgbClr val="FFFFFF"/>
                </a:solidFill>
                <a:latin typeface="Book Antiqua" pitchFamily="18" charset="0"/>
              </a:rPr>
              <a:t>    	    environmental issues,</a:t>
            </a:r>
          </a:p>
          <a:p>
            <a:pPr>
              <a:lnSpc>
                <a:spcPct val="115000"/>
              </a:lnSpc>
            </a:pPr>
            <a:r>
              <a:rPr lang="en-US" sz="2000">
                <a:solidFill>
                  <a:srgbClr val="FFFFFF"/>
                </a:solidFill>
                <a:latin typeface="Book Antiqua" pitchFamily="18" charset="0"/>
              </a:rPr>
              <a:t>	3. Based on explanations from OC2, </a:t>
            </a:r>
            <a:r>
              <a:rPr lang="en-US" sz="2000" i="1">
                <a:solidFill>
                  <a:srgbClr val="FFFFFF"/>
                </a:solidFill>
                <a:latin typeface="Book Antiqua" pitchFamily="18" charset="0"/>
              </a:rPr>
              <a:t>synthesize</a:t>
            </a:r>
          </a:p>
          <a:p>
            <a:pPr>
              <a:lnSpc>
                <a:spcPct val="115000"/>
              </a:lnSpc>
            </a:pPr>
            <a:r>
              <a:rPr lang="en-US" sz="2000">
                <a:solidFill>
                  <a:srgbClr val="FFFFFF"/>
                </a:solidFill>
                <a:latin typeface="Book Antiqua" pitchFamily="18" charset="0"/>
              </a:rPr>
              <a:t>    	    human impacts via diagrammatic model, and use that model to 	    predict environmental outcomes,</a:t>
            </a:r>
          </a:p>
          <a:p>
            <a:pPr>
              <a:lnSpc>
                <a:spcPct val="115000"/>
              </a:lnSpc>
            </a:pPr>
            <a:r>
              <a:rPr lang="en-US" sz="2000">
                <a:solidFill>
                  <a:srgbClr val="FFFFFF"/>
                </a:solidFill>
                <a:latin typeface="Book Antiqua" pitchFamily="18" charset="0"/>
              </a:rPr>
              <a:t>	4. Based on a provided rubric, peer </a:t>
            </a:r>
            <a:r>
              <a:rPr lang="en-US" sz="2000" i="1">
                <a:solidFill>
                  <a:srgbClr val="FFFFFF"/>
                </a:solidFill>
                <a:latin typeface="Book Antiqua" pitchFamily="18" charset="0"/>
              </a:rPr>
              <a:t>evaluate</a:t>
            </a:r>
            <a:r>
              <a:rPr lang="en-US" sz="2000">
                <a:solidFill>
                  <a:srgbClr val="FFFFFF"/>
                </a:solidFill>
                <a:latin typeface="Book Antiqua" pitchFamily="18" charset="0"/>
              </a:rPr>
              <a:t> diagrammatic</a:t>
            </a:r>
          </a:p>
          <a:p>
            <a:pPr>
              <a:lnSpc>
                <a:spcPct val="115000"/>
              </a:lnSpc>
            </a:pPr>
            <a:r>
              <a:rPr lang="en-US" sz="2000">
                <a:solidFill>
                  <a:srgbClr val="FFFFFF"/>
                </a:solidFill>
                <a:latin typeface="Book Antiqua" pitchFamily="18" charset="0"/>
              </a:rPr>
              <a:t>    	    models for strengths and weaknesses of synthesis.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643063" y="52388"/>
            <a:ext cx="6018212" cy="1011237"/>
          </a:xfrm>
          <a:prstGeom prst="rect">
            <a:avLst/>
          </a:prstGeom>
        </p:spPr>
        <p:txBody>
          <a:bodyPr anchor="ct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pPr fontAlgn="auto">
              <a:spcAft>
                <a:spcPts val="0"/>
              </a:spcAft>
              <a:defRPr/>
            </a:pPr>
            <a:r>
              <a:rPr lang="en-US" sz="6600" b="1" dirty="0" smtClean="0"/>
              <a:t>Ecology Group</a:t>
            </a:r>
            <a:endParaRPr lang="en-US" sz="6600" b="1" dirty="0"/>
          </a:p>
        </p:txBody>
      </p:sp>
      <p:sp>
        <p:nvSpPr>
          <p:cNvPr id="5" name="Shape 184"/>
          <p:cNvSpPr txBox="1">
            <a:spLocks/>
          </p:cNvSpPr>
          <p:nvPr/>
        </p:nvSpPr>
        <p:spPr>
          <a:xfrm>
            <a:off x="0" y="2855913"/>
            <a:ext cx="9144000" cy="3273425"/>
          </a:xfrm>
          <a:prstGeom prst="rect">
            <a:avLst/>
          </a:prstGeom>
          <a:noFill/>
          <a:ln>
            <a:noFill/>
          </a:ln>
        </p:spPr>
        <p:txBody>
          <a:bodyPr lIns="91425" tIns="45700" rIns="91425" bIns="45700">
            <a:spAutoFit/>
          </a:bodyPr>
          <a:lst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a:lstStyle>
          <a:p>
            <a:pPr marL="514350" indent="-514350" fontAlgn="auto">
              <a:spcBef>
                <a:spcPts val="640"/>
              </a:spcBef>
              <a:spcAft>
                <a:spcPts val="0"/>
              </a:spcAft>
              <a:buClr>
                <a:schemeClr val="accent1">
                  <a:lumMod val="75000"/>
                </a:schemeClr>
              </a:buClr>
              <a:buSzPct val="98958"/>
              <a:buFont typeface="+mj-lt"/>
              <a:buAutoNum type="arabicPeriod"/>
              <a:defRPr/>
            </a:pPr>
            <a:r>
              <a:rPr lang="x-none" sz="2800" b="1" u="sng" dirty="0" smtClean="0">
                <a:solidFill>
                  <a:srgbClr val="FFFFFF"/>
                </a:solidFill>
                <a:latin typeface="Arial"/>
                <a:ea typeface="Arial"/>
                <a:cs typeface="Arial"/>
                <a:sym typeface="Arial"/>
              </a:rPr>
              <a:t>Identify</a:t>
            </a:r>
            <a:r>
              <a:rPr lang="x-none" sz="2800" dirty="0" smtClean="0">
                <a:solidFill>
                  <a:srgbClr val="FFFFFF"/>
                </a:solidFill>
                <a:latin typeface="Arial"/>
                <a:ea typeface="Arial"/>
                <a:cs typeface="Arial"/>
                <a:sym typeface="Arial"/>
              </a:rPr>
              <a:t> historical and recent trends in human population size and </a:t>
            </a:r>
            <a:r>
              <a:rPr lang="x-none" sz="2800" b="1" u="sng" dirty="0" smtClean="0">
                <a:solidFill>
                  <a:srgbClr val="FFFFFF"/>
                </a:solidFill>
                <a:latin typeface="Arial"/>
                <a:ea typeface="Arial"/>
                <a:cs typeface="Arial"/>
                <a:sym typeface="Arial"/>
              </a:rPr>
              <a:t>describe</a:t>
            </a:r>
            <a:r>
              <a:rPr lang="x-none" sz="2800" dirty="0" smtClean="0">
                <a:solidFill>
                  <a:srgbClr val="FFFFFF"/>
                </a:solidFill>
                <a:latin typeface="Arial"/>
                <a:ea typeface="Arial"/>
                <a:cs typeface="Arial"/>
                <a:sym typeface="Arial"/>
              </a:rPr>
              <a:t> causes of this growth. </a:t>
            </a:r>
          </a:p>
          <a:p>
            <a:pPr marL="514350" indent="-514350" fontAlgn="auto">
              <a:spcBef>
                <a:spcPts val="640"/>
              </a:spcBef>
              <a:spcAft>
                <a:spcPts val="0"/>
              </a:spcAft>
              <a:buClr>
                <a:schemeClr val="accent1">
                  <a:lumMod val="75000"/>
                </a:schemeClr>
              </a:buClr>
              <a:buSzPct val="98958"/>
              <a:buFont typeface="+mj-lt"/>
              <a:buAutoNum type="arabicPeriod"/>
              <a:defRPr/>
            </a:pPr>
            <a:r>
              <a:rPr lang="x-none" sz="2800" b="1" dirty="0" smtClean="0">
                <a:solidFill>
                  <a:srgbClr val="FFFFFF"/>
                </a:solidFill>
                <a:latin typeface="Arial"/>
                <a:ea typeface="Arial"/>
                <a:cs typeface="Arial"/>
                <a:sym typeface="Arial"/>
              </a:rPr>
              <a:t>Summative assessment</a:t>
            </a:r>
            <a:r>
              <a:rPr lang="x-none" sz="2800" dirty="0" smtClean="0">
                <a:solidFill>
                  <a:srgbClr val="FFFFFF"/>
                </a:solidFill>
                <a:latin typeface="Arial"/>
                <a:ea typeface="Arial"/>
                <a:cs typeface="Arial"/>
                <a:sym typeface="Arial"/>
              </a:rPr>
              <a:t>: Multiple Choice Exam questions that test identification of population growth trends, description, and causes.</a:t>
            </a:r>
          </a:p>
          <a:p>
            <a:pPr marL="514350" indent="-514350" fontAlgn="auto">
              <a:spcBef>
                <a:spcPts val="640"/>
              </a:spcBef>
              <a:spcAft>
                <a:spcPts val="0"/>
              </a:spcAft>
              <a:buClr>
                <a:schemeClr val="accent1">
                  <a:lumMod val="75000"/>
                </a:schemeClr>
              </a:buClr>
              <a:buSzPct val="98958"/>
              <a:buFont typeface="+mj-lt"/>
              <a:buAutoNum type="arabicPeriod"/>
              <a:defRPr/>
            </a:pPr>
            <a:r>
              <a:rPr lang="x-none" sz="2800" b="1" dirty="0" smtClean="0">
                <a:solidFill>
                  <a:srgbClr val="FFFFFF"/>
                </a:solidFill>
                <a:latin typeface="Arial"/>
                <a:ea typeface="Arial"/>
                <a:cs typeface="Arial"/>
                <a:sym typeface="Arial"/>
              </a:rPr>
              <a:t>Activity:</a:t>
            </a:r>
            <a:r>
              <a:rPr lang="x-none" sz="2800" dirty="0" smtClean="0">
                <a:solidFill>
                  <a:srgbClr val="FFFFFF"/>
                </a:solidFill>
                <a:latin typeface="Arial"/>
                <a:ea typeface="Arial"/>
                <a:cs typeface="Arial"/>
                <a:sym typeface="Arial"/>
              </a:rPr>
              <a:t> Graph 1) prediction, and 2) actual data of historical trends.</a:t>
            </a:r>
            <a:endParaRPr lang="x-none" sz="2800" dirty="0">
              <a:solidFill>
                <a:srgbClr val="FFFFFF"/>
              </a:solidFill>
              <a:latin typeface="Arial"/>
              <a:ea typeface="Arial"/>
              <a:cs typeface="Arial"/>
              <a:sym typeface="Arial"/>
            </a:endParaRPr>
          </a:p>
        </p:txBody>
      </p:sp>
      <p:sp>
        <p:nvSpPr>
          <p:cNvPr id="22531" name="Shape 250"/>
          <p:cNvSpPr txBox="1">
            <a:spLocks/>
          </p:cNvSpPr>
          <p:nvPr/>
        </p:nvSpPr>
        <p:spPr bwMode="auto">
          <a:xfrm>
            <a:off x="457200" y="1676400"/>
            <a:ext cx="8229600" cy="769938"/>
          </a:xfrm>
          <a:prstGeom prst="rect">
            <a:avLst/>
          </a:prstGeom>
          <a:noFill/>
          <a:ln w="9525">
            <a:noFill/>
            <a:miter lim="800000"/>
            <a:headEnd/>
            <a:tailEnd/>
          </a:ln>
        </p:spPr>
        <p:txBody>
          <a:bodyPr lIns="91425" tIns="45700" rIns="91425" bIns="45700" anchor="ctr">
            <a:spAutoFit/>
          </a:bodyPr>
          <a:lstStyle/>
          <a:p>
            <a:pPr algn="ctr">
              <a:buClr>
                <a:srgbClr val="000000"/>
              </a:buClr>
              <a:buSzPct val="25000"/>
              <a:buFont typeface="Arial" charset="0"/>
              <a:buNone/>
            </a:pPr>
            <a:r>
              <a:rPr lang="en-US" sz="4400">
                <a:solidFill>
                  <a:srgbClr val="FFFFFF"/>
                </a:solidFill>
                <a:cs typeface="Arial" charset="0"/>
                <a:sym typeface="Arial" charset="0"/>
              </a:rPr>
              <a:t>Learning Outcome 1</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643063" y="52388"/>
            <a:ext cx="6018212" cy="1011237"/>
          </a:xfrm>
          <a:prstGeom prst="rect">
            <a:avLst/>
          </a:prstGeom>
        </p:spPr>
        <p:txBody>
          <a:bodyPr anchor="ct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pPr fontAlgn="auto">
              <a:spcAft>
                <a:spcPts val="0"/>
              </a:spcAft>
              <a:defRPr/>
            </a:pPr>
            <a:r>
              <a:rPr lang="en-US" sz="6600" b="1" dirty="0" smtClean="0"/>
              <a:t>Ecology Group</a:t>
            </a:r>
            <a:endParaRPr lang="en-US" sz="6600" b="1" dirty="0"/>
          </a:p>
        </p:txBody>
      </p:sp>
      <p:sp>
        <p:nvSpPr>
          <p:cNvPr id="3" name="Shape 197"/>
          <p:cNvSpPr txBox="1">
            <a:spLocks noGrp="1"/>
          </p:cNvSpPr>
          <p:nvPr>
            <p:ph type="title"/>
          </p:nvPr>
        </p:nvSpPr>
        <p:spPr>
          <a:xfrm>
            <a:off x="277813" y="1695450"/>
            <a:ext cx="8229600" cy="923925"/>
          </a:xfrm>
        </p:spPr>
        <p:txBody>
          <a:bodyPr lIns="91425" tIns="91425" rIns="91425" bIns="91425">
            <a:spAutoFit/>
          </a:bodyPr>
          <a:lstStyle/>
          <a:p>
            <a:pPr fontAlgn="auto">
              <a:spcAft>
                <a:spcPts val="0"/>
              </a:spcAft>
              <a:defRPr/>
            </a:pPr>
            <a:r>
              <a:rPr lang="x-none" b="1" dirty="0">
                <a:solidFill>
                  <a:srgbClr val="FFFFFF"/>
                </a:solidFill>
              </a:rPr>
              <a:t>Group </a:t>
            </a:r>
            <a:r>
              <a:rPr lang="en-US" b="1" dirty="0" smtClean="0">
                <a:solidFill>
                  <a:srgbClr val="FFFFFF"/>
                </a:solidFill>
              </a:rPr>
              <a:t>R</a:t>
            </a:r>
            <a:r>
              <a:rPr lang="x-none" b="1" dirty="0" smtClean="0">
                <a:solidFill>
                  <a:srgbClr val="FFFFFF"/>
                </a:solidFill>
              </a:rPr>
              <a:t>oles</a:t>
            </a:r>
            <a:endParaRPr lang="x-none" b="1" dirty="0">
              <a:solidFill>
                <a:srgbClr val="FFFFFF"/>
              </a:solidFill>
            </a:endParaRPr>
          </a:p>
        </p:txBody>
      </p:sp>
      <p:sp>
        <p:nvSpPr>
          <p:cNvPr id="4" name="Shape 198"/>
          <p:cNvSpPr txBox="1">
            <a:spLocks/>
          </p:cNvSpPr>
          <p:nvPr/>
        </p:nvSpPr>
        <p:spPr>
          <a:xfrm>
            <a:off x="498475" y="2705100"/>
            <a:ext cx="8474075" cy="3713163"/>
          </a:xfrm>
          <a:prstGeom prst="rect">
            <a:avLst/>
          </a:prstGeom>
        </p:spPr>
        <p:txBody>
          <a:bodyPr lIns="91425" tIns="91425" rIns="91425" bIns="91425">
            <a:spAutoFit/>
          </a:bodyPr>
          <a:lst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a:lstStyle>
          <a:p>
            <a:pPr fontAlgn="auto">
              <a:spcAft>
                <a:spcPts val="0"/>
              </a:spcAft>
              <a:buFont typeface="Wingdings 2" pitchFamily="18" charset="2"/>
              <a:buNone/>
              <a:defRPr/>
            </a:pPr>
            <a:r>
              <a:rPr lang="x-none" sz="2800" b="1" u="sng" dirty="0" smtClean="0">
                <a:solidFill>
                  <a:srgbClr val="FFFFFF"/>
                </a:solidFill>
              </a:rPr>
              <a:t>Left</a:t>
            </a:r>
            <a:r>
              <a:rPr lang="x-none" sz="2800" b="1" dirty="0" smtClean="0">
                <a:solidFill>
                  <a:srgbClr val="FFFFFF"/>
                </a:solidFill>
              </a:rPr>
              <a:t>: Manager </a:t>
            </a:r>
            <a:r>
              <a:rPr lang="x-none" sz="2800" dirty="0" smtClean="0">
                <a:solidFill>
                  <a:srgbClr val="FFFFFF"/>
                </a:solidFill>
              </a:rPr>
              <a:t>(keep track of time and task objectives, and participation)</a:t>
            </a:r>
          </a:p>
          <a:p>
            <a:pPr fontAlgn="auto">
              <a:spcAft>
                <a:spcPts val="0"/>
              </a:spcAft>
              <a:buFont typeface="Wingdings 2" pitchFamily="18" charset="2"/>
              <a:buNone/>
              <a:defRPr/>
            </a:pPr>
            <a:r>
              <a:rPr lang="x-none" sz="2800" b="1" u="sng" dirty="0" smtClean="0">
                <a:solidFill>
                  <a:srgbClr val="FFFFFF"/>
                </a:solidFill>
              </a:rPr>
              <a:t>Middle</a:t>
            </a:r>
            <a:r>
              <a:rPr lang="x-none" sz="2800" b="1" dirty="0" smtClean="0">
                <a:solidFill>
                  <a:srgbClr val="FFFFFF"/>
                </a:solidFill>
              </a:rPr>
              <a:t>: Re</a:t>
            </a:r>
            <a:r>
              <a:rPr lang="en-US" sz="2800" b="1" dirty="0" err="1" smtClean="0">
                <a:solidFill>
                  <a:srgbClr val="FFFFFF"/>
                </a:solidFill>
              </a:rPr>
              <a:t>corder</a:t>
            </a:r>
            <a:r>
              <a:rPr lang="en-US" sz="2800" b="1" dirty="0" smtClean="0">
                <a:solidFill>
                  <a:srgbClr val="FFFFFF"/>
                </a:solidFill>
              </a:rPr>
              <a:t> </a:t>
            </a:r>
            <a:r>
              <a:rPr lang="x-none" sz="2800" dirty="0" smtClean="0">
                <a:solidFill>
                  <a:srgbClr val="FFFFFF"/>
                </a:solidFill>
              </a:rPr>
              <a:t>(run computer and write group responses)</a:t>
            </a:r>
          </a:p>
          <a:p>
            <a:pPr fontAlgn="auto">
              <a:spcAft>
                <a:spcPts val="0"/>
              </a:spcAft>
              <a:buFont typeface="Wingdings 2" pitchFamily="18" charset="2"/>
              <a:buNone/>
              <a:defRPr/>
            </a:pPr>
            <a:r>
              <a:rPr lang="x-none" sz="2800" b="1" u="sng" dirty="0" smtClean="0">
                <a:solidFill>
                  <a:srgbClr val="FFFFFF"/>
                </a:solidFill>
              </a:rPr>
              <a:t>Right</a:t>
            </a:r>
            <a:r>
              <a:rPr lang="x-none" sz="2800" b="1" dirty="0" smtClean="0">
                <a:solidFill>
                  <a:srgbClr val="FFFFFF"/>
                </a:solidFill>
              </a:rPr>
              <a:t>: Skeptic/Reporter</a:t>
            </a:r>
            <a:r>
              <a:rPr lang="x-none" sz="2800" dirty="0" smtClean="0">
                <a:solidFill>
                  <a:srgbClr val="FFFFFF"/>
                </a:solidFill>
              </a:rPr>
              <a:t> (challenge group conclusions when necessary, report results to table).</a:t>
            </a:r>
            <a:endParaRPr lang="x-none" sz="2800" dirty="0">
              <a:solidFill>
                <a:srgbClr val="FFFFFF"/>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643063" y="52388"/>
            <a:ext cx="6018212" cy="1011237"/>
          </a:xfrm>
          <a:prstGeom prst="rect">
            <a:avLst/>
          </a:prstGeom>
        </p:spPr>
        <p:txBody>
          <a:bodyPr anchor="ct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pPr fontAlgn="auto">
              <a:spcAft>
                <a:spcPts val="0"/>
              </a:spcAft>
              <a:defRPr/>
            </a:pPr>
            <a:r>
              <a:rPr lang="en-US" sz="6600" b="1" dirty="0" smtClean="0"/>
              <a:t>Ecology Group</a:t>
            </a:r>
            <a:endParaRPr lang="en-US" sz="6600" b="1" dirty="0"/>
          </a:p>
        </p:txBody>
      </p:sp>
      <p:sp>
        <p:nvSpPr>
          <p:cNvPr id="3" name="Shape 189"/>
          <p:cNvSpPr txBox="1">
            <a:spLocks noGrp="1"/>
          </p:cNvSpPr>
          <p:nvPr>
            <p:ph type="title"/>
          </p:nvPr>
        </p:nvSpPr>
        <p:spPr>
          <a:xfrm>
            <a:off x="754063" y="1766888"/>
            <a:ext cx="7772400" cy="1416050"/>
          </a:xfrm>
        </p:spPr>
        <p:txBody>
          <a:bodyPr lIns="91425" tIns="91425" rIns="91425" bIns="91425" anchor="t">
            <a:spAutoFit/>
          </a:bodyPr>
          <a:lstStyle/>
          <a:p>
            <a:pPr fontAlgn="auto">
              <a:spcAft>
                <a:spcPts val="0"/>
              </a:spcAft>
              <a:defRPr/>
            </a:pPr>
            <a:r>
              <a:rPr lang="x-none" sz="4000" b="1" dirty="0">
                <a:solidFill>
                  <a:srgbClr val="FFFFFF"/>
                </a:solidFill>
                <a:latin typeface="Trebuchet MS"/>
                <a:ea typeface="Trebuchet MS"/>
                <a:cs typeface="Trebuchet MS"/>
                <a:sym typeface="Trebuchet MS"/>
              </a:rPr>
              <a:t>Can the human population continue to grow?</a:t>
            </a:r>
          </a:p>
        </p:txBody>
      </p:sp>
      <p:sp>
        <p:nvSpPr>
          <p:cNvPr id="24579" name="Shape 192"/>
          <p:cNvSpPr txBox="1">
            <a:spLocks noChangeArrowheads="1"/>
          </p:cNvSpPr>
          <p:nvPr/>
        </p:nvSpPr>
        <p:spPr bwMode="auto">
          <a:xfrm>
            <a:off x="455613" y="3262313"/>
            <a:ext cx="5441950" cy="554037"/>
          </a:xfrm>
          <a:prstGeom prst="rect">
            <a:avLst/>
          </a:prstGeom>
          <a:noFill/>
          <a:ln w="9525">
            <a:noFill/>
            <a:miter lim="800000"/>
            <a:headEnd/>
            <a:tailEnd/>
          </a:ln>
        </p:spPr>
        <p:txBody>
          <a:bodyPr lIns="91425" tIns="91425" rIns="91425" bIns="91425">
            <a:spAutoFit/>
          </a:bodyPr>
          <a:lstStyle/>
          <a:p>
            <a:r>
              <a:rPr lang="en-US" sz="2400" u="sng">
                <a:solidFill>
                  <a:schemeClr val="hlink"/>
                </a:solidFill>
                <a:latin typeface="Book Antiqua" pitchFamily="18" charset="0"/>
                <a:hlinkClick r:id="rId2"/>
              </a:rPr>
              <a:t>Link to world population clock here</a:t>
            </a:r>
          </a:p>
        </p:txBody>
      </p:sp>
      <p:sp>
        <p:nvSpPr>
          <p:cNvPr id="24580" name="Shape 191"/>
          <p:cNvSpPr>
            <a:spLocks noChangeArrowheads="1"/>
          </p:cNvSpPr>
          <p:nvPr/>
        </p:nvSpPr>
        <p:spPr bwMode="auto">
          <a:xfrm>
            <a:off x="3106738" y="4297363"/>
            <a:ext cx="2478087" cy="2208212"/>
          </a:xfrm>
          <a:prstGeom prst="rect">
            <a:avLst/>
          </a:prstGeom>
          <a:blipFill dpi="0" rotWithShape="1">
            <a:blip r:embed="rId3"/>
            <a:srcRect/>
            <a:stretch>
              <a:fillRect/>
            </a:stretch>
          </a:blipFill>
          <a:ln w="9525">
            <a:noFill/>
            <a:miter lim="800000"/>
            <a:headEnd/>
            <a:tailEnd/>
          </a:ln>
        </p:spPr>
        <p:txBody>
          <a:bodyP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643063" y="52388"/>
            <a:ext cx="6018212" cy="1011237"/>
          </a:xfrm>
          <a:prstGeom prst="rect">
            <a:avLst/>
          </a:prstGeom>
        </p:spPr>
        <p:txBody>
          <a:bodyPr anchor="ct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pPr fontAlgn="auto">
              <a:spcAft>
                <a:spcPts val="0"/>
              </a:spcAft>
              <a:defRPr/>
            </a:pPr>
            <a:r>
              <a:rPr lang="en-US" sz="6600" b="1" dirty="0" smtClean="0"/>
              <a:t>Ecology Group</a:t>
            </a:r>
            <a:endParaRPr lang="en-US" sz="6600" b="1" dirty="0"/>
          </a:p>
        </p:txBody>
      </p:sp>
      <p:pic>
        <p:nvPicPr>
          <p:cNvPr id="25602" name="Picture 5" descr="Picture1.png"/>
          <p:cNvPicPr>
            <a:picLocks noChangeAspect="1"/>
          </p:cNvPicPr>
          <p:nvPr/>
        </p:nvPicPr>
        <p:blipFill>
          <a:blip r:embed="rId2"/>
          <a:srcRect/>
          <a:stretch>
            <a:fillRect/>
          </a:stretch>
        </p:blipFill>
        <p:spPr bwMode="auto">
          <a:xfrm>
            <a:off x="1035050" y="1760538"/>
            <a:ext cx="7216775" cy="4649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643063" y="52388"/>
            <a:ext cx="6018212" cy="1011237"/>
          </a:xfrm>
          <a:prstGeom prst="rect">
            <a:avLst/>
          </a:prstGeom>
        </p:spPr>
        <p:txBody>
          <a:bodyPr anchor="ct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pPr fontAlgn="auto">
              <a:spcAft>
                <a:spcPts val="0"/>
              </a:spcAft>
              <a:defRPr/>
            </a:pPr>
            <a:r>
              <a:rPr lang="en-US" sz="6600" b="1" dirty="0" smtClean="0"/>
              <a:t>Ecology Group</a:t>
            </a:r>
            <a:endParaRPr lang="en-US" sz="6600" b="1" dirty="0"/>
          </a:p>
        </p:txBody>
      </p:sp>
      <p:sp>
        <p:nvSpPr>
          <p:cNvPr id="3" name="Shape 216"/>
          <p:cNvSpPr txBox="1">
            <a:spLocks/>
          </p:cNvSpPr>
          <p:nvPr/>
        </p:nvSpPr>
        <p:spPr>
          <a:xfrm>
            <a:off x="742950" y="5048250"/>
            <a:ext cx="7899400" cy="1549400"/>
          </a:xfrm>
          <a:prstGeom prst="rect">
            <a:avLst/>
          </a:prstGeom>
        </p:spPr>
        <p:txBody>
          <a:bodyPr lIns="91425" tIns="91425" rIns="91425" bIns="91425">
            <a:spAutoFit/>
          </a:bodyPr>
          <a:lst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a:lstStyle>
          <a:p>
            <a:pPr marL="457200" indent="-381000" fontAlgn="auto">
              <a:spcAft>
                <a:spcPts val="0"/>
              </a:spcAft>
              <a:buClr>
                <a:srgbClr val="FFFF00"/>
              </a:buClr>
              <a:buSzPct val="166666"/>
              <a:buFont typeface="Arial"/>
              <a:buChar char="•"/>
              <a:defRPr/>
            </a:pPr>
            <a:r>
              <a:rPr lang="x-none" b="1" dirty="0" smtClean="0"/>
              <a:t>Why the depression around 1400?</a:t>
            </a:r>
          </a:p>
          <a:p>
            <a:pPr marL="457200" indent="-381000" fontAlgn="auto">
              <a:spcAft>
                <a:spcPts val="0"/>
              </a:spcAft>
              <a:buClr>
                <a:srgbClr val="FFFF00"/>
              </a:buClr>
              <a:buSzPct val="166666"/>
              <a:buFont typeface="Arial"/>
              <a:buChar char="•"/>
              <a:defRPr/>
            </a:pPr>
            <a:r>
              <a:rPr lang="x-none" b="1" dirty="0" smtClean="0"/>
              <a:t>Why does the human population seem to increase so rapidly around the 1800's and 1900's?</a:t>
            </a:r>
            <a:endParaRPr lang="x-none" b="1" dirty="0"/>
          </a:p>
        </p:txBody>
      </p:sp>
      <p:sp>
        <p:nvSpPr>
          <p:cNvPr id="26627" name="Shape 217"/>
          <p:cNvSpPr>
            <a:spLocks noChangeArrowheads="1"/>
          </p:cNvSpPr>
          <p:nvPr/>
        </p:nvSpPr>
        <p:spPr bwMode="auto">
          <a:xfrm>
            <a:off x="2643188" y="1393825"/>
            <a:ext cx="3762375" cy="3654425"/>
          </a:xfrm>
          <a:prstGeom prst="rect">
            <a:avLst/>
          </a:prstGeom>
          <a:blipFill dpi="0" rotWithShape="1">
            <a:blip r:embed="rId2"/>
            <a:srcRect/>
            <a:stretch>
              <a:fillRect/>
            </a:stretch>
          </a:blipFill>
          <a:ln w="9525">
            <a:noFill/>
            <a:miter lim="800000"/>
            <a:headEnd/>
            <a:tailEnd/>
          </a:ln>
        </p:spPr>
        <p:txBody>
          <a:bodyPr/>
          <a:lstStyle/>
          <a:p>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Habitat">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Habitat">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Habitat">
      <a:fillStyleLst>
        <a:solidFill>
          <a:schemeClr val="phClr"/>
        </a:solidFill>
        <a:blipFill rotWithShape="1">
          <a:blip xmlns:r="http://schemas.openxmlformats.org/officeDocument/2006/relationships" r:embed="rId1">
            <a:duotone>
              <a:schemeClr val="phClr">
                <a:shade val="10000"/>
                <a:satMod val="130000"/>
              </a:schemeClr>
              <a:schemeClr val="phClr">
                <a:satMod val="275000"/>
              </a:schemeClr>
            </a:duotone>
          </a:blip>
          <a:tile tx="0" ty="0" sx="40000" sy="40000" flip="none" algn="tl"/>
        </a:blipFill>
        <a:blipFill rotWithShape="1">
          <a:blip xmlns:r="http://schemas.openxmlformats.org/officeDocument/2006/relationships" r:embed="rId2">
            <a:duotone>
              <a:schemeClr val="phClr">
                <a:shade val="40000"/>
                <a:satMod val="130000"/>
              </a:schemeClr>
              <a:schemeClr val="phClr">
                <a:satMod val="275000"/>
              </a:schemeClr>
            </a:duotone>
          </a:blip>
          <a:stretch/>
        </a:blipFill>
      </a:fillStyleLst>
      <a:lnStyleLst>
        <a:ln w="12700" cap="flat" cmpd="sng" algn="ctr">
          <a:solidFill>
            <a:schemeClr val="phClr">
              <a:shade val="90000"/>
              <a:satMod val="105000"/>
            </a:schemeClr>
          </a:solidFill>
          <a:prstDash val="solid"/>
        </a:ln>
        <a:ln w="25400" cap="flat" cmpd="sng" algn="ctr">
          <a:solidFill>
            <a:schemeClr val="phClr">
              <a:shade val="80000"/>
            </a:schemeClr>
          </a:solidFill>
          <a:prstDash val="solid"/>
        </a:ln>
        <a:ln w="25400" cap="flat" cmpd="sng" algn="ctr">
          <a:solidFill>
            <a:schemeClr val="phClr">
              <a:shade val="70000"/>
            </a:schemeClr>
          </a:solidFill>
          <a:prstDash val="solid"/>
        </a:ln>
      </a:lnStyleLst>
      <a:effectStyleLst>
        <a:effectStyle>
          <a:effectLst/>
        </a:effectStyle>
        <a:effectStyle>
          <a:effectLst>
            <a:outerShdw blurRad="88900" dir="4200000" sx="105000" sy="105000" algn="t" rotWithShape="0">
              <a:srgbClr val="000000">
                <a:alpha val="40000"/>
              </a:srgbClr>
            </a:outerShdw>
          </a:effectLst>
        </a:effectStyle>
        <a:effectStyle>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Habitat.thmx</Template>
  <TotalTime>392</TotalTime>
  <Words>1622</Words>
  <Application>Microsoft Macintosh PowerPoint</Application>
  <PresentationFormat>On-screen Show (4:3)</PresentationFormat>
  <Paragraphs>223</Paragraphs>
  <Slides>26</Slides>
  <Notes>1</Notes>
  <HiddenSlides>0</HiddenSlides>
  <MMClips>0</MMClips>
  <ScaleCrop>false</ScaleCrop>
  <HeadingPairs>
    <vt:vector size="6" baseType="variant">
      <vt:variant>
        <vt:lpstr>Fonts Used</vt:lpstr>
      </vt:variant>
      <vt:variant>
        <vt:i4>6</vt:i4>
      </vt:variant>
      <vt:variant>
        <vt:lpstr>Design Template</vt:lpstr>
      </vt:variant>
      <vt:variant>
        <vt:i4>9</vt:i4>
      </vt:variant>
      <vt:variant>
        <vt:lpstr>Slide Titles</vt:lpstr>
      </vt:variant>
      <vt:variant>
        <vt:i4>26</vt:i4>
      </vt:variant>
    </vt:vector>
  </HeadingPairs>
  <TitlesOfParts>
    <vt:vector size="41" baseType="lpstr">
      <vt:lpstr>Book Antiqua</vt:lpstr>
      <vt:lpstr>Arial</vt:lpstr>
      <vt:lpstr>Wingdings 2</vt:lpstr>
      <vt:lpstr>Calibri</vt:lpstr>
      <vt:lpstr>Trebuchet MS</vt:lpstr>
      <vt:lpstr>Times New Roman</vt:lpstr>
      <vt:lpstr>Habitat</vt:lpstr>
      <vt:lpstr>Habitat</vt:lpstr>
      <vt:lpstr>Habitat</vt:lpstr>
      <vt:lpstr>Habitat</vt:lpstr>
      <vt:lpstr>Habitat</vt:lpstr>
      <vt:lpstr>Habitat</vt:lpstr>
      <vt:lpstr>Habitat</vt:lpstr>
      <vt:lpstr>Habitat</vt:lpstr>
      <vt:lpstr>Habitat</vt:lpstr>
      <vt:lpstr>Ecology  Group</vt:lpstr>
      <vt:lpstr>Slide 2</vt:lpstr>
      <vt:lpstr>Slide 3</vt:lpstr>
      <vt:lpstr>Slide 4</vt:lpstr>
      <vt:lpstr>Slide 5</vt:lpstr>
      <vt:lpstr>Group Roles</vt:lpstr>
      <vt:lpstr>Can the human population continue to grow?</vt:lpstr>
      <vt:lpstr>Slide 8</vt:lpstr>
      <vt:lpstr>Slide 9</vt:lpstr>
      <vt:lpstr>Human population map</vt:lpstr>
      <vt:lpstr>Carbon emissions map</vt:lpstr>
      <vt:lpstr>Land use map</vt:lpstr>
      <vt:lpstr>Global Urbanization Map</vt:lpstr>
      <vt:lpstr>Learning Outcome 2</vt:lpstr>
      <vt:lpstr>Slide 15</vt:lpstr>
      <vt:lpstr>Slide 16</vt:lpstr>
      <vt:lpstr>Slide 17</vt:lpstr>
      <vt:lpstr>Slide 18</vt:lpstr>
      <vt:lpstr>Slide 19</vt:lpstr>
      <vt:lpstr>Understanding human population growth and its environmental impacts</vt:lpstr>
      <vt:lpstr>The Ultimate Model Challenge</vt:lpstr>
      <vt:lpstr>Summative assessment OC3 – one paper per 3</vt:lpstr>
      <vt:lpstr>Slide 23</vt:lpstr>
      <vt:lpstr>Rubric for evaluating models</vt:lpstr>
      <vt:lpstr>Judging the Ultimate Model</vt:lpstr>
      <vt:lpstr>Slide 26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Ecology Group</dc:title>
  <dc:creator>Hypatia</dc:creator>
  <cp:lastModifiedBy>jdy</cp:lastModifiedBy>
  <cp:revision>62</cp:revision>
  <cp:lastPrinted>2012-06-15T03:01:56Z</cp:lastPrinted>
  <dcterms:created xsi:type="dcterms:W3CDTF">2012-06-14T01:01:50Z</dcterms:created>
  <dcterms:modified xsi:type="dcterms:W3CDTF">2012-08-23T17:59:45Z</dcterms:modified>
</cp:coreProperties>
</file>