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sldIdLst>
    <p:sldId id="581" r:id="rId2"/>
    <p:sldId id="498" r:id="rId3"/>
    <p:sldId id="575" r:id="rId4"/>
    <p:sldId id="579" r:id="rId5"/>
    <p:sldId id="576" r:id="rId6"/>
    <p:sldId id="500" r:id="rId7"/>
    <p:sldId id="577" r:id="rId8"/>
    <p:sldId id="578" r:id="rId9"/>
    <p:sldId id="582" r:id="rId10"/>
    <p:sldId id="50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9271"/>
    <a:srgbClr val="D9CEBE"/>
    <a:srgbClr val="CEC0AE"/>
    <a:srgbClr val="B7A38D"/>
    <a:srgbClr val="A98865"/>
    <a:srgbClr val="AE8F6D"/>
    <a:srgbClr val="B99875"/>
    <a:srgbClr val="FF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dehartpa\Desktop\WVU%20SI\Template%20for%20Background%20of%20Tidbi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dehartpa\Desktop\WVU%20SI\Template%20for%20Background%20of%20Tidbi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dehartpa\Desktop\WVU%20SI\Template%20for%20Background%20of%20Tidbi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Documents%20and%20Settings\dehartpa\Desktop\WVU%20SI\Template%20for%20Background%20of%20Tidbit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Documents%20and%20Settings\dehartpa\Desktop\WVU%20SI\Template%20for%20Background%20of%20Tidbit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Documents%20and%20Settings\dehartpa\Desktop\WVU%20SI\Template%20for%20Background%20of%20Tidbit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1"/>
          <c:order val="0"/>
          <c:spPr>
            <a:ln>
              <a:noFill/>
            </a:ln>
          </c:spPr>
          <c:cat>
            <c:numRef>
              <c:f>Sheet1!$H$3:$H$43</c:f>
              <c:numCache>
                <c:formatCode>General</c:formatCode>
                <c:ptCount val="41"/>
                <c:pt idx="0">
                  <c:v>6</c:v>
                </c:pt>
                <c:pt idx="1">
                  <c:v>6.2</c:v>
                </c:pt>
                <c:pt idx="2">
                  <c:v>6.4</c:v>
                </c:pt>
                <c:pt idx="3">
                  <c:v>6.6</c:v>
                </c:pt>
                <c:pt idx="4">
                  <c:v>6.8</c:v>
                </c:pt>
                <c:pt idx="5">
                  <c:v>7</c:v>
                </c:pt>
                <c:pt idx="6">
                  <c:v>7.2</c:v>
                </c:pt>
                <c:pt idx="7">
                  <c:v>7.4</c:v>
                </c:pt>
                <c:pt idx="8">
                  <c:v>7.6</c:v>
                </c:pt>
                <c:pt idx="9">
                  <c:v>7.8</c:v>
                </c:pt>
                <c:pt idx="10">
                  <c:v>8</c:v>
                </c:pt>
                <c:pt idx="11">
                  <c:v>8.2000000000000011</c:v>
                </c:pt>
                <c:pt idx="12">
                  <c:v>8.4</c:v>
                </c:pt>
                <c:pt idx="13">
                  <c:v>8.6</c:v>
                </c:pt>
                <c:pt idx="14">
                  <c:v>8.8000000000000007</c:v>
                </c:pt>
                <c:pt idx="15">
                  <c:v>9</c:v>
                </c:pt>
                <c:pt idx="16">
                  <c:v>9.2000000000000011</c:v>
                </c:pt>
                <c:pt idx="17">
                  <c:v>9.4</c:v>
                </c:pt>
                <c:pt idx="18">
                  <c:v>9.6</c:v>
                </c:pt>
                <c:pt idx="19">
                  <c:v>9.8000000000000007</c:v>
                </c:pt>
                <c:pt idx="20">
                  <c:v>10</c:v>
                </c:pt>
                <c:pt idx="21">
                  <c:v>10.200000000000001</c:v>
                </c:pt>
                <c:pt idx="22">
                  <c:v>10.4</c:v>
                </c:pt>
                <c:pt idx="23">
                  <c:v>10.6</c:v>
                </c:pt>
                <c:pt idx="24">
                  <c:v>10.8</c:v>
                </c:pt>
                <c:pt idx="25">
                  <c:v>11</c:v>
                </c:pt>
                <c:pt idx="26">
                  <c:v>11.2</c:v>
                </c:pt>
                <c:pt idx="27">
                  <c:v>11.4</c:v>
                </c:pt>
                <c:pt idx="28">
                  <c:v>11.6</c:v>
                </c:pt>
                <c:pt idx="29">
                  <c:v>11.8</c:v>
                </c:pt>
                <c:pt idx="30">
                  <c:v>12</c:v>
                </c:pt>
                <c:pt idx="31">
                  <c:v>12.2</c:v>
                </c:pt>
                <c:pt idx="32">
                  <c:v>12.4</c:v>
                </c:pt>
                <c:pt idx="33">
                  <c:v>12.6</c:v>
                </c:pt>
                <c:pt idx="34">
                  <c:v>12.8</c:v>
                </c:pt>
                <c:pt idx="35">
                  <c:v>13</c:v>
                </c:pt>
                <c:pt idx="36">
                  <c:v>13.2</c:v>
                </c:pt>
                <c:pt idx="37">
                  <c:v>13.4</c:v>
                </c:pt>
                <c:pt idx="38">
                  <c:v>13.6</c:v>
                </c:pt>
                <c:pt idx="39">
                  <c:v>13.8</c:v>
                </c:pt>
                <c:pt idx="40">
                  <c:v>14</c:v>
                </c:pt>
              </c:numCache>
            </c:numRef>
          </c:cat>
          <c:val>
            <c:numRef>
              <c:f>Sheet1!$G$3:$G$43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  <c:pt idx="14">
                  <c:v>4</c:v>
                </c:pt>
                <c:pt idx="15">
                  <c:v>5</c:v>
                </c:pt>
                <c:pt idx="16">
                  <c:v>5</c:v>
                </c:pt>
                <c:pt idx="17">
                  <c:v>7</c:v>
                </c:pt>
                <c:pt idx="18">
                  <c:v>5</c:v>
                </c:pt>
                <c:pt idx="19">
                  <c:v>2</c:v>
                </c:pt>
                <c:pt idx="20">
                  <c:v>12</c:v>
                </c:pt>
                <c:pt idx="21">
                  <c:v>10</c:v>
                </c:pt>
                <c:pt idx="22">
                  <c:v>9</c:v>
                </c:pt>
                <c:pt idx="23">
                  <c:v>5</c:v>
                </c:pt>
                <c:pt idx="24">
                  <c:v>6</c:v>
                </c:pt>
                <c:pt idx="25">
                  <c:v>2</c:v>
                </c:pt>
                <c:pt idx="26">
                  <c:v>4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gapWidth val="0"/>
        <c:overlap val="96"/>
        <c:axId val="34224000"/>
        <c:axId val="34230272"/>
      </c:barChart>
      <c:catAx>
        <c:axId val="342240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Mean</a:t>
                </a:r>
                <a:r>
                  <a:rPr lang="en-US" sz="1200" baseline="0" dirty="0"/>
                  <a:t> Beak Depth (mm)</a:t>
                </a:r>
                <a:endParaRPr lang="en-US" sz="12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230272"/>
        <c:crosses val="autoZero"/>
        <c:auto val="1"/>
        <c:lblAlgn val="ctr"/>
        <c:lblOffset val="100"/>
        <c:tickLblSkip val="5"/>
        <c:tickMarkSkip val="5"/>
      </c:catAx>
      <c:valAx>
        <c:axId val="34230272"/>
        <c:scaling>
          <c:orientation val="minMax"/>
          <c:max val="12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Number</a:t>
                </a:r>
                <a:r>
                  <a:rPr lang="en-US" sz="1200" baseline="0" dirty="0"/>
                  <a:t> of Finches</a:t>
                </a:r>
                <a:endParaRPr lang="en-US" sz="12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224000"/>
        <c:crossesAt val="1"/>
        <c:crossBetween val="between"/>
        <c:majorUnit val="4"/>
      </c:valAx>
    </c:plotArea>
    <c:plotVisOnly val="1"/>
    <c:dispBlanksAs val="gap"/>
  </c:chart>
  <c:spPr>
    <a:solidFill>
      <a:schemeClr val="accent1"/>
    </a:solidFill>
    <a:ln>
      <a:solidFill>
        <a:prstClr val="black"/>
      </a:solidFill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1"/>
          <c:order val="0"/>
          <c:spPr>
            <a:ln>
              <a:noFill/>
            </a:ln>
          </c:spPr>
          <c:cat>
            <c:numRef>
              <c:f>Sheet1!$H$3:$H$43</c:f>
              <c:numCache>
                <c:formatCode>General</c:formatCode>
                <c:ptCount val="41"/>
                <c:pt idx="0">
                  <c:v>6</c:v>
                </c:pt>
                <c:pt idx="1">
                  <c:v>6.2</c:v>
                </c:pt>
                <c:pt idx="2">
                  <c:v>6.4</c:v>
                </c:pt>
                <c:pt idx="3">
                  <c:v>6.6</c:v>
                </c:pt>
                <c:pt idx="4">
                  <c:v>6.8</c:v>
                </c:pt>
                <c:pt idx="5">
                  <c:v>7</c:v>
                </c:pt>
                <c:pt idx="6">
                  <c:v>7.2</c:v>
                </c:pt>
                <c:pt idx="7">
                  <c:v>7.4</c:v>
                </c:pt>
                <c:pt idx="8">
                  <c:v>7.6</c:v>
                </c:pt>
                <c:pt idx="9">
                  <c:v>7.8</c:v>
                </c:pt>
                <c:pt idx="10">
                  <c:v>8</c:v>
                </c:pt>
                <c:pt idx="11">
                  <c:v>8.2000000000000011</c:v>
                </c:pt>
                <c:pt idx="12">
                  <c:v>8.4</c:v>
                </c:pt>
                <c:pt idx="13">
                  <c:v>8.6</c:v>
                </c:pt>
                <c:pt idx="14">
                  <c:v>8.8000000000000007</c:v>
                </c:pt>
                <c:pt idx="15">
                  <c:v>9</c:v>
                </c:pt>
                <c:pt idx="16">
                  <c:v>9.2000000000000011</c:v>
                </c:pt>
                <c:pt idx="17">
                  <c:v>9.4</c:v>
                </c:pt>
                <c:pt idx="18">
                  <c:v>9.6</c:v>
                </c:pt>
                <c:pt idx="19">
                  <c:v>9.8000000000000007</c:v>
                </c:pt>
                <c:pt idx="20">
                  <c:v>10</c:v>
                </c:pt>
                <c:pt idx="21">
                  <c:v>10.200000000000001</c:v>
                </c:pt>
                <c:pt idx="22">
                  <c:v>10.4</c:v>
                </c:pt>
                <c:pt idx="23">
                  <c:v>10.6</c:v>
                </c:pt>
                <c:pt idx="24">
                  <c:v>10.8</c:v>
                </c:pt>
                <c:pt idx="25">
                  <c:v>11</c:v>
                </c:pt>
                <c:pt idx="26">
                  <c:v>11.2</c:v>
                </c:pt>
                <c:pt idx="27">
                  <c:v>11.4</c:v>
                </c:pt>
                <c:pt idx="28">
                  <c:v>11.6</c:v>
                </c:pt>
                <c:pt idx="29">
                  <c:v>11.8</c:v>
                </c:pt>
                <c:pt idx="30">
                  <c:v>12</c:v>
                </c:pt>
                <c:pt idx="31">
                  <c:v>12.2</c:v>
                </c:pt>
                <c:pt idx="32">
                  <c:v>12.4</c:v>
                </c:pt>
                <c:pt idx="33">
                  <c:v>12.6</c:v>
                </c:pt>
                <c:pt idx="34">
                  <c:v>12.8</c:v>
                </c:pt>
                <c:pt idx="35">
                  <c:v>13</c:v>
                </c:pt>
                <c:pt idx="36">
                  <c:v>13.2</c:v>
                </c:pt>
                <c:pt idx="37">
                  <c:v>13.4</c:v>
                </c:pt>
                <c:pt idx="38">
                  <c:v>13.6</c:v>
                </c:pt>
                <c:pt idx="39">
                  <c:v>13.8</c:v>
                </c:pt>
                <c:pt idx="40">
                  <c:v>14</c:v>
                </c:pt>
              </c:numCache>
            </c:numRef>
          </c:cat>
          <c:val>
            <c:numRef>
              <c:f>Sheet1!$D$3:$D$43</c:f>
              <c:numCache>
                <c:formatCode>General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3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18</c:v>
                </c:pt>
                <c:pt idx="12">
                  <c:v>20</c:v>
                </c:pt>
                <c:pt idx="13">
                  <c:v>21</c:v>
                </c:pt>
                <c:pt idx="14">
                  <c:v>38</c:v>
                </c:pt>
                <c:pt idx="15">
                  <c:v>30</c:v>
                </c:pt>
                <c:pt idx="16">
                  <c:v>38</c:v>
                </c:pt>
                <c:pt idx="17">
                  <c:v>36</c:v>
                </c:pt>
                <c:pt idx="18">
                  <c:v>42</c:v>
                </c:pt>
                <c:pt idx="19">
                  <c:v>23</c:v>
                </c:pt>
                <c:pt idx="20">
                  <c:v>36</c:v>
                </c:pt>
                <c:pt idx="21">
                  <c:v>31</c:v>
                </c:pt>
                <c:pt idx="22">
                  <c:v>19</c:v>
                </c:pt>
                <c:pt idx="23">
                  <c:v>16</c:v>
                </c:pt>
                <c:pt idx="24">
                  <c:v>9</c:v>
                </c:pt>
                <c:pt idx="25">
                  <c:v>7</c:v>
                </c:pt>
                <c:pt idx="26">
                  <c:v>5</c:v>
                </c:pt>
                <c:pt idx="27">
                  <c:v>7</c:v>
                </c:pt>
                <c:pt idx="28">
                  <c:v>1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</c:numCache>
            </c:numRef>
          </c:val>
        </c:ser>
        <c:gapWidth val="0"/>
        <c:overlap val="96"/>
        <c:axId val="34295808"/>
        <c:axId val="34297728"/>
      </c:barChart>
      <c:catAx>
        <c:axId val="34295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Mean</a:t>
                </a:r>
                <a:r>
                  <a:rPr lang="en-US" sz="1200" baseline="0" dirty="0"/>
                  <a:t> Beak Depth (mm)</a:t>
                </a:r>
                <a:endParaRPr lang="en-US" sz="12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297728"/>
        <c:crosses val="autoZero"/>
        <c:auto val="1"/>
        <c:lblAlgn val="ctr"/>
        <c:lblOffset val="100"/>
        <c:tickLblSkip val="5"/>
        <c:tickMarkSkip val="5"/>
      </c:catAx>
      <c:valAx>
        <c:axId val="34297728"/>
        <c:scaling>
          <c:orientation val="minMax"/>
          <c:max val="44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Number</a:t>
                </a:r>
                <a:r>
                  <a:rPr lang="en-US" sz="1200" baseline="0" dirty="0"/>
                  <a:t> of Finches</a:t>
                </a:r>
                <a:endParaRPr lang="en-US" sz="12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295808"/>
        <c:crossesAt val="1"/>
        <c:crossBetween val="between"/>
        <c:majorUnit val="4"/>
      </c:valAx>
      <c:spPr>
        <a:solidFill>
          <a:schemeClr val="accent1"/>
        </a:solidFill>
      </c:spPr>
    </c:plotArea>
    <c:plotVisOnly val="1"/>
    <c:dispBlanksAs val="gap"/>
  </c:chart>
  <c:spPr>
    <a:solidFill>
      <a:schemeClr val="accent1"/>
    </a:solidFill>
    <a:ln>
      <a:solidFill>
        <a:prstClr val="black"/>
      </a:solidFill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1"/>
          <c:order val="0"/>
          <c:spPr>
            <a:ln>
              <a:noFill/>
            </a:ln>
          </c:spPr>
          <c:cat>
            <c:numRef>
              <c:f>Sheet1!$H$3:$H$43</c:f>
              <c:numCache>
                <c:formatCode>General</c:formatCode>
                <c:ptCount val="41"/>
                <c:pt idx="0">
                  <c:v>6</c:v>
                </c:pt>
                <c:pt idx="1">
                  <c:v>6.2</c:v>
                </c:pt>
                <c:pt idx="2">
                  <c:v>6.4</c:v>
                </c:pt>
                <c:pt idx="3">
                  <c:v>6.6</c:v>
                </c:pt>
                <c:pt idx="4">
                  <c:v>6.8</c:v>
                </c:pt>
                <c:pt idx="5">
                  <c:v>7</c:v>
                </c:pt>
                <c:pt idx="6">
                  <c:v>7.2</c:v>
                </c:pt>
                <c:pt idx="7">
                  <c:v>7.4</c:v>
                </c:pt>
                <c:pt idx="8">
                  <c:v>7.6</c:v>
                </c:pt>
                <c:pt idx="9">
                  <c:v>7.8</c:v>
                </c:pt>
                <c:pt idx="10">
                  <c:v>8</c:v>
                </c:pt>
                <c:pt idx="11">
                  <c:v>8.2000000000000011</c:v>
                </c:pt>
                <c:pt idx="12">
                  <c:v>8.4</c:v>
                </c:pt>
                <c:pt idx="13">
                  <c:v>8.6</c:v>
                </c:pt>
                <c:pt idx="14">
                  <c:v>8.8000000000000007</c:v>
                </c:pt>
                <c:pt idx="15">
                  <c:v>9</c:v>
                </c:pt>
                <c:pt idx="16">
                  <c:v>9.2000000000000011</c:v>
                </c:pt>
                <c:pt idx="17">
                  <c:v>9.4</c:v>
                </c:pt>
                <c:pt idx="18">
                  <c:v>9.6</c:v>
                </c:pt>
                <c:pt idx="19">
                  <c:v>9.8000000000000007</c:v>
                </c:pt>
                <c:pt idx="20">
                  <c:v>10</c:v>
                </c:pt>
                <c:pt idx="21">
                  <c:v>10.200000000000001</c:v>
                </c:pt>
                <c:pt idx="22">
                  <c:v>10.4</c:v>
                </c:pt>
                <c:pt idx="23">
                  <c:v>10.6</c:v>
                </c:pt>
                <c:pt idx="24">
                  <c:v>10.8</c:v>
                </c:pt>
                <c:pt idx="25">
                  <c:v>11</c:v>
                </c:pt>
                <c:pt idx="26">
                  <c:v>11.2</c:v>
                </c:pt>
                <c:pt idx="27">
                  <c:v>11.4</c:v>
                </c:pt>
                <c:pt idx="28">
                  <c:v>11.6</c:v>
                </c:pt>
                <c:pt idx="29">
                  <c:v>11.8</c:v>
                </c:pt>
                <c:pt idx="30">
                  <c:v>12</c:v>
                </c:pt>
                <c:pt idx="31">
                  <c:v>12.2</c:v>
                </c:pt>
                <c:pt idx="32">
                  <c:v>12.4</c:v>
                </c:pt>
                <c:pt idx="33">
                  <c:v>12.6</c:v>
                </c:pt>
                <c:pt idx="34">
                  <c:v>12.8</c:v>
                </c:pt>
                <c:pt idx="35">
                  <c:v>13</c:v>
                </c:pt>
                <c:pt idx="36">
                  <c:v>13.2</c:v>
                </c:pt>
                <c:pt idx="37">
                  <c:v>13.4</c:v>
                </c:pt>
                <c:pt idx="38">
                  <c:v>13.6</c:v>
                </c:pt>
                <c:pt idx="39">
                  <c:v>13.8</c:v>
                </c:pt>
                <c:pt idx="40">
                  <c:v>14</c:v>
                </c:pt>
              </c:numCache>
            </c:numRef>
          </c:cat>
          <c:val>
            <c:numRef>
              <c:f>Sheet1!$A$3:$A$43</c:f>
              <c:numCache>
                <c:formatCode>General</c:formatCode>
                <c:ptCount val="4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7</c:v>
                </c:pt>
                <c:pt idx="11">
                  <c:v>5</c:v>
                </c:pt>
                <c:pt idx="12">
                  <c:v>2</c:v>
                </c:pt>
                <c:pt idx="13">
                  <c:v>12</c:v>
                </c:pt>
                <c:pt idx="14">
                  <c:v>10</c:v>
                </c:pt>
                <c:pt idx="15">
                  <c:v>9</c:v>
                </c:pt>
                <c:pt idx="16">
                  <c:v>5</c:v>
                </c:pt>
                <c:pt idx="17">
                  <c:v>6</c:v>
                </c:pt>
                <c:pt idx="18">
                  <c:v>2</c:v>
                </c:pt>
                <c:pt idx="19">
                  <c:v>4</c:v>
                </c:pt>
                <c:pt idx="20">
                  <c:v>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gapWidth val="0"/>
        <c:overlap val="96"/>
        <c:axId val="34363264"/>
        <c:axId val="34484224"/>
      </c:barChart>
      <c:catAx>
        <c:axId val="34363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Mean</a:t>
                </a:r>
                <a:r>
                  <a:rPr lang="en-US" sz="1200" baseline="0" dirty="0"/>
                  <a:t> Beak Depth (mm)</a:t>
                </a:r>
                <a:endParaRPr lang="en-US" sz="12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484224"/>
        <c:crosses val="autoZero"/>
        <c:auto val="1"/>
        <c:lblAlgn val="ctr"/>
        <c:lblOffset val="100"/>
        <c:tickLblSkip val="5"/>
        <c:tickMarkSkip val="5"/>
      </c:catAx>
      <c:valAx>
        <c:axId val="34484224"/>
        <c:scaling>
          <c:orientation val="minMax"/>
          <c:max val="12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Number</a:t>
                </a:r>
                <a:r>
                  <a:rPr lang="en-US" sz="1200" baseline="0" dirty="0"/>
                  <a:t> of Finches</a:t>
                </a:r>
                <a:endParaRPr lang="en-US" sz="12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363264"/>
        <c:crossesAt val="1"/>
        <c:crossBetween val="between"/>
        <c:majorUnit val="4"/>
      </c:valAx>
    </c:plotArea>
    <c:plotVisOnly val="1"/>
    <c:dispBlanksAs val="gap"/>
  </c:chart>
  <c:spPr>
    <a:solidFill>
      <a:schemeClr val="accent1"/>
    </a:solidFill>
    <a:ln>
      <a:solidFill>
        <a:schemeClr val="tx1"/>
      </a:solidFill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spPr>
            <a:ln>
              <a:noFill/>
            </a:ln>
          </c:spPr>
          <c:cat>
            <c:numRef>
              <c:f>Sheet1!$H$3:$H$43</c:f>
              <c:numCache>
                <c:formatCode>General</c:formatCode>
                <c:ptCount val="41"/>
                <c:pt idx="0">
                  <c:v>6</c:v>
                </c:pt>
                <c:pt idx="1">
                  <c:v>6.2</c:v>
                </c:pt>
                <c:pt idx="2">
                  <c:v>6.4</c:v>
                </c:pt>
                <c:pt idx="3">
                  <c:v>6.6</c:v>
                </c:pt>
                <c:pt idx="4">
                  <c:v>6.8</c:v>
                </c:pt>
                <c:pt idx="5">
                  <c:v>7</c:v>
                </c:pt>
                <c:pt idx="6">
                  <c:v>7.2</c:v>
                </c:pt>
                <c:pt idx="7">
                  <c:v>7.4</c:v>
                </c:pt>
                <c:pt idx="8">
                  <c:v>7.6</c:v>
                </c:pt>
                <c:pt idx="9">
                  <c:v>7.8</c:v>
                </c:pt>
                <c:pt idx="10">
                  <c:v>8</c:v>
                </c:pt>
                <c:pt idx="11">
                  <c:v>8.2000000000000011</c:v>
                </c:pt>
                <c:pt idx="12">
                  <c:v>8.4</c:v>
                </c:pt>
                <c:pt idx="13">
                  <c:v>8.6</c:v>
                </c:pt>
                <c:pt idx="14">
                  <c:v>8.8000000000000007</c:v>
                </c:pt>
                <c:pt idx="15">
                  <c:v>9</c:v>
                </c:pt>
                <c:pt idx="16">
                  <c:v>9.2000000000000011</c:v>
                </c:pt>
                <c:pt idx="17">
                  <c:v>9.4</c:v>
                </c:pt>
                <c:pt idx="18">
                  <c:v>9.6</c:v>
                </c:pt>
                <c:pt idx="19">
                  <c:v>9.8000000000000007</c:v>
                </c:pt>
                <c:pt idx="20">
                  <c:v>10</c:v>
                </c:pt>
                <c:pt idx="21">
                  <c:v>10.200000000000001</c:v>
                </c:pt>
                <c:pt idx="22">
                  <c:v>10.4</c:v>
                </c:pt>
                <c:pt idx="23">
                  <c:v>10.6</c:v>
                </c:pt>
                <c:pt idx="24">
                  <c:v>10.8</c:v>
                </c:pt>
                <c:pt idx="25">
                  <c:v>11</c:v>
                </c:pt>
                <c:pt idx="26">
                  <c:v>11.2</c:v>
                </c:pt>
                <c:pt idx="27">
                  <c:v>11.4</c:v>
                </c:pt>
                <c:pt idx="28">
                  <c:v>11.6</c:v>
                </c:pt>
                <c:pt idx="29">
                  <c:v>11.8</c:v>
                </c:pt>
                <c:pt idx="30">
                  <c:v>12</c:v>
                </c:pt>
                <c:pt idx="31">
                  <c:v>12.2</c:v>
                </c:pt>
                <c:pt idx="32">
                  <c:v>12.4</c:v>
                </c:pt>
                <c:pt idx="33">
                  <c:v>12.6</c:v>
                </c:pt>
                <c:pt idx="34">
                  <c:v>12.8</c:v>
                </c:pt>
                <c:pt idx="35">
                  <c:v>13</c:v>
                </c:pt>
                <c:pt idx="36">
                  <c:v>13.2</c:v>
                </c:pt>
                <c:pt idx="37">
                  <c:v>13.4</c:v>
                </c:pt>
                <c:pt idx="38">
                  <c:v>13.6</c:v>
                </c:pt>
                <c:pt idx="39">
                  <c:v>13.8</c:v>
                </c:pt>
                <c:pt idx="40">
                  <c:v>14</c:v>
                </c:pt>
              </c:numCache>
            </c:numRef>
          </c:cat>
          <c:val>
            <c:numRef>
              <c:f>Sheet1!$G$3:$G$43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  <c:pt idx="14">
                  <c:v>4</c:v>
                </c:pt>
                <c:pt idx="15">
                  <c:v>5</c:v>
                </c:pt>
                <c:pt idx="16">
                  <c:v>5</c:v>
                </c:pt>
                <c:pt idx="17">
                  <c:v>7</c:v>
                </c:pt>
                <c:pt idx="18">
                  <c:v>5</c:v>
                </c:pt>
                <c:pt idx="19">
                  <c:v>2</c:v>
                </c:pt>
                <c:pt idx="20">
                  <c:v>12</c:v>
                </c:pt>
                <c:pt idx="21">
                  <c:v>10</c:v>
                </c:pt>
                <c:pt idx="22">
                  <c:v>9</c:v>
                </c:pt>
                <c:pt idx="23">
                  <c:v>5</c:v>
                </c:pt>
                <c:pt idx="24">
                  <c:v>6</c:v>
                </c:pt>
                <c:pt idx="25">
                  <c:v>2</c:v>
                </c:pt>
                <c:pt idx="26">
                  <c:v>4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gapWidth val="0"/>
        <c:overlap val="96"/>
        <c:axId val="34151424"/>
        <c:axId val="34251904"/>
      </c:barChart>
      <c:catAx>
        <c:axId val="341514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Mean</a:t>
                </a:r>
                <a:r>
                  <a:rPr lang="en-US" sz="1200" baseline="0" dirty="0"/>
                  <a:t> Beak Depth (mm)</a:t>
                </a:r>
                <a:endParaRPr lang="en-US" sz="12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251904"/>
        <c:crosses val="autoZero"/>
        <c:auto val="1"/>
        <c:lblAlgn val="ctr"/>
        <c:lblOffset val="100"/>
        <c:tickLblSkip val="5"/>
        <c:tickMarkSkip val="5"/>
      </c:catAx>
      <c:valAx>
        <c:axId val="34251904"/>
        <c:scaling>
          <c:orientation val="minMax"/>
          <c:max val="12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Number</a:t>
                </a:r>
                <a:r>
                  <a:rPr lang="en-US" sz="1200" baseline="0" dirty="0"/>
                  <a:t> of Finches</a:t>
                </a:r>
                <a:endParaRPr lang="en-US" sz="12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151424"/>
        <c:crossesAt val="1"/>
        <c:crossBetween val="between"/>
        <c:majorUnit val="4"/>
      </c:valAx>
      <c:spPr>
        <a:ln>
          <a:noFill/>
        </a:ln>
      </c:spPr>
    </c:plotArea>
    <c:plotVisOnly val="1"/>
    <c:dispBlanksAs val="gap"/>
  </c:chart>
  <c:spPr>
    <a:solidFill>
      <a:srgbClr val="FFFF00"/>
    </a:solidFill>
    <a:ln>
      <a:solidFill>
        <a:prstClr val="black"/>
      </a:solidFill>
    </a:ln>
  </c:sp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spPr>
            <a:ln>
              <a:noFill/>
            </a:ln>
          </c:spPr>
          <c:cat>
            <c:numRef>
              <c:f>Sheet1!$H$3:$H$43</c:f>
              <c:numCache>
                <c:formatCode>General</c:formatCode>
                <c:ptCount val="41"/>
                <c:pt idx="0">
                  <c:v>6</c:v>
                </c:pt>
                <c:pt idx="1">
                  <c:v>6.2</c:v>
                </c:pt>
                <c:pt idx="2">
                  <c:v>6.4</c:v>
                </c:pt>
                <c:pt idx="3">
                  <c:v>6.6</c:v>
                </c:pt>
                <c:pt idx="4">
                  <c:v>6.8</c:v>
                </c:pt>
                <c:pt idx="5">
                  <c:v>7</c:v>
                </c:pt>
                <c:pt idx="6">
                  <c:v>7.2</c:v>
                </c:pt>
                <c:pt idx="7">
                  <c:v>7.4</c:v>
                </c:pt>
                <c:pt idx="8">
                  <c:v>7.6</c:v>
                </c:pt>
                <c:pt idx="9">
                  <c:v>7.8</c:v>
                </c:pt>
                <c:pt idx="10">
                  <c:v>8</c:v>
                </c:pt>
                <c:pt idx="11">
                  <c:v>8.2000000000000011</c:v>
                </c:pt>
                <c:pt idx="12">
                  <c:v>8.4</c:v>
                </c:pt>
                <c:pt idx="13">
                  <c:v>8.6</c:v>
                </c:pt>
                <c:pt idx="14">
                  <c:v>8.8000000000000007</c:v>
                </c:pt>
                <c:pt idx="15">
                  <c:v>9</c:v>
                </c:pt>
                <c:pt idx="16">
                  <c:v>9.2000000000000011</c:v>
                </c:pt>
                <c:pt idx="17">
                  <c:v>9.4</c:v>
                </c:pt>
                <c:pt idx="18">
                  <c:v>9.6</c:v>
                </c:pt>
                <c:pt idx="19">
                  <c:v>9.8000000000000007</c:v>
                </c:pt>
                <c:pt idx="20">
                  <c:v>10</c:v>
                </c:pt>
                <c:pt idx="21">
                  <c:v>10.200000000000001</c:v>
                </c:pt>
                <c:pt idx="22">
                  <c:v>10.4</c:v>
                </c:pt>
                <c:pt idx="23">
                  <c:v>10.6</c:v>
                </c:pt>
                <c:pt idx="24">
                  <c:v>10.8</c:v>
                </c:pt>
                <c:pt idx="25">
                  <c:v>11</c:v>
                </c:pt>
                <c:pt idx="26">
                  <c:v>11.2</c:v>
                </c:pt>
                <c:pt idx="27">
                  <c:v>11.4</c:v>
                </c:pt>
                <c:pt idx="28">
                  <c:v>11.6</c:v>
                </c:pt>
                <c:pt idx="29">
                  <c:v>11.8</c:v>
                </c:pt>
                <c:pt idx="30">
                  <c:v>12</c:v>
                </c:pt>
                <c:pt idx="31">
                  <c:v>12.2</c:v>
                </c:pt>
                <c:pt idx="32">
                  <c:v>12.4</c:v>
                </c:pt>
                <c:pt idx="33">
                  <c:v>12.6</c:v>
                </c:pt>
                <c:pt idx="34">
                  <c:v>12.8</c:v>
                </c:pt>
                <c:pt idx="35">
                  <c:v>13</c:v>
                </c:pt>
                <c:pt idx="36">
                  <c:v>13.2</c:v>
                </c:pt>
                <c:pt idx="37">
                  <c:v>13.4</c:v>
                </c:pt>
                <c:pt idx="38">
                  <c:v>13.6</c:v>
                </c:pt>
                <c:pt idx="39">
                  <c:v>13.8</c:v>
                </c:pt>
                <c:pt idx="40">
                  <c:v>14</c:v>
                </c:pt>
              </c:numCache>
            </c:numRef>
          </c:cat>
          <c:val>
            <c:numRef>
              <c:f>Sheet1!$D$3:$D$43</c:f>
              <c:numCache>
                <c:formatCode>General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3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18</c:v>
                </c:pt>
                <c:pt idx="12">
                  <c:v>20</c:v>
                </c:pt>
                <c:pt idx="13">
                  <c:v>21</c:v>
                </c:pt>
                <c:pt idx="14">
                  <c:v>38</c:v>
                </c:pt>
                <c:pt idx="15">
                  <c:v>30</c:v>
                </c:pt>
                <c:pt idx="16">
                  <c:v>38</c:v>
                </c:pt>
                <c:pt idx="17">
                  <c:v>36</c:v>
                </c:pt>
                <c:pt idx="18">
                  <c:v>42</c:v>
                </c:pt>
                <c:pt idx="19">
                  <c:v>23</c:v>
                </c:pt>
                <c:pt idx="20">
                  <c:v>36</c:v>
                </c:pt>
                <c:pt idx="21">
                  <c:v>31</c:v>
                </c:pt>
                <c:pt idx="22">
                  <c:v>19</c:v>
                </c:pt>
                <c:pt idx="23">
                  <c:v>16</c:v>
                </c:pt>
                <c:pt idx="24">
                  <c:v>9</c:v>
                </c:pt>
                <c:pt idx="25">
                  <c:v>7</c:v>
                </c:pt>
                <c:pt idx="26">
                  <c:v>5</c:v>
                </c:pt>
                <c:pt idx="27">
                  <c:v>7</c:v>
                </c:pt>
                <c:pt idx="28">
                  <c:v>1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</c:numCache>
            </c:numRef>
          </c:val>
        </c:ser>
        <c:gapWidth val="0"/>
        <c:overlap val="96"/>
        <c:axId val="34583680"/>
        <c:axId val="34585600"/>
      </c:barChart>
      <c:catAx>
        <c:axId val="345836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Mean</a:t>
                </a:r>
                <a:r>
                  <a:rPr lang="en-US" sz="1200" baseline="0" dirty="0"/>
                  <a:t> Beak Depth (mm)</a:t>
                </a:r>
                <a:endParaRPr lang="en-US" sz="12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585600"/>
        <c:crosses val="autoZero"/>
        <c:auto val="1"/>
        <c:lblAlgn val="ctr"/>
        <c:lblOffset val="100"/>
        <c:tickLblSkip val="5"/>
        <c:tickMarkSkip val="5"/>
      </c:catAx>
      <c:valAx>
        <c:axId val="34585600"/>
        <c:scaling>
          <c:orientation val="minMax"/>
          <c:max val="44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Number</a:t>
                </a:r>
                <a:r>
                  <a:rPr lang="en-US" sz="1200" baseline="0" dirty="0"/>
                  <a:t> of Finches</a:t>
                </a:r>
                <a:endParaRPr lang="en-US" sz="12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583680"/>
        <c:crossesAt val="1"/>
        <c:crossBetween val="between"/>
        <c:majorUnit val="4"/>
      </c:valAx>
      <c:spPr>
        <a:solidFill>
          <a:schemeClr val="accent1"/>
        </a:solidFill>
      </c:spPr>
    </c:plotArea>
    <c:plotVisOnly val="1"/>
    <c:dispBlanksAs val="gap"/>
  </c:chart>
  <c:spPr>
    <a:solidFill>
      <a:schemeClr val="accent1"/>
    </a:solidFill>
    <a:ln>
      <a:solidFill>
        <a:prstClr val="black"/>
      </a:solidFill>
    </a:ln>
  </c:sp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spPr>
            <a:ln>
              <a:noFill/>
            </a:ln>
          </c:spPr>
          <c:cat>
            <c:numRef>
              <c:f>Sheet1!$H$3:$H$43</c:f>
              <c:numCache>
                <c:formatCode>General</c:formatCode>
                <c:ptCount val="41"/>
                <c:pt idx="0">
                  <c:v>6</c:v>
                </c:pt>
                <c:pt idx="1">
                  <c:v>6.2</c:v>
                </c:pt>
                <c:pt idx="2">
                  <c:v>6.4</c:v>
                </c:pt>
                <c:pt idx="3">
                  <c:v>6.6</c:v>
                </c:pt>
                <c:pt idx="4">
                  <c:v>6.8</c:v>
                </c:pt>
                <c:pt idx="5">
                  <c:v>7</c:v>
                </c:pt>
                <c:pt idx="6">
                  <c:v>7.2</c:v>
                </c:pt>
                <c:pt idx="7">
                  <c:v>7.4</c:v>
                </c:pt>
                <c:pt idx="8">
                  <c:v>7.6</c:v>
                </c:pt>
                <c:pt idx="9">
                  <c:v>7.8</c:v>
                </c:pt>
                <c:pt idx="10">
                  <c:v>8</c:v>
                </c:pt>
                <c:pt idx="11">
                  <c:v>8.2000000000000011</c:v>
                </c:pt>
                <c:pt idx="12">
                  <c:v>8.4</c:v>
                </c:pt>
                <c:pt idx="13">
                  <c:v>8.6</c:v>
                </c:pt>
                <c:pt idx="14">
                  <c:v>8.8000000000000007</c:v>
                </c:pt>
                <c:pt idx="15">
                  <c:v>9</c:v>
                </c:pt>
                <c:pt idx="16">
                  <c:v>9.2000000000000011</c:v>
                </c:pt>
                <c:pt idx="17">
                  <c:v>9.4</c:v>
                </c:pt>
                <c:pt idx="18">
                  <c:v>9.6</c:v>
                </c:pt>
                <c:pt idx="19">
                  <c:v>9.8000000000000007</c:v>
                </c:pt>
                <c:pt idx="20">
                  <c:v>10</c:v>
                </c:pt>
                <c:pt idx="21">
                  <c:v>10.200000000000001</c:v>
                </c:pt>
                <c:pt idx="22">
                  <c:v>10.4</c:v>
                </c:pt>
                <c:pt idx="23">
                  <c:v>10.6</c:v>
                </c:pt>
                <c:pt idx="24">
                  <c:v>10.8</c:v>
                </c:pt>
                <c:pt idx="25">
                  <c:v>11</c:v>
                </c:pt>
                <c:pt idx="26">
                  <c:v>11.2</c:v>
                </c:pt>
                <c:pt idx="27">
                  <c:v>11.4</c:v>
                </c:pt>
                <c:pt idx="28">
                  <c:v>11.6</c:v>
                </c:pt>
                <c:pt idx="29">
                  <c:v>11.8</c:v>
                </c:pt>
                <c:pt idx="30">
                  <c:v>12</c:v>
                </c:pt>
                <c:pt idx="31">
                  <c:v>12.2</c:v>
                </c:pt>
                <c:pt idx="32">
                  <c:v>12.4</c:v>
                </c:pt>
                <c:pt idx="33">
                  <c:v>12.6</c:v>
                </c:pt>
                <c:pt idx="34">
                  <c:v>12.8</c:v>
                </c:pt>
                <c:pt idx="35">
                  <c:v>13</c:v>
                </c:pt>
                <c:pt idx="36">
                  <c:v>13.2</c:v>
                </c:pt>
                <c:pt idx="37">
                  <c:v>13.4</c:v>
                </c:pt>
                <c:pt idx="38">
                  <c:v>13.6</c:v>
                </c:pt>
                <c:pt idx="39">
                  <c:v>13.8</c:v>
                </c:pt>
                <c:pt idx="40">
                  <c:v>14</c:v>
                </c:pt>
              </c:numCache>
            </c:numRef>
          </c:cat>
          <c:val>
            <c:numRef>
              <c:f>Sheet1!$A$3:$A$43</c:f>
              <c:numCache>
                <c:formatCode>General</c:formatCode>
                <c:ptCount val="4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7</c:v>
                </c:pt>
                <c:pt idx="11">
                  <c:v>5</c:v>
                </c:pt>
                <c:pt idx="12">
                  <c:v>2</c:v>
                </c:pt>
                <c:pt idx="13">
                  <c:v>12</c:v>
                </c:pt>
                <c:pt idx="14">
                  <c:v>10</c:v>
                </c:pt>
                <c:pt idx="15">
                  <c:v>9</c:v>
                </c:pt>
                <c:pt idx="16">
                  <c:v>5</c:v>
                </c:pt>
                <c:pt idx="17">
                  <c:v>6</c:v>
                </c:pt>
                <c:pt idx="18">
                  <c:v>2</c:v>
                </c:pt>
                <c:pt idx="19">
                  <c:v>4</c:v>
                </c:pt>
                <c:pt idx="20">
                  <c:v>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gapWidth val="0"/>
        <c:overlap val="96"/>
        <c:axId val="34884608"/>
        <c:axId val="34907264"/>
      </c:barChart>
      <c:catAx>
        <c:axId val="34884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Mean</a:t>
                </a:r>
                <a:r>
                  <a:rPr lang="en-US" sz="1200" baseline="0" dirty="0"/>
                  <a:t> Beak Depth (mm)</a:t>
                </a:r>
                <a:endParaRPr lang="en-US" sz="12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907264"/>
        <c:crosses val="autoZero"/>
        <c:auto val="1"/>
        <c:lblAlgn val="ctr"/>
        <c:lblOffset val="100"/>
        <c:tickLblSkip val="5"/>
        <c:tickMarkSkip val="5"/>
      </c:catAx>
      <c:valAx>
        <c:axId val="34907264"/>
        <c:scaling>
          <c:orientation val="minMax"/>
          <c:max val="12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Number</a:t>
                </a:r>
                <a:r>
                  <a:rPr lang="en-US" sz="1200" baseline="0" dirty="0"/>
                  <a:t> of Finches</a:t>
                </a:r>
                <a:endParaRPr lang="en-US" sz="12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884608"/>
        <c:crossesAt val="1"/>
        <c:crossBetween val="between"/>
        <c:majorUnit val="4"/>
      </c:valAx>
    </c:plotArea>
    <c:plotVisOnly val="1"/>
    <c:dispBlanksAs val="gap"/>
  </c:chart>
  <c:spPr>
    <a:solidFill>
      <a:schemeClr val="accent1"/>
    </a:solidFill>
    <a:ln>
      <a:solidFill>
        <a:schemeClr val="tx1"/>
      </a:solidFill>
    </a:ln>
  </c:sp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0.55956</cdr:x>
      <cdr:y>0.64792</cdr:y>
    </cdr:from>
    <cdr:to>
      <cdr:x>0.57705</cdr:x>
      <cdr:y>0.68704</cdr:y>
    </cdr:to>
    <cdr:sp macro="" textlink="">
      <cdr:nvSpPr>
        <cdr:cNvPr id="2" name="Isosceles Triangle 1"/>
        <cdr:cNvSpPr/>
      </cdr:nvSpPr>
      <cdr:spPr>
        <a:xfrm xmlns:a="http://schemas.openxmlformats.org/drawingml/2006/main">
          <a:off x="2438401" y="1262062"/>
          <a:ext cx="76200" cy="76200"/>
        </a:xfrm>
        <a:prstGeom xmlns:a="http://schemas.openxmlformats.org/drawingml/2006/main" prst="triangl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0.48962</cdr:x>
      <cdr:y>0.66504</cdr:y>
    </cdr:from>
    <cdr:to>
      <cdr:x>0.5071</cdr:x>
      <cdr:y>0.70416</cdr:y>
    </cdr:to>
    <cdr:sp macro="" textlink="">
      <cdr:nvSpPr>
        <cdr:cNvPr id="2" name="Isosceles Triangle 1"/>
        <cdr:cNvSpPr/>
      </cdr:nvSpPr>
      <cdr:spPr>
        <a:xfrm xmlns:a="http://schemas.openxmlformats.org/drawingml/2006/main">
          <a:off x="2133600" y="1295400"/>
          <a:ext cx="76200" cy="76200"/>
        </a:xfrm>
        <a:prstGeom xmlns:a="http://schemas.openxmlformats.org/drawingml/2006/main" prst="triangl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0.40219</cdr:x>
      <cdr:y>0.66504</cdr:y>
    </cdr:from>
    <cdr:to>
      <cdr:x>0.41967</cdr:x>
      <cdr:y>0.70416</cdr:y>
    </cdr:to>
    <cdr:sp macro="" textlink="">
      <cdr:nvSpPr>
        <cdr:cNvPr id="2" name="Isosceles Triangle 1"/>
        <cdr:cNvSpPr/>
      </cdr:nvSpPr>
      <cdr:spPr>
        <a:xfrm xmlns:a="http://schemas.openxmlformats.org/drawingml/2006/main">
          <a:off x="1752600" y="1295400"/>
          <a:ext cx="76200" cy="76200"/>
        </a:xfrm>
        <a:prstGeom xmlns:a="http://schemas.openxmlformats.org/drawingml/2006/main" prst="triangl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0.55956</cdr:x>
      <cdr:y>0.64792</cdr:y>
    </cdr:from>
    <cdr:to>
      <cdr:x>0.57705</cdr:x>
      <cdr:y>0.68704</cdr:y>
    </cdr:to>
    <cdr:sp macro="" textlink="">
      <cdr:nvSpPr>
        <cdr:cNvPr id="2" name="Isosceles Triangle 1"/>
        <cdr:cNvSpPr/>
      </cdr:nvSpPr>
      <cdr:spPr>
        <a:xfrm xmlns:a="http://schemas.openxmlformats.org/drawingml/2006/main">
          <a:off x="2438401" y="1262062"/>
          <a:ext cx="76200" cy="76200"/>
        </a:xfrm>
        <a:prstGeom xmlns:a="http://schemas.openxmlformats.org/drawingml/2006/main" prst="triangl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0.48962</cdr:x>
      <cdr:y>0.66504</cdr:y>
    </cdr:from>
    <cdr:to>
      <cdr:x>0.5071</cdr:x>
      <cdr:y>0.70416</cdr:y>
    </cdr:to>
    <cdr:sp macro="" textlink="">
      <cdr:nvSpPr>
        <cdr:cNvPr id="2" name="Isosceles Triangle 1"/>
        <cdr:cNvSpPr/>
      </cdr:nvSpPr>
      <cdr:spPr>
        <a:xfrm xmlns:a="http://schemas.openxmlformats.org/drawingml/2006/main">
          <a:off x="2133600" y="1295400"/>
          <a:ext cx="76200" cy="76200"/>
        </a:xfrm>
        <a:prstGeom xmlns:a="http://schemas.openxmlformats.org/drawingml/2006/main" prst="triangl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0.40219</cdr:x>
      <cdr:y>0.66504</cdr:y>
    </cdr:from>
    <cdr:to>
      <cdr:x>0.41967</cdr:x>
      <cdr:y>0.70416</cdr:y>
    </cdr:to>
    <cdr:sp macro="" textlink="">
      <cdr:nvSpPr>
        <cdr:cNvPr id="2" name="Isosceles Triangle 1"/>
        <cdr:cNvSpPr/>
      </cdr:nvSpPr>
      <cdr:spPr>
        <a:xfrm xmlns:a="http://schemas.openxmlformats.org/drawingml/2006/main">
          <a:off x="1752600" y="1295400"/>
          <a:ext cx="76200" cy="76200"/>
        </a:xfrm>
        <a:prstGeom xmlns:a="http://schemas.openxmlformats.org/drawingml/2006/main" prst="triangl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FD7FFA5-E2CC-4A82-ACC5-720102C851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94B76-B5FC-4502-B534-4C9109B40773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A71932-A803-4B77-8E1F-378CE168646D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7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20483" name="Text Box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</p:spPr>
        <p:txBody>
          <a:bodyPr lIns="0" tIns="0" rIns="0" bIns="0"/>
          <a:lstStyle/>
          <a:p>
            <a:pPr marL="76200" indent="-76200"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smtClean="0">
                <a:latin typeface="Arial" charset="0"/>
                <a:ea typeface="msgothic"/>
                <a:cs typeface="msgothic"/>
              </a:rPr>
              <a:t>B. Rosemary Grant and spouse Peter Grant. Image courtesy of K. Thalia Grant.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5A5ED-4951-4387-83C9-95A71D388BEC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D1B1A-4883-423C-93CA-52CE2261D9E2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CD792-BD47-4DFF-B37D-42AED0F6756C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3200"/>
            <a:ext cx="8839200" cy="762000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Mechanisms of Evolution</a:t>
            </a:r>
            <a:endParaRPr lang="en-US" i="1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104775"/>
            <a:ext cx="8839200" cy="733425"/>
          </a:xfrm>
        </p:spPr>
        <p:txBody>
          <a:bodyPr/>
          <a:lstStyle/>
          <a:p>
            <a:r>
              <a:rPr lang="en-US" sz="4800" i="1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Geospiza fortis</a:t>
            </a:r>
            <a:r>
              <a:rPr lang="en-US" sz="4800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: Offspring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027113"/>
            <a:ext cx="4038600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F7"/>
                </a:solidFill>
                <a:latin typeface="Times New Roman"/>
                <a:ea typeface="ＭＳ Ｐゴシック" charset="-128"/>
                <a:cs typeface="Times New Roman"/>
              </a:rPr>
              <a:t>Given, genetic </a:t>
            </a:r>
            <a:r>
              <a:rPr lang="en-US" dirty="0">
                <a:solidFill>
                  <a:srgbClr val="FFFFF7"/>
                </a:solidFill>
                <a:latin typeface="Times New Roman"/>
                <a:ea typeface="ＭＳ Ｐゴシック" charset="-128"/>
                <a:cs typeface="Times New Roman"/>
              </a:rPr>
              <a:t>traits (e.g., </a:t>
            </a:r>
            <a:r>
              <a:rPr lang="en-US" dirty="0">
                <a:solidFill>
                  <a:srgbClr val="FFFFF7"/>
                </a:solidFill>
                <a:latin typeface="Times New Roman"/>
                <a:ea typeface="ＭＳ Ｐゴシック" charset="-128"/>
                <a:cs typeface="Times New Roman"/>
              </a:rPr>
              <a:t>in this case - beak </a:t>
            </a:r>
            <a:r>
              <a:rPr lang="en-US" dirty="0">
                <a:solidFill>
                  <a:srgbClr val="FFFFF7"/>
                </a:solidFill>
                <a:latin typeface="Times New Roman"/>
                <a:ea typeface="ＭＳ Ｐゴシック" charset="-128"/>
                <a:cs typeface="Times New Roman"/>
              </a:rPr>
              <a:t>depth) are </a:t>
            </a:r>
            <a:r>
              <a:rPr lang="en-US" i="1" dirty="0">
                <a:solidFill>
                  <a:srgbClr val="FFFFF7"/>
                </a:solidFill>
                <a:latin typeface="Times New Roman"/>
                <a:ea typeface="ＭＳ Ｐゴシック" charset="-128"/>
                <a:cs typeface="Times New Roman"/>
              </a:rPr>
              <a:t>heritable</a:t>
            </a:r>
          </a:p>
          <a:p>
            <a:pPr eaLnBrk="0" hangingPunct="0">
              <a:defRPr/>
            </a:pPr>
            <a:r>
              <a:rPr lang="en-US" dirty="0">
                <a:solidFill>
                  <a:srgbClr val="FFFFF7"/>
                </a:solidFill>
                <a:latin typeface="Times New Roman"/>
                <a:ea typeface="ＭＳ Ｐゴシック" charset="-128"/>
                <a:cs typeface="Times New Roman"/>
              </a:rPr>
              <a:t>(i.e</a:t>
            </a:r>
            <a:r>
              <a:rPr lang="en-US" dirty="0">
                <a:solidFill>
                  <a:srgbClr val="FFFFF7"/>
                </a:solidFill>
                <a:latin typeface="Times New Roman"/>
                <a:ea typeface="ＭＳ Ｐゴシック" charset="-128"/>
                <a:cs typeface="Times New Roman"/>
              </a:rPr>
              <a:t>. can be passed from generation to </a:t>
            </a:r>
            <a:r>
              <a:rPr lang="en-US" dirty="0">
                <a:solidFill>
                  <a:srgbClr val="FFFFF7"/>
                </a:solidFill>
                <a:latin typeface="Times New Roman"/>
                <a:ea typeface="ＭＳ Ｐゴシック" charset="-128"/>
                <a:cs typeface="Times New Roman"/>
              </a:rPr>
              <a:t>generation)</a:t>
            </a:r>
            <a:r>
              <a:rPr lang="en-US" dirty="0">
                <a:solidFill>
                  <a:srgbClr val="FFFFF7"/>
                </a:solidFill>
                <a:latin typeface="Times New Roman"/>
                <a:ea typeface="ＭＳ Ｐゴシック" charset="-128"/>
                <a:cs typeface="Times New Roman"/>
              </a:rPr>
              <a:t>:</a:t>
            </a:r>
            <a:endParaRPr lang="en-US" dirty="0">
              <a:solidFill>
                <a:srgbClr val="FFFFF7"/>
              </a:solidFill>
              <a:latin typeface="Times New Roman"/>
              <a:ea typeface="ＭＳ Ｐゴシック" charset="-128"/>
              <a:cs typeface="Times New Roman"/>
            </a:endParaRPr>
          </a:p>
          <a:p>
            <a:pPr marL="457200" indent="-457200" eaLnBrk="0" hangingPunct="0">
              <a:buFontTx/>
              <a:buAutoNum type="arabicParenBoth"/>
              <a:defRPr/>
            </a:pPr>
            <a:r>
              <a:rPr lang="en-US" dirty="0">
                <a:solidFill>
                  <a:srgbClr val="FFFFF7"/>
                </a:solidFill>
                <a:latin typeface="Times New Roman"/>
                <a:ea typeface="ＭＳ Ｐゴシック" charset="-128"/>
                <a:cs typeface="Times New Roman"/>
              </a:rPr>
              <a:t>describe any observed difference(s) in beak size of chicks born in 1976 versus 1978, and </a:t>
            </a:r>
          </a:p>
          <a:p>
            <a:pPr eaLnBrk="0" hangingPunct="0">
              <a:defRPr/>
            </a:pPr>
            <a:r>
              <a:rPr lang="en-US" dirty="0">
                <a:solidFill>
                  <a:srgbClr val="FFFFF7"/>
                </a:solidFill>
                <a:latin typeface="Times New Roman"/>
                <a:ea typeface="ＭＳ Ｐゴシック" charset="-128"/>
                <a:cs typeface="Times New Roman"/>
              </a:rPr>
              <a:t>(2) formulate a hypothesis to explain this difference.</a:t>
            </a:r>
            <a:endParaRPr lang="en-US" dirty="0">
              <a:solidFill>
                <a:srgbClr val="FFFFF7"/>
              </a:solidFill>
              <a:latin typeface="Times New Roman"/>
              <a:ea typeface="ＭＳ Ｐゴシック" charset="-128"/>
              <a:cs typeface="Times New Roman"/>
            </a:endParaRPr>
          </a:p>
        </p:txBody>
      </p:sp>
      <p:pic>
        <p:nvPicPr>
          <p:cNvPr id="28675" name="Picture 1029" descr="03_F14"/>
          <p:cNvPicPr>
            <a:picLocks noChangeAspect="1" noChangeArrowheads="1"/>
          </p:cNvPicPr>
          <p:nvPr/>
        </p:nvPicPr>
        <p:blipFill>
          <a:blip r:embed="rId3"/>
          <a:srcRect b="21811"/>
          <a:stretch>
            <a:fillRect/>
          </a:stretch>
        </p:blipFill>
        <p:spPr bwMode="auto">
          <a:xfrm>
            <a:off x="4267200" y="9906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534400" cy="4953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000" dirty="0" smtClean="0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Goal(s):</a:t>
            </a:r>
          </a:p>
          <a:p>
            <a:pPr marL="0" indent="0">
              <a:buFontTx/>
              <a:buNone/>
              <a:defRPr/>
            </a:pPr>
            <a:r>
              <a:rPr lang="en-US" sz="2600" dirty="0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	1</a:t>
            </a:r>
            <a:r>
              <a:rPr lang="en-US" sz="2600" dirty="0" smtClean="0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) Understand the four mechanisms of evolution, 	how each causes evolution, how these mechanisms 	(potentially) interact to produce this change,</a:t>
            </a:r>
            <a:r>
              <a:rPr lang="en-US" sz="2600" dirty="0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600" dirty="0" smtClean="0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and 	why evolution is relevant to me.</a:t>
            </a:r>
          </a:p>
          <a:p>
            <a:pPr marL="57150" indent="0">
              <a:buFontTx/>
              <a:buNone/>
              <a:defRPr/>
            </a:pPr>
            <a:endParaRPr lang="en-US" sz="2600" dirty="0" smtClean="0">
              <a:solidFill>
                <a:schemeClr val="accent1"/>
              </a:solidFill>
              <a:latin typeface="Times New Roman" charset="0"/>
              <a:cs typeface="Times New Roman" charset="0"/>
            </a:endParaRPr>
          </a:p>
          <a:p>
            <a:pPr marL="57150" indent="0">
              <a:buFontTx/>
              <a:buNone/>
              <a:defRPr/>
            </a:pPr>
            <a:r>
              <a:rPr lang="en-US" sz="3000" dirty="0" smtClean="0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Outcome(s):</a:t>
            </a:r>
          </a:p>
          <a:p>
            <a:pPr marL="57150" indent="0">
              <a:buFontTx/>
              <a:buNone/>
              <a:defRPr/>
            </a:pPr>
            <a:r>
              <a:rPr lang="en-US" sz="2600" dirty="0" smtClean="0">
                <a:solidFill>
                  <a:schemeClr val="accent1"/>
                </a:solidFill>
                <a:latin typeface="Times New Roman" charset="0"/>
                <a:cs typeface="Times New Roman" charset="0"/>
              </a:rPr>
              <a:t>	1) Analyze a dataset and propose a mechanism for 	evolution.</a:t>
            </a:r>
            <a:endParaRPr lang="en-US" sz="2600" dirty="0">
              <a:solidFill>
                <a:schemeClr val="accent1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actusfinch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6088"/>
            <a:ext cx="434340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 descr="lrg-billed(g.f.)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008063"/>
            <a:ext cx="3200400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small-billed(g.f)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48063"/>
            <a:ext cx="43767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397000"/>
            <a:ext cx="3679825" cy="4964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228600" y="609600"/>
            <a:ext cx="4648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600" b="1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Peter and Rosemary Grant have been studying finches in the Galapagos Islands since 1973.</a:t>
            </a:r>
          </a:p>
        </p:txBody>
      </p:sp>
      <p:pic>
        <p:nvPicPr>
          <p:cNvPr id="19459" name="Picture 6" descr="03_F08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503488"/>
            <a:ext cx="35941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r>
              <a:rPr lang="en-US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Case Study: </a:t>
            </a:r>
            <a:r>
              <a:rPr lang="en-US" i="1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Geospiza fortis </a:t>
            </a:r>
            <a:r>
              <a:rPr lang="en-US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on Daphne Major</a:t>
            </a:r>
          </a:p>
        </p:txBody>
      </p:sp>
      <p:pic>
        <p:nvPicPr>
          <p:cNvPr id="2150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343400"/>
            <a:ext cx="38798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16038"/>
            <a:ext cx="3541713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03_F08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1700" y="1647825"/>
            <a:ext cx="32893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09" name="Straight Arrow Connector 3"/>
          <p:cNvCxnSpPr>
            <a:cxnSpLocks noChangeShapeType="1"/>
          </p:cNvCxnSpPr>
          <p:nvPr/>
        </p:nvCxnSpPr>
        <p:spPr bwMode="auto">
          <a:xfrm>
            <a:off x="4887913" y="1263650"/>
            <a:ext cx="1676400" cy="2687638"/>
          </a:xfrm>
          <a:prstGeom prst="straightConnector1">
            <a:avLst/>
          </a:prstGeom>
          <a:noFill/>
          <a:ln w="38100" algn="ctr">
            <a:solidFill>
              <a:srgbClr val="FF004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r>
              <a:rPr lang="en-US" sz="40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Variation in beak depth in</a:t>
            </a:r>
            <a:r>
              <a:rPr lang="en-US" sz="4000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Geospiza fortis</a:t>
            </a:r>
            <a:endParaRPr lang="en-US" sz="40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7326313" y="6318250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000">
              <a:latin typeface="Times" pitchFamily="18" charset="0"/>
            </a:endParaRPr>
          </a:p>
        </p:txBody>
      </p:sp>
      <p:pic>
        <p:nvPicPr>
          <p:cNvPr id="23555" name="Picture 5" descr="FG03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25563"/>
            <a:ext cx="8686800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1219200" y="1447800"/>
            <a:ext cx="75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1976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Information of Interest</a:t>
            </a:r>
          </a:p>
        </p:txBody>
      </p:sp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86800" cy="4876800"/>
          </a:xfrm>
        </p:spPr>
        <p:txBody>
          <a:bodyPr/>
          <a:lstStyle/>
          <a:p>
            <a:pPr algn="l"/>
            <a:r>
              <a:rPr lang="en-US" sz="2800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1. Beak size corresponds with a preference for seed size.</a:t>
            </a:r>
          </a:p>
          <a:p>
            <a:pPr algn="l"/>
            <a:r>
              <a:rPr lang="en-US" sz="2800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	i.e. large beak depth = large seeds, small beak = 	small seeds</a:t>
            </a:r>
          </a:p>
          <a:p>
            <a:pPr algn="l"/>
            <a:endParaRPr lang="en-US" sz="2800" smtClean="0">
              <a:solidFill>
                <a:srgbClr val="FFFFF7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2. A major drought occurred in 1977.</a:t>
            </a:r>
          </a:p>
          <a:p>
            <a:pPr algn="l"/>
            <a:endParaRPr lang="en-US" sz="2800" smtClean="0">
              <a:solidFill>
                <a:srgbClr val="FFFFF7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3. The majority of the seeds </a:t>
            </a:r>
            <a:r>
              <a:rPr lang="en-US" sz="2800" i="1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pre-drought</a:t>
            </a:r>
            <a:r>
              <a:rPr lang="en-US" sz="2800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 = medium seeds; </a:t>
            </a:r>
            <a:r>
              <a:rPr lang="en-US" sz="2800" i="1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post-drought </a:t>
            </a:r>
            <a:r>
              <a:rPr lang="en-US" sz="2800" smtClean="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= large seeds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4481513" y="4724400"/>
          <a:ext cx="4357687" cy="194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481513" y="2438400"/>
          <a:ext cx="4357687" cy="194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481513" y="228600"/>
          <a:ext cx="4357687" cy="194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4052888" y="609600"/>
            <a:ext cx="595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4052888" y="2678113"/>
            <a:ext cx="59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4052888" y="4964113"/>
            <a:ext cx="59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152400" y="152400"/>
            <a:ext cx="38862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60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Given the information of interest and initial beak depth distribution:</a:t>
            </a:r>
          </a:p>
          <a:p>
            <a:pPr eaLnBrk="0" hangingPunct="0"/>
            <a:endParaRPr lang="en-US">
              <a:solidFill>
                <a:srgbClr val="FFFFF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20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Which of the following graphs best represents the beak size distribution of the population of </a:t>
            </a:r>
            <a:r>
              <a:rPr lang="en-US" sz="3200" b="1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adults</a:t>
            </a:r>
            <a:r>
              <a:rPr lang="en-US" sz="320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 in 1978 (after the drought)?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4481513" y="4724400"/>
          <a:ext cx="4357687" cy="194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481513" y="2438400"/>
          <a:ext cx="4357687" cy="194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481513" y="228600"/>
          <a:ext cx="4357687" cy="194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4052888" y="609600"/>
            <a:ext cx="595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4052888" y="2678113"/>
            <a:ext cx="59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4052888" y="4964113"/>
            <a:ext cx="59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152400" y="152400"/>
            <a:ext cx="38862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600">
                <a:solidFill>
                  <a:srgbClr val="FFFFF7"/>
                </a:solidFill>
                <a:latin typeface="Times New Roman" pitchFamily="18" charset="0"/>
                <a:cs typeface="Times New Roman" pitchFamily="18" charset="0"/>
              </a:rPr>
              <a:t>Given the information of interest and initial beak depth distribution:</a:t>
            </a:r>
          </a:p>
          <a:p>
            <a:pPr eaLnBrk="0" hangingPunct="0"/>
            <a:endParaRPr lang="en-US">
              <a:solidFill>
                <a:srgbClr val="FFFFF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Which of the following graphs best represents the beak size distribution of the population of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adults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 1978 (after the drought)?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olution">
  <a:themeElements>
    <a:clrScheme name="Evolu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Evolu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Evolu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olu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olu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olu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olu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olu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olu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olu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olu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olu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olu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olu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volutio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  <a:fontScheme name="Evolu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volutio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  <a:fontScheme name="Evolu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volutio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  <a:fontScheme name="Evolu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Templates:Evolution.pot</Template>
  <TotalTime>3650</TotalTime>
  <Words>244</Words>
  <Application>Microsoft Office PowerPoint</Application>
  <PresentationFormat>On-screen Show (4:3)</PresentationFormat>
  <Paragraphs>40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ＭＳ Ｐゴシック</vt:lpstr>
      <vt:lpstr>Times New Roman</vt:lpstr>
      <vt:lpstr>Times</vt:lpstr>
      <vt:lpstr>Calibri</vt:lpstr>
      <vt:lpstr>msgothic</vt:lpstr>
      <vt:lpstr>Evolution</vt:lpstr>
      <vt:lpstr>Mechanisms of Evolution</vt:lpstr>
      <vt:lpstr>Slide 2</vt:lpstr>
      <vt:lpstr>Slide 3</vt:lpstr>
      <vt:lpstr>Slide 4</vt:lpstr>
      <vt:lpstr>Case Study: Geospiza fortis on Daphne Major</vt:lpstr>
      <vt:lpstr>Variation in beak depth in Geospiza fortis</vt:lpstr>
      <vt:lpstr>Information of Interest</vt:lpstr>
      <vt:lpstr>Slide 8</vt:lpstr>
      <vt:lpstr>Slide 9</vt:lpstr>
      <vt:lpstr>Geospiza fortis: Offspring</vt:lpstr>
    </vt:vector>
  </TitlesOfParts>
  <Company>Brent Burt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Bio 370</dc:title>
  <dc:creator>Brent Burt User</dc:creator>
  <cp:lastModifiedBy>jdy</cp:lastModifiedBy>
  <cp:revision>418</cp:revision>
  <dcterms:created xsi:type="dcterms:W3CDTF">2011-09-20T19:21:41Z</dcterms:created>
  <dcterms:modified xsi:type="dcterms:W3CDTF">2012-08-15T17:05:15Z</dcterms:modified>
</cp:coreProperties>
</file>