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77265" autoAdjust="0"/>
  </p:normalViewPr>
  <p:slideViewPr>
    <p:cSldViewPr>
      <p:cViewPr varScale="1">
        <p:scale>
          <a:sx n="52" d="100"/>
          <a:sy n="52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E146D-C498-47B8-95A5-A84CA0CE1C7D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A36A-3F85-437B-BEB8-8193A8B0D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science.howstuffworks.com</a:t>
            </a:r>
            <a:r>
              <a:rPr lang="en-US" dirty="0" smtClean="0"/>
              <a:t>/environmental/earth/oceanography/dead-</a:t>
            </a:r>
            <a:r>
              <a:rPr lang="en-US" dirty="0" err="1" smtClean="0"/>
              <a:t>zone.htm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1536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Global distribution of 400-plus systems that have scientifically reported accounts of being eutrophication-associated dead zones. Their distribution matches the global human footprint [the normalized human influence is expressed as a </a:t>
            </a:r>
            <a:r>
              <a:rPr lang="en-GB" dirty="0" err="1">
                <a:latin typeface="Arial" charset="0"/>
                <a:cs typeface="msgothic" charset="0"/>
              </a:rPr>
              <a:t>percent</a:t>
            </a:r>
            <a:r>
              <a:rPr lang="en-GB" dirty="0">
                <a:latin typeface="Arial" charset="0"/>
                <a:cs typeface="msgothic" charset="0"/>
              </a:rPr>
              <a:t> (41)] in the Northern Hemisphere. For the Southern Hemisphere, the occurrence of dead zones is only recently being reported. Details on each system are in tables S1 and S2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 smtClean="0">
              <a:latin typeface="Arial" charset="0"/>
              <a:cs typeface="ms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R.J. Diaz and R. Rosenberg.  2008.</a:t>
            </a:r>
            <a:r>
              <a:rPr lang="en-GB" baseline="0" dirty="0" smtClean="0">
                <a:latin typeface="Arial" charset="0"/>
                <a:cs typeface="msgothic" charset="0"/>
              </a:rPr>
              <a:t>  Science 321:926-929</a:t>
            </a: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Vitousek</a:t>
            </a:r>
            <a:r>
              <a:rPr lang="en-US" dirty="0" smtClean="0"/>
              <a:t>, P.M.</a:t>
            </a:r>
            <a:r>
              <a:rPr lang="en-US" baseline="0" dirty="0" smtClean="0"/>
              <a:t>, J.D. </a:t>
            </a:r>
            <a:r>
              <a:rPr lang="en-US" baseline="0" dirty="0" err="1" smtClean="0"/>
              <a:t>Aber</a:t>
            </a:r>
            <a:r>
              <a:rPr lang="en-US" baseline="0" dirty="0" smtClean="0"/>
              <a:t>, R.W. </a:t>
            </a:r>
            <a:r>
              <a:rPr lang="en-US" baseline="0" dirty="0" err="1" smtClean="0"/>
              <a:t>Howarth</a:t>
            </a:r>
            <a:r>
              <a:rPr lang="en-US" baseline="0" dirty="0" smtClean="0"/>
              <a:t>, G.E. Likens, P.A. Matson, D.W. Schindler, W.H. Schlesinger and D.G. </a:t>
            </a:r>
            <a:r>
              <a:rPr lang="en-US" baseline="0" dirty="0" err="1" smtClean="0"/>
              <a:t>Tilman</a:t>
            </a:r>
            <a:r>
              <a:rPr lang="en-US" baseline="0" dirty="0" smtClean="0"/>
              <a:t>.  1997.  Human alteration of the global nitrogen cycle:  Sources and consequences.  Ecological Applications 7(3):  737-750.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8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Nitrogen and phosphorus in the Upper Mississippi River: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transport, processing, and effects on the river ecosystem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Jeffrey N. Houser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William B. Richardson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Hydrobiologia (2010) 640:71–88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 10.1007/s10750-009-0067-4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7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Vitousek</a:t>
            </a:r>
            <a:r>
              <a:rPr lang="en-US" dirty="0" smtClean="0"/>
              <a:t>, P.M.</a:t>
            </a:r>
            <a:r>
              <a:rPr lang="en-US" baseline="0" dirty="0" smtClean="0"/>
              <a:t>, J.D. </a:t>
            </a:r>
            <a:r>
              <a:rPr lang="en-US" baseline="0" dirty="0" err="1" smtClean="0"/>
              <a:t>Aber</a:t>
            </a:r>
            <a:r>
              <a:rPr lang="en-US" baseline="0" dirty="0" smtClean="0"/>
              <a:t>, R.W. </a:t>
            </a:r>
            <a:r>
              <a:rPr lang="en-US" baseline="0" dirty="0" err="1" smtClean="0"/>
              <a:t>Howarth</a:t>
            </a:r>
            <a:r>
              <a:rPr lang="en-US" baseline="0" dirty="0" smtClean="0"/>
              <a:t>, G.E. Likens, P.A. Matson, D.W. Schindler, W.H. Schlesinger and D.G. </a:t>
            </a:r>
            <a:r>
              <a:rPr lang="en-US" baseline="0" dirty="0" err="1" smtClean="0"/>
              <a:t>Tilman</a:t>
            </a:r>
            <a:r>
              <a:rPr lang="en-US" baseline="0" dirty="0" smtClean="0"/>
              <a:t>.  1997.  Human alteration of the global nitrogen cycle:  Sources and consequences.  Ecological Applications 7(3):  737-750.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www.sott.net</a:t>
            </a:r>
            <a:r>
              <a:rPr lang="en-US" dirty="0" smtClean="0"/>
              <a:t>/articles/show/228591-US-Does-a-Monster-Flood-Have-to-Fuel-a-Monster-Dead-Zone-Too-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Vitousek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Peter M., John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Howarth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Gene E. Likens, Pamela A. Matson, David W. Schindler, William H. Schlesinger, and David 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1997. “HUMAN ALTERATION OF THE GLOBAL NITROGEN CYCLE: SOURCES AND CONSEQUENCES.”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Ecological Applications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(3) (August): 737-750. doi:10.1890/1051-0761(1997)007[0737:HAOTGN]2.0.CO;2.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Vitousek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Peter M., John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Howarth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Gene E. Likens, Pamela A. Matson, David W. Schindler, William H. Schlesinger, and David 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1997. “HUMAN ALTERATION OF THE GLOBAL NITROGEN CYCLE: SOURCES AND CONSEQUENCES.”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Ecological Applications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(3) (August): 737-750. doi:10.1890/1051-0761(1997)007[0737:HAOTGN]2.0.CO;2.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and Soil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228: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3–15, 2001. © 2001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Kluwer Academic Publishers. Printed in the Netherlands.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impact of humans on the nitrogen cycle, with focus on temperate arable agriculture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Jenkinson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C129-500A-5B4C-913A-3E0C800AA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7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E3E3-5338-4C95-91E5-25D46E75A687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63D4-BAE8-488C-9E95-CDE7808D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d-zon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56" y="655753"/>
            <a:ext cx="5949789" cy="44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Fig. 1. Global distribution of 400-plus systems that have scientifically reported accounts of being eutrophication-associated dead zones.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505"/>
            <a:ext cx="1226880" cy="6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803069"/>
            <a:ext cx="7804800" cy="32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100" b="1">
                <a:solidFill>
                  <a:srgbClr val="000000"/>
                </a:solidFill>
                <a:latin typeface="Arial" charset="0"/>
              </a:rPr>
              <a:t>R J Diaz, R Rosenberg Science 2008;321:926-929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900">
                <a:solidFill>
                  <a:srgbClr val="000000"/>
                </a:solidFill>
                <a:latin typeface="Arial" charset="0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1925564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60801"/>
            <a:ext cx="8829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phyton bioma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541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40476"/>
            <a:ext cx="44481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ssippi watersh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58800"/>
            <a:ext cx="78359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teration of Ncyc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-caused global N emiss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 pools of 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08100"/>
            <a:ext cx="4572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442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2011-07-15T14:12:03Z</dcterms:created>
  <dcterms:modified xsi:type="dcterms:W3CDTF">2011-07-15T14:54:48Z</dcterms:modified>
</cp:coreProperties>
</file>