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notesMasterIdLst>
    <p:notesMasterId r:id="rId21"/>
  </p:notesMasterIdLst>
  <p:sldIdLst>
    <p:sldId id="256" r:id="rId2"/>
    <p:sldId id="265" r:id="rId3"/>
    <p:sldId id="262" r:id="rId4"/>
    <p:sldId id="263" r:id="rId5"/>
    <p:sldId id="273" r:id="rId6"/>
    <p:sldId id="257" r:id="rId7"/>
    <p:sldId id="266" r:id="rId8"/>
    <p:sldId id="270" r:id="rId9"/>
    <p:sldId id="267" r:id="rId10"/>
    <p:sldId id="277" r:id="rId11"/>
    <p:sldId id="284" r:id="rId12"/>
    <p:sldId id="276" r:id="rId13"/>
    <p:sldId id="272" r:id="rId14"/>
    <p:sldId id="280" r:id="rId15"/>
    <p:sldId id="282" r:id="rId16"/>
    <p:sldId id="285" r:id="rId17"/>
    <p:sldId id="283" r:id="rId18"/>
    <p:sldId id="278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86628" autoAdjust="0"/>
  </p:normalViewPr>
  <p:slideViewPr>
    <p:cSldViewPr snapToGrid="0">
      <p:cViewPr varScale="1">
        <p:scale>
          <a:sx n="80" d="100"/>
          <a:sy n="80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D0AB5-9242-4634-87FF-EF3CE6B49085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88C31-9610-4C27-8087-81443879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9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3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Prompt students to think about where water</a:t>
            </a:r>
            <a:r>
              <a:rPr lang="en-US" baseline="0" dirty="0" smtClean="0"/>
              <a:t> carbon is located/what form it is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03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general </a:t>
            </a:r>
            <a:r>
              <a:rPr lang="en-US" baseline="0" dirty="0" err="1" smtClean="0"/>
              <a:t>biogeochem</a:t>
            </a:r>
            <a:r>
              <a:rPr lang="en-US" baseline="0" dirty="0" smtClean="0"/>
              <a:t> cycle. Link back to intro activity with disciplines to help students realize what </a:t>
            </a:r>
            <a:r>
              <a:rPr lang="en-US" baseline="0" dirty="0" err="1" smtClean="0"/>
              <a:t>bgc</a:t>
            </a:r>
            <a:r>
              <a:rPr lang="en-US" baseline="0" dirty="0" smtClean="0"/>
              <a:t> is/why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37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22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8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Midway</a:t>
            </a:r>
            <a:r>
              <a:rPr lang="en-US" baseline="0" dirty="0" smtClean="0"/>
              <a:t> through the semester, students are familiar with active learning in this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8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Ecology Unit. This is the overall unit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8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88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5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0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 class list/Make sure you right list down middle of board</a:t>
            </a:r>
          </a:p>
          <a:p>
            <a:endParaRPr lang="en-US" dirty="0" smtClean="0"/>
          </a:p>
          <a:p>
            <a:r>
              <a:rPr lang="en-US" dirty="0" smtClean="0"/>
              <a:t>Step 2 – prompt the class: what disciplines</a:t>
            </a:r>
            <a:r>
              <a:rPr lang="en-US" baseline="0" dirty="0" smtClean="0"/>
              <a:t> study </a:t>
            </a:r>
            <a:r>
              <a:rPr lang="en-US" dirty="0" smtClean="0"/>
              <a:t>these? Get</a:t>
            </a:r>
            <a:r>
              <a:rPr lang="en-US" baseline="0" dirty="0" smtClean="0"/>
              <a:t> class to ID biological, geological,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Step 3 – another way to organize: by physical location on earth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73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</a:t>
            </a:r>
            <a:r>
              <a:rPr lang="en-US" baseline="0" dirty="0" smtClean="0"/>
              <a:t> out pie chart worksheet, ask students to assign a location to each segment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image</a:t>
            </a:r>
          </a:p>
          <a:p>
            <a:r>
              <a:rPr lang="en-US" dirty="0" smtClean="0"/>
              <a:t>Id misconception about where carbon is stored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7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450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54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1630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26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6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5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3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0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9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0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7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5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Ecology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Group </a:t>
            </a:r>
            <a:r>
              <a:rPr lang="en-US" b="1" dirty="0" smtClean="0">
                <a:solidFill>
                  <a:srgbClr val="002060"/>
                </a:solidFill>
              </a:rPr>
              <a:t>Members: Martina </a:t>
            </a:r>
            <a:r>
              <a:rPr lang="en-US" b="1" dirty="0">
                <a:solidFill>
                  <a:srgbClr val="002060"/>
                </a:solidFill>
              </a:rPr>
              <a:t>Ederer, April Ann </a:t>
            </a:r>
            <a:r>
              <a:rPr lang="en-US" b="1" dirty="0" smtClean="0">
                <a:solidFill>
                  <a:srgbClr val="002060"/>
                </a:solidFill>
              </a:rPr>
              <a:t>Fong, Sarah </a:t>
            </a:r>
            <a:r>
              <a:rPr lang="en-US" b="1" dirty="0" err="1">
                <a:solidFill>
                  <a:srgbClr val="002060"/>
                </a:solidFill>
              </a:rPr>
              <a:t>Gerken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Mary </a:t>
            </a:r>
            <a:r>
              <a:rPr lang="en-US" b="1" dirty="0">
                <a:solidFill>
                  <a:srgbClr val="002060"/>
                </a:solidFill>
              </a:rPr>
              <a:t>Oswald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>
                <a:solidFill>
                  <a:srgbClr val="002060"/>
                </a:solidFill>
              </a:rPr>
              <a:t>Alison Rodal, </a:t>
            </a:r>
            <a:r>
              <a:rPr lang="en-US" b="1" dirty="0" smtClean="0">
                <a:solidFill>
                  <a:srgbClr val="002060"/>
                </a:solidFill>
              </a:rPr>
              <a:t>and Michael </a:t>
            </a:r>
            <a:r>
              <a:rPr lang="en-US" b="1" dirty="0">
                <a:solidFill>
                  <a:srgbClr val="002060"/>
                </a:solidFill>
              </a:rPr>
              <a:t>Gillespie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54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909" y="322584"/>
            <a:ext cx="889409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W</a:t>
            </a:r>
            <a:r>
              <a:rPr lang="en-US" sz="3200" dirty="0" smtClean="0">
                <a:solidFill>
                  <a:srgbClr val="002060"/>
                </a:solidFill>
              </a:rPr>
              <a:t>e determined that the largest reservoir of carbon is in the ocean. </a:t>
            </a: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In what form is most of the oceanic carbon? </a:t>
            </a:r>
          </a:p>
          <a:p>
            <a:endParaRPr lang="en-US" sz="3600" dirty="0">
              <a:solidFill>
                <a:srgbClr val="002060"/>
              </a:solidFill>
            </a:endParaRPr>
          </a:p>
          <a:p>
            <a:endParaRPr lang="en-US" sz="3600" dirty="0">
              <a:solidFill>
                <a:srgbClr val="002060"/>
              </a:solidFill>
            </a:endParaRP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0498" y="3384985"/>
            <a:ext cx="88940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2060"/>
                </a:solidFill>
              </a:rPr>
              <a:t>Dissolved in the water as HCO</a:t>
            </a:r>
            <a:r>
              <a:rPr lang="en-US" sz="3200" baseline="-25000" dirty="0" smtClean="0">
                <a:solidFill>
                  <a:srgbClr val="002060"/>
                </a:solidFill>
              </a:rPr>
              <a:t>3</a:t>
            </a:r>
            <a:r>
              <a:rPr lang="en-US" sz="3200" baseline="30000" dirty="0" smtClean="0">
                <a:solidFill>
                  <a:srgbClr val="002060"/>
                </a:solidFill>
              </a:rPr>
              <a:t>-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2060"/>
                </a:solidFill>
              </a:rPr>
              <a:t>Living organic matter (fish and plankton)</a:t>
            </a:r>
          </a:p>
          <a:p>
            <a:pPr marL="742950" indent="-742950">
              <a:buAutoNum type="alphaUcPeriod"/>
            </a:pPr>
            <a:r>
              <a:rPr lang="en-US" sz="3200" dirty="0">
                <a:solidFill>
                  <a:srgbClr val="002060"/>
                </a:solidFill>
              </a:rPr>
              <a:t>D</a:t>
            </a:r>
            <a:r>
              <a:rPr lang="en-US" sz="3200" dirty="0" smtClean="0">
                <a:solidFill>
                  <a:srgbClr val="002060"/>
                </a:solidFill>
              </a:rPr>
              <a:t>ead organic matter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2060"/>
                </a:solidFill>
              </a:rPr>
              <a:t>I guessed/I don’t know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2060"/>
                </a:solidFill>
              </a:rPr>
              <a:t>CaCO</a:t>
            </a:r>
            <a:r>
              <a:rPr lang="en-US" sz="3200" baseline="-25000" dirty="0" smtClean="0">
                <a:solidFill>
                  <a:srgbClr val="002060"/>
                </a:solidFill>
              </a:rPr>
              <a:t>3 </a:t>
            </a:r>
            <a:r>
              <a:rPr lang="en-US" sz="3200" dirty="0">
                <a:solidFill>
                  <a:srgbClr val="002060"/>
                </a:solidFill>
              </a:rPr>
              <a:t>(shells and bones) 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909" y="1484453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Clicker Question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97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7-10_world_carbon_di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0423" y="459680"/>
            <a:ext cx="5410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42916" y="4341265"/>
            <a:ext cx="154561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</a:p>
          <a:p>
            <a:r>
              <a:rPr lang="en-US" sz="1400" dirty="0" smtClean="0"/>
              <a:t>39,000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026370" y="622421"/>
            <a:ext cx="12907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Air</a:t>
            </a:r>
          </a:p>
          <a:p>
            <a:r>
              <a:rPr lang="en-US" sz="1400" dirty="0" smtClean="0"/>
              <a:t>750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546756" y="750978"/>
            <a:ext cx="14510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</a:p>
          <a:p>
            <a:r>
              <a:rPr lang="en-US" sz="1400" dirty="0" smtClean="0"/>
              <a:t>2,200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81656" y="1342065"/>
            <a:ext cx="170591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Rock</a:t>
            </a:r>
          </a:p>
          <a:p>
            <a:r>
              <a:rPr lang="en-US" sz="1400" dirty="0" smtClean="0"/>
              <a:t>5-10,000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07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a2u4MgKyZTk/SwvkUPOAqqI/AAAAAAAAAAk/_MxYa0R6qPU/s1600/carbon_cycle_NA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532" y="0"/>
            <a:ext cx="8880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8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909" y="481035"/>
            <a:ext cx="5954015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21" y="122583"/>
            <a:ext cx="8596668" cy="1320800"/>
          </a:xfrm>
        </p:spPr>
        <p:txBody>
          <a:bodyPr/>
          <a:lstStyle/>
          <a:p>
            <a:r>
              <a:rPr lang="en-US" b="1" dirty="0"/>
              <a:t>Chapter Learning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69" y="1453322"/>
            <a:ext cx="8596668" cy="3880773"/>
          </a:xfrm>
        </p:spPr>
        <p:txBody>
          <a:bodyPr/>
          <a:lstStyle/>
          <a:p>
            <a:pPr lvl="0"/>
            <a:r>
              <a:rPr lang="en-US" sz="2400" dirty="0">
                <a:solidFill>
                  <a:srgbClr val="002060"/>
                </a:solidFill>
              </a:rPr>
              <a:t>Describe and draw three biogeochemical cycles, including the major reservoirs and the </a:t>
            </a:r>
            <a:r>
              <a:rPr lang="en-US" sz="2400" dirty="0" smtClean="0">
                <a:solidFill>
                  <a:srgbClr val="002060"/>
                </a:solidFill>
              </a:rPr>
              <a:t>fluxes </a:t>
            </a:r>
            <a:r>
              <a:rPr lang="en-US" sz="2400" dirty="0">
                <a:solidFill>
                  <a:srgbClr val="002060"/>
                </a:solidFill>
              </a:rPr>
              <a:t>between reservoirs.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Summative Assessment: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Identify and rank the size of carbon </a:t>
            </a:r>
            <a:r>
              <a:rPr lang="en-US" sz="2400" dirty="0" smtClean="0">
                <a:solidFill>
                  <a:schemeClr val="tx1"/>
                </a:solidFill>
              </a:rPr>
              <a:t>reservoirs.</a:t>
            </a:r>
            <a:endParaRPr lang="en-US" sz="2400" dirty="0">
              <a:solidFill>
                <a:schemeClr val="tx1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Draw the carbon cycle. Label </a:t>
            </a:r>
            <a:r>
              <a:rPr lang="en-US" sz="2400" dirty="0" smtClean="0">
                <a:solidFill>
                  <a:schemeClr val="tx1"/>
                </a:solidFill>
              </a:rPr>
              <a:t>reservoirs and fluxes.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Formative Assessment: </a:t>
            </a:r>
            <a:r>
              <a:rPr lang="en-US" sz="2400" dirty="0">
                <a:solidFill>
                  <a:schemeClr val="tx1"/>
                </a:solidFill>
              </a:rPr>
              <a:t>Carbon </a:t>
            </a:r>
            <a:r>
              <a:rPr lang="en-US" sz="2400" dirty="0" smtClean="0">
                <a:solidFill>
                  <a:schemeClr val="tx1"/>
                </a:solidFill>
              </a:rPr>
              <a:t>Cycle Teaching </a:t>
            </a:r>
            <a:r>
              <a:rPr lang="en-US" sz="2400" dirty="0">
                <a:solidFill>
                  <a:schemeClr val="tx1"/>
                </a:solidFill>
              </a:rPr>
              <a:t>Tidbit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33847" y="935184"/>
          <a:ext cx="10972799" cy="5759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7791"/>
                <a:gridCol w="2015836"/>
                <a:gridCol w="2337955"/>
                <a:gridCol w="4551217"/>
              </a:tblGrid>
              <a:tr h="498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Learning Outcome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Summative Assessment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Necessary </a:t>
                      </a:r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Knowledge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Lesson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Plan/Formative </a:t>
                      </a:r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Assessments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1913" indent="0" algn="l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1. Identify and rank the size of carbon reservoirs.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-C sources, sinks, &amp; reservoirs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1. T-P-S: what contains carbon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2. Generate class list of #1, organize by discipline &amp; 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3. T-P-S: How is the global </a:t>
                      </a:r>
                      <a:r>
                        <a:rPr lang="en-US" sz="1400" u="none" strike="noStrike" dirty="0" err="1">
                          <a:effectLst/>
                          <a:latin typeface="Calibri" panose="020F0502020204030204" pitchFamily="34" charset="0"/>
                        </a:rPr>
                        <a:t>amt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 of C distributed in these locations (pie chart)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4629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1"/>
                        </a:buClr>
                        <a:buSzPts val="1100"/>
                        <a:buFont typeface="Calibri" panose="020F0502020204030204" pitchFamily="34" charset="0"/>
                        <a:buChar char="p"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4. Clicker: which of these locations did you pick for the biggest wedge? Sample class for 'why' of each possible answer, then show class histogram. Then show actual pie chart.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28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Describe &amp; draw 3 BGC cycles, including major reservoirs &amp; processes regulating movement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5. Clicker: those of you that picked 'water' (correct), which of these is the reason you picked it? (identify misconceptions, give explanations)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7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1913" indent="0" algn="l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2. Draw the carbon cycle. Label sources, sinks and transition arrows.</a:t>
                      </a:r>
                      <a:endParaRPr lang="en-US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- How C moves (transitions) between reservoirs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6. Mini-lecture: C isn't static in these locations, movement between locations, "B-G-C" cycles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8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- Photosynthesis &amp; Cellular respiration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7. Group Activity: apply Process &amp; Location info, general BGC cycle fig, and create a C cycle fig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80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- Geologic processes (sedimentation &amp; preservation)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8. Class discussion of #7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04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- General BGC cycle fig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9. Mini lecture on cross-disciplinary examples of C cycle figs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5380" y="110836"/>
            <a:ext cx="8596668" cy="1320800"/>
          </a:xfrm>
        </p:spPr>
        <p:txBody>
          <a:bodyPr/>
          <a:lstStyle/>
          <a:p>
            <a:r>
              <a:rPr lang="en-US" dirty="0" smtClean="0"/>
              <a:t>The Thought Process…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Learning </a:t>
            </a:r>
            <a:r>
              <a:rPr lang="en-US" b="1" dirty="0"/>
              <a:t>Objectives: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43755"/>
            <a:ext cx="9162405" cy="3880773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Describe and draw three biogeochemical cycles, including the </a:t>
            </a:r>
            <a:r>
              <a:rPr lang="en-US" sz="2400" dirty="0">
                <a:solidFill>
                  <a:schemeClr val="tx1"/>
                </a:solidFill>
              </a:rPr>
              <a:t>major </a:t>
            </a:r>
            <a:r>
              <a:rPr lang="en-US" sz="2400" dirty="0" smtClean="0">
                <a:solidFill>
                  <a:schemeClr val="tx1"/>
                </a:solidFill>
              </a:rPr>
              <a:t>reservoirs and the fluxes between reservoirs.</a:t>
            </a:r>
          </a:p>
          <a:p>
            <a:pPr lvl="0"/>
            <a:r>
              <a:rPr lang="en-US" sz="2800" b="1" dirty="0" smtClean="0">
                <a:solidFill>
                  <a:srgbClr val="002060"/>
                </a:solidFill>
              </a:rPr>
              <a:t>Follow </a:t>
            </a:r>
            <a:r>
              <a:rPr lang="en-US" sz="2800" b="1" dirty="0">
                <a:solidFill>
                  <a:srgbClr val="002060"/>
                </a:solidFill>
              </a:rPr>
              <a:t>one </a:t>
            </a:r>
            <a:r>
              <a:rPr lang="en-US" sz="2800" b="1" dirty="0" smtClean="0">
                <a:solidFill>
                  <a:srgbClr val="002060"/>
                </a:solidFill>
              </a:rPr>
              <a:t>atom/molecule </a:t>
            </a:r>
            <a:r>
              <a:rPr lang="en-US" sz="2800" b="1" dirty="0">
                <a:solidFill>
                  <a:srgbClr val="002060"/>
                </a:solidFill>
              </a:rPr>
              <a:t>through 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cycle </a:t>
            </a:r>
            <a:r>
              <a:rPr lang="en-US" sz="2800" b="1" dirty="0" smtClean="0">
                <a:solidFill>
                  <a:srgbClr val="002060"/>
                </a:solidFill>
              </a:rPr>
              <a:t>given specific </a:t>
            </a:r>
            <a:r>
              <a:rPr lang="en-US" sz="2800" b="1" dirty="0">
                <a:solidFill>
                  <a:srgbClr val="002060"/>
                </a:solidFill>
              </a:rPr>
              <a:t>examples.</a:t>
            </a:r>
          </a:p>
          <a:p>
            <a:pPr lvl="0"/>
            <a:r>
              <a:rPr lang="en-US" sz="2800" b="1" dirty="0">
                <a:solidFill>
                  <a:srgbClr val="002060"/>
                </a:solidFill>
              </a:rPr>
              <a:t>Predict the outcome of altering inputs to a particular biogeochemical cycle.</a:t>
            </a:r>
          </a:p>
          <a:p>
            <a:pPr lvl="0"/>
            <a:r>
              <a:rPr lang="en-US" sz="2800" b="1" dirty="0" smtClean="0">
                <a:solidFill>
                  <a:srgbClr val="002060"/>
                </a:solidFill>
              </a:rPr>
              <a:t>Identify human </a:t>
            </a:r>
            <a:r>
              <a:rPr lang="en-US" sz="2800" b="1" dirty="0">
                <a:solidFill>
                  <a:srgbClr val="002060"/>
                </a:solidFill>
              </a:rPr>
              <a:t>impacts </a:t>
            </a:r>
            <a:r>
              <a:rPr lang="en-US" sz="2800" b="1" dirty="0" smtClean="0">
                <a:solidFill>
                  <a:srgbClr val="002060"/>
                </a:solidFill>
              </a:rPr>
              <a:t>on biogeochemical cycles and explain one </a:t>
            </a:r>
            <a:r>
              <a:rPr lang="en-US" sz="2800" b="1" dirty="0">
                <a:solidFill>
                  <a:srgbClr val="002060"/>
                </a:solidFill>
              </a:rPr>
              <a:t>example of how to mitigate </a:t>
            </a:r>
            <a:r>
              <a:rPr lang="en-US" sz="2800" b="1" dirty="0" smtClean="0">
                <a:solidFill>
                  <a:srgbClr val="002060"/>
                </a:solidFill>
              </a:rPr>
              <a:t>those impacts.</a:t>
            </a:r>
          </a:p>
        </p:txBody>
      </p:sp>
    </p:spTree>
    <p:extLst>
      <p:ext uri="{BB962C8B-B14F-4D97-AF65-F5344CB8AC3E}">
        <p14:creationId xmlns:p14="http://schemas.microsoft.com/office/powerpoint/2010/main" val="20860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5226" y="2852530"/>
            <a:ext cx="5794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Thank you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463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Summative Assessment: </a:t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5263"/>
            <a:ext cx="8596668" cy="38807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lvl="1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Describe the path of a carbon atom as it moves from fish to cow.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Predict what would happen in the climate change scenario of…</a:t>
            </a:r>
          </a:p>
          <a:p>
            <a:pPr lvl="1"/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2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27" y="1575613"/>
            <a:ext cx="11214746" cy="45599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27" y="133866"/>
            <a:ext cx="8596668" cy="1320800"/>
          </a:xfrm>
        </p:spPr>
        <p:txBody>
          <a:bodyPr/>
          <a:lstStyle/>
          <a:p>
            <a:r>
              <a:rPr lang="en-US" b="1" dirty="0" smtClean="0"/>
              <a:t>Next Steps…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61467" y="609600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3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45694"/>
            <a:ext cx="8596668" cy="1320800"/>
          </a:xfrm>
        </p:spPr>
        <p:txBody>
          <a:bodyPr/>
          <a:lstStyle/>
          <a:p>
            <a:r>
              <a:rPr lang="en-US" b="1" dirty="0" smtClean="0"/>
              <a:t>Course 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82" y="1667294"/>
            <a:ext cx="8596668" cy="388077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Majors </a:t>
            </a:r>
            <a:r>
              <a:rPr lang="en-US" sz="2800" dirty="0">
                <a:solidFill>
                  <a:srgbClr val="002060"/>
                </a:solidFill>
              </a:rPr>
              <a:t>Biology </a:t>
            </a:r>
            <a:r>
              <a:rPr lang="en-US" sz="2800" dirty="0" smtClean="0">
                <a:solidFill>
                  <a:srgbClr val="002060"/>
                </a:solidFill>
              </a:rPr>
              <a:t>course (with other STEMs)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Student Background: High School Biology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Ecology Component: </a:t>
            </a:r>
            <a:r>
              <a:rPr lang="en-US" sz="2800" dirty="0">
                <a:solidFill>
                  <a:srgbClr val="002060"/>
                </a:solidFill>
              </a:rPr>
              <a:t>T</a:t>
            </a:r>
            <a:r>
              <a:rPr lang="en-US" sz="2800" dirty="0" smtClean="0">
                <a:solidFill>
                  <a:srgbClr val="002060"/>
                </a:solidFill>
              </a:rPr>
              <a:t>iming varies</a:t>
            </a:r>
          </a:p>
        </p:txBody>
      </p:sp>
    </p:spTree>
    <p:extLst>
      <p:ext uri="{BB962C8B-B14F-4D97-AF65-F5344CB8AC3E}">
        <p14:creationId xmlns:p14="http://schemas.microsoft.com/office/powerpoint/2010/main" val="31853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Ecology Unit Learning </a:t>
            </a:r>
            <a:r>
              <a:rPr lang="en-US" b="1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263"/>
            <a:ext cx="8596668" cy="38807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800" b="1" dirty="0"/>
          </a:p>
          <a:p>
            <a:pPr marL="45720" indent="0" algn="ctr">
              <a:buNone/>
            </a:pPr>
            <a:endParaRPr lang="en-US" sz="2800" b="1" dirty="0" smtClean="0"/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Students </a:t>
            </a:r>
            <a:r>
              <a:rPr lang="en-US" sz="2800" b="1" dirty="0">
                <a:solidFill>
                  <a:srgbClr val="002060"/>
                </a:solidFill>
              </a:rPr>
              <a:t>will appreciate the interconnectedness of the living and non-living components on earth and the relevance of this interconnectedness to climate </a:t>
            </a:r>
            <a:r>
              <a:rPr lang="en-US" sz="2800" b="1" dirty="0" smtClean="0">
                <a:solidFill>
                  <a:srgbClr val="002060"/>
                </a:solidFill>
              </a:rPr>
              <a:t>change.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Learning </a:t>
            </a:r>
            <a:r>
              <a:rPr lang="en-US" b="1" dirty="0"/>
              <a:t>Objectives: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43755"/>
            <a:ext cx="9162405" cy="3880773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002060"/>
                </a:solidFill>
              </a:rPr>
              <a:t>Describe and draw three biogeochemical cycles, including the </a:t>
            </a:r>
            <a:r>
              <a:rPr lang="en-US" sz="2800" b="1" dirty="0">
                <a:solidFill>
                  <a:srgbClr val="002060"/>
                </a:solidFill>
              </a:rPr>
              <a:t>major </a:t>
            </a:r>
            <a:r>
              <a:rPr lang="en-US" sz="2800" b="1" dirty="0" smtClean="0">
                <a:solidFill>
                  <a:srgbClr val="002060"/>
                </a:solidFill>
              </a:rPr>
              <a:t>reservoirs and the fluxes between reservoirs.</a:t>
            </a: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Follow </a:t>
            </a:r>
            <a:r>
              <a:rPr lang="en-US" sz="2400" dirty="0">
                <a:solidFill>
                  <a:schemeClr val="tx1"/>
                </a:solidFill>
              </a:rPr>
              <a:t>one </a:t>
            </a:r>
            <a:r>
              <a:rPr lang="en-US" sz="2400" dirty="0" smtClean="0">
                <a:solidFill>
                  <a:schemeClr val="tx1"/>
                </a:solidFill>
              </a:rPr>
              <a:t>atom/molecule </a:t>
            </a:r>
            <a:r>
              <a:rPr lang="en-US" sz="2400" dirty="0">
                <a:solidFill>
                  <a:schemeClr val="tx1"/>
                </a:solidFill>
              </a:rPr>
              <a:t>through 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cycle </a:t>
            </a:r>
            <a:r>
              <a:rPr lang="en-US" sz="2400" dirty="0" smtClean="0">
                <a:solidFill>
                  <a:schemeClr val="tx1"/>
                </a:solidFill>
              </a:rPr>
              <a:t>given specific </a:t>
            </a:r>
            <a:r>
              <a:rPr lang="en-US" sz="2400" dirty="0">
                <a:solidFill>
                  <a:schemeClr val="tx1"/>
                </a:solidFill>
              </a:rPr>
              <a:t>examples.</a:t>
            </a:r>
          </a:p>
          <a:p>
            <a:pPr lvl="0"/>
            <a:r>
              <a:rPr lang="en-US" sz="2400" dirty="0"/>
              <a:t>Predict the outcome of altering inputs to a particular biogeochemical cycle.</a:t>
            </a:r>
          </a:p>
          <a:p>
            <a:pPr lvl="0"/>
            <a:r>
              <a:rPr lang="en-US" sz="2400" dirty="0" smtClean="0"/>
              <a:t>Identify human </a:t>
            </a:r>
            <a:r>
              <a:rPr lang="en-US" sz="2400" dirty="0"/>
              <a:t>impacts </a:t>
            </a:r>
            <a:r>
              <a:rPr lang="en-US" sz="2400" dirty="0" smtClean="0"/>
              <a:t>on biogeochemical cycles and explain one </a:t>
            </a:r>
            <a:r>
              <a:rPr lang="en-US" sz="2400" dirty="0"/>
              <a:t>example of how to mitigate </a:t>
            </a:r>
            <a:r>
              <a:rPr lang="en-US" sz="2400" dirty="0" smtClean="0"/>
              <a:t>those impacts.</a:t>
            </a:r>
          </a:p>
        </p:txBody>
      </p:sp>
    </p:spTree>
    <p:extLst>
      <p:ext uri="{BB962C8B-B14F-4D97-AF65-F5344CB8AC3E}">
        <p14:creationId xmlns:p14="http://schemas.microsoft.com/office/powerpoint/2010/main" val="4556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/>
              <a:t>Chapter Learning </a:t>
            </a:r>
            <a:r>
              <a:rPr lang="en-US" b="1" dirty="0"/>
              <a:t>Objectives: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43755"/>
            <a:ext cx="9162405" cy="1578009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002060"/>
                </a:solidFill>
              </a:rPr>
              <a:t>Describe and draw three biogeochemical cycles, including the </a:t>
            </a:r>
            <a:r>
              <a:rPr lang="en-US" sz="2800" b="1" dirty="0">
                <a:solidFill>
                  <a:srgbClr val="002060"/>
                </a:solidFill>
              </a:rPr>
              <a:t>major </a:t>
            </a:r>
            <a:r>
              <a:rPr lang="en-US" sz="2800" b="1" dirty="0" smtClean="0">
                <a:solidFill>
                  <a:srgbClr val="002060"/>
                </a:solidFill>
              </a:rPr>
              <a:t>reservoirs and processes regulating movement between reservoirs.</a:t>
            </a:r>
          </a:p>
          <a:p>
            <a:pPr lvl="0"/>
            <a:endParaRPr lang="en-US" sz="2800" b="1" dirty="0" smtClean="0">
              <a:solidFill>
                <a:srgbClr val="002060"/>
              </a:solidFill>
            </a:endParaRPr>
          </a:p>
          <a:p>
            <a:pPr lvl="0"/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333" y="3420651"/>
            <a:ext cx="6096001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600" b="1" dirty="0" smtClean="0">
                <a:solidFill>
                  <a:schemeClr val="accent1"/>
                </a:solidFill>
              </a:rPr>
              <a:t>Summative Assessments: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3" y="4255919"/>
            <a:ext cx="9162405" cy="15780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2060"/>
                </a:solidFill>
              </a:rPr>
              <a:t>Identify and rank the size of carbon </a:t>
            </a:r>
            <a:r>
              <a:rPr lang="en-US" sz="2800" b="1" dirty="0" smtClean="0">
                <a:solidFill>
                  <a:srgbClr val="002060"/>
                </a:solidFill>
              </a:rPr>
              <a:t>reservoirs.</a:t>
            </a:r>
          </a:p>
          <a:p>
            <a:pPr marL="342900" lvl="2" indent="-342900"/>
            <a:r>
              <a:rPr lang="en-US" sz="2800" b="1" dirty="0">
                <a:solidFill>
                  <a:srgbClr val="002060"/>
                </a:solidFill>
              </a:rPr>
              <a:t>Draw the carbon cycle. Label </a:t>
            </a:r>
            <a:r>
              <a:rPr lang="en-US" sz="2800" b="1" dirty="0" smtClean="0">
                <a:solidFill>
                  <a:srgbClr val="002060"/>
                </a:solidFill>
              </a:rPr>
              <a:t>reservoirs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fluxes.</a:t>
            </a: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Carbon Cycle Teaching </a:t>
            </a:r>
            <a:r>
              <a:rPr lang="en-US" b="1" dirty="0"/>
              <a:t>T</a:t>
            </a:r>
            <a:r>
              <a:rPr lang="en-US" b="1" dirty="0" smtClean="0"/>
              <a:t>idbit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09061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002060"/>
                </a:solidFill>
              </a:rPr>
              <a:t>Introduction to biogeochemical cycles, using the carbon cycle as an example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Formative Assessment 1: </a:t>
            </a:r>
            <a:br>
              <a:rPr lang="en-US" sz="4000" b="1" dirty="0" smtClean="0"/>
            </a:br>
            <a:r>
              <a:rPr lang="en-US" sz="4000" b="1" dirty="0" smtClean="0"/>
              <a:t>Think-Pair-Share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5263"/>
            <a:ext cx="8596668" cy="38807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Think on own (30 sec)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Pair and talk about it (30 sec)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Share out </a:t>
            </a:r>
          </a:p>
          <a:p>
            <a:pPr lvl="1"/>
            <a:endParaRPr lang="en-US" sz="28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3600" b="1" dirty="0">
                <a:solidFill>
                  <a:schemeClr val="accent1"/>
                </a:solidFill>
              </a:rPr>
              <a:t>Prompt: 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</a:rPr>
              <a:t>List specific things containing carbon.</a:t>
            </a:r>
            <a:endParaRPr lang="en-US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8029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Formative Assessment </a:t>
            </a:r>
            <a:r>
              <a:rPr lang="en-US" sz="4000" b="1" dirty="0" smtClean="0"/>
              <a:t>2: Handout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8905" y="70724"/>
            <a:ext cx="9991055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b="1" dirty="0" smtClean="0"/>
              <a:t>Label the pie chart with the carbon reservoirs.</a:t>
            </a:r>
          </a:p>
          <a:p>
            <a:pPr marL="457200" lvl="1" indent="0">
              <a:buNone/>
            </a:pPr>
            <a:r>
              <a:rPr lang="en-US" sz="3200" b="1" dirty="0" smtClean="0"/>
              <a:t>	</a:t>
            </a:r>
            <a:r>
              <a:rPr lang="en-US" sz="2300" b="1" dirty="0" smtClean="0"/>
              <a:t>Land</a:t>
            </a:r>
          </a:p>
          <a:p>
            <a:pPr marL="457200" lvl="1" indent="0">
              <a:buNone/>
            </a:pPr>
            <a:r>
              <a:rPr lang="en-US" sz="2300" b="1" dirty="0"/>
              <a:t>	</a:t>
            </a:r>
            <a:r>
              <a:rPr lang="en-US" sz="2300" b="1" dirty="0" smtClean="0"/>
              <a:t>Air</a:t>
            </a:r>
          </a:p>
          <a:p>
            <a:pPr marL="457200" lvl="1" indent="0">
              <a:buNone/>
            </a:pPr>
            <a:r>
              <a:rPr lang="en-US" sz="2300" b="1" dirty="0"/>
              <a:t>	</a:t>
            </a:r>
            <a:r>
              <a:rPr lang="en-US" sz="2300" b="1" dirty="0" smtClean="0"/>
              <a:t>Water</a:t>
            </a:r>
          </a:p>
          <a:p>
            <a:pPr marL="457200" lvl="1" indent="0">
              <a:buNone/>
            </a:pPr>
            <a:r>
              <a:rPr lang="en-US" sz="2300" b="1" dirty="0" smtClean="0"/>
              <a:t>	Rock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200" b="1" dirty="0"/>
          </a:p>
          <a:p>
            <a:pPr marL="457200" lvl="1" indent="0">
              <a:buNone/>
            </a:pP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1218" t="23965" r="7841"/>
          <a:stretch/>
        </p:blipFill>
        <p:spPr>
          <a:xfrm>
            <a:off x="2081934" y="1409469"/>
            <a:ext cx="4094481" cy="40628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52543" y="3838382"/>
            <a:ext cx="2047741" cy="52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6415" y="2387425"/>
            <a:ext cx="39835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Which reservoir did you </a:t>
            </a:r>
            <a:r>
              <a:rPr lang="en-US" sz="2800" b="1" dirty="0" smtClean="0"/>
              <a:t>pick as </a:t>
            </a:r>
            <a:r>
              <a:rPr lang="en-US" sz="2800" b="1" dirty="0"/>
              <a:t>the largest wedge?</a:t>
            </a:r>
          </a:p>
          <a:p>
            <a:endParaRPr lang="en-US" sz="2800" b="1" dirty="0"/>
          </a:p>
          <a:p>
            <a:pPr lvl="1"/>
            <a:r>
              <a:rPr lang="en-US" sz="2800" b="1" dirty="0"/>
              <a:t>A. Land</a:t>
            </a:r>
          </a:p>
          <a:p>
            <a:pPr lvl="1"/>
            <a:r>
              <a:rPr lang="en-US" sz="2800" b="1" dirty="0"/>
              <a:t>B. Air</a:t>
            </a:r>
          </a:p>
          <a:p>
            <a:pPr lvl="1"/>
            <a:r>
              <a:rPr lang="en-US" sz="2800" b="1" dirty="0"/>
              <a:t>C. Water</a:t>
            </a:r>
          </a:p>
          <a:p>
            <a:pPr lvl="1"/>
            <a:r>
              <a:rPr lang="en-US" sz="2800" b="1" dirty="0"/>
              <a:t>D. Rocks</a:t>
            </a:r>
          </a:p>
        </p:txBody>
      </p:sp>
    </p:spTree>
    <p:extLst>
      <p:ext uri="{BB962C8B-B14F-4D97-AF65-F5344CB8AC3E}">
        <p14:creationId xmlns:p14="http://schemas.microsoft.com/office/powerpoint/2010/main" val="371350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7-10_world_carbon_di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0423" y="459680"/>
            <a:ext cx="5410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42916" y="4341265"/>
            <a:ext cx="154561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</a:p>
          <a:p>
            <a:r>
              <a:rPr lang="en-US" sz="1400" dirty="0" smtClean="0"/>
              <a:t>39,000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026370" y="622421"/>
            <a:ext cx="12907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Air</a:t>
            </a:r>
          </a:p>
          <a:p>
            <a:r>
              <a:rPr lang="en-US" sz="1400" dirty="0" smtClean="0"/>
              <a:t>750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546756" y="750978"/>
            <a:ext cx="14510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</a:p>
          <a:p>
            <a:r>
              <a:rPr lang="en-US" sz="1400" dirty="0" smtClean="0"/>
              <a:t>2,200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81656" y="1342065"/>
            <a:ext cx="170591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Rock</a:t>
            </a:r>
          </a:p>
          <a:p>
            <a:r>
              <a:rPr lang="en-US" sz="1400" dirty="0" smtClean="0"/>
              <a:t>5-10,000 x 10</a:t>
            </a:r>
            <a:r>
              <a:rPr lang="en-US" sz="1400" baseline="30000" dirty="0" smtClean="0"/>
              <a:t>9 </a:t>
            </a:r>
            <a:r>
              <a:rPr lang="en-US" sz="1400" dirty="0" smtClean="0"/>
              <a:t>tons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5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877</Words>
  <Application>Microsoft Office PowerPoint</Application>
  <PresentationFormat>Widescreen</PresentationFormat>
  <Paragraphs>164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Ecology</vt:lpstr>
      <vt:lpstr>Course Context</vt:lpstr>
      <vt:lpstr>Ecology Unit Learning Goal</vt:lpstr>
      <vt:lpstr>Chapter Learning Objectives: </vt:lpstr>
      <vt:lpstr>Chapter Learning Objectives: </vt:lpstr>
      <vt:lpstr>Carbon Cycle Teaching Tidbit</vt:lpstr>
      <vt:lpstr>Formative Assessment 1:  Think-Pair-Share </vt:lpstr>
      <vt:lpstr>Formative Assessment 2: Handout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Learning Objectives:</vt:lpstr>
      <vt:lpstr>The Thought Process…</vt:lpstr>
      <vt:lpstr>Chapter Learning Objectives: </vt:lpstr>
      <vt:lpstr>PowerPoint Presentation</vt:lpstr>
      <vt:lpstr>Summative Assessment:    </vt:lpstr>
      <vt:lpstr>Next Steps…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martina ederer</dc:creator>
  <cp:lastModifiedBy>jon</cp:lastModifiedBy>
  <cp:revision>56</cp:revision>
  <dcterms:created xsi:type="dcterms:W3CDTF">2015-07-15T23:52:41Z</dcterms:created>
  <dcterms:modified xsi:type="dcterms:W3CDTF">2015-07-27T17:23:14Z</dcterms:modified>
</cp:coreProperties>
</file>