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5" r:id="rId2"/>
    <p:sldId id="256" r:id="rId3"/>
    <p:sldId id="257" r:id="rId4"/>
    <p:sldId id="282" r:id="rId5"/>
    <p:sldId id="258" r:id="rId6"/>
    <p:sldId id="270" r:id="rId7"/>
    <p:sldId id="281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87" r:id="rId16"/>
    <p:sldId id="279" r:id="rId17"/>
    <p:sldId id="284" r:id="rId18"/>
    <p:sldId id="280" r:id="rId19"/>
    <p:sldId id="262" r:id="rId20"/>
    <p:sldId id="28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60F75-1F59-A540-B298-A3F159A5292D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57918-6E6B-1646-9CD9-B42771EE9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8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epigenetic imprinting gone wrong!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7918-6E6B-1646-9CD9-B42771EE981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7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9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6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B8314-1018-0A40-BC66-F21C961DBD0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1616-BD6F-AD49-8D77-257CB882E1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3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546" y="502276"/>
            <a:ext cx="8860665" cy="9490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Group 5: Gene Expression II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1527" y="2034862"/>
            <a:ext cx="60273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Aimee Bernard</a:t>
            </a:r>
          </a:p>
          <a:p>
            <a:pPr algn="ctr"/>
            <a:r>
              <a:rPr lang="en-US" sz="3200" dirty="0"/>
              <a:t>Greg Buck</a:t>
            </a:r>
          </a:p>
          <a:p>
            <a:pPr algn="ctr"/>
            <a:r>
              <a:rPr lang="en-US" sz="3200" dirty="0"/>
              <a:t>Manuela Gardner</a:t>
            </a:r>
          </a:p>
          <a:p>
            <a:pPr algn="ctr"/>
            <a:r>
              <a:rPr lang="en-US" sz="3200" dirty="0" smtClean="0"/>
              <a:t>Erica Suchman</a:t>
            </a:r>
          </a:p>
          <a:p>
            <a:pPr algn="ctr"/>
            <a:r>
              <a:rPr lang="en-US" sz="3200" dirty="0" smtClean="0"/>
              <a:t>Jenny Taylor</a:t>
            </a:r>
          </a:p>
          <a:p>
            <a:pPr algn="ctr"/>
            <a:r>
              <a:rPr lang="en-US" sz="3200" dirty="0" smtClean="0"/>
              <a:t>Alan </a:t>
            </a:r>
            <a:r>
              <a:rPr lang="en-US" sz="3200" dirty="0" err="1"/>
              <a:t>Vajda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Facilitator: Tina Garza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6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Think-Pair-Share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01344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Convince your neighbors why your answer is correct.</a:t>
            </a:r>
          </a:p>
          <a:p>
            <a:endParaRPr lang="en-US" sz="2000" dirty="0"/>
          </a:p>
          <a:p>
            <a:r>
              <a:rPr lang="en-US" sz="4000" dirty="0" smtClean="0"/>
              <a:t>Ask volunteers to share their responses.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23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800"/>
            <a:ext cx="9144000" cy="641587"/>
          </a:xfrm>
        </p:spPr>
        <p:txBody>
          <a:bodyPr anchor="t">
            <a:noAutofit/>
          </a:bodyPr>
          <a:lstStyle/>
          <a:p>
            <a:r>
              <a:rPr lang="en-US" sz="3600" b="1" dirty="0"/>
              <a:t>Mouse coat color is controlled by 1 gene.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67" y="1218629"/>
            <a:ext cx="8686800" cy="543068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					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8085" y="1230885"/>
            <a:ext cx="48183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Question</a:t>
            </a:r>
            <a:r>
              <a:rPr lang="en-US" sz="3200" dirty="0" smtClean="0"/>
              <a:t>: Based on your visual comparison of the three </a:t>
            </a:r>
            <a:r>
              <a:rPr lang="en-US" sz="3200" dirty="0" smtClean="0"/>
              <a:t>mice, </a:t>
            </a:r>
            <a:r>
              <a:rPr lang="en-US" sz="3200" dirty="0" smtClean="0"/>
              <a:t>do you think that all three mice have the exact same nucleotide sequence for their coat color gene?</a:t>
            </a:r>
          </a:p>
          <a:p>
            <a:pPr marL="514350" indent="-514350"/>
            <a:r>
              <a:rPr lang="en-US" sz="3200" dirty="0" smtClean="0"/>
              <a:t>		A. Yes</a:t>
            </a:r>
          </a:p>
          <a:p>
            <a:pPr marL="514350" indent="-514350"/>
            <a:r>
              <a:rPr lang="en-US" sz="3200" dirty="0" smtClean="0"/>
              <a:t>		B. No</a:t>
            </a:r>
          </a:p>
          <a:p>
            <a:pPr marL="514350" indent="-514350"/>
            <a:r>
              <a:rPr lang="en-US" sz="3200" dirty="0"/>
              <a:t>	</a:t>
            </a:r>
            <a:r>
              <a:rPr lang="en-US" sz="3200" dirty="0" smtClean="0"/>
              <a:t>	C. Not Sure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297" y="5625070"/>
            <a:ext cx="27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http://www.environmentalhealthnews.org/newscience/2007/2007-0730dolinoyetal.html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2592" y="636387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HOC 3/4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4298" y="982388"/>
            <a:ext cx="3513788" cy="4642682"/>
            <a:chOff x="5905630" y="3158823"/>
            <a:chExt cx="2340477" cy="32221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3" t="42834" r="16426"/>
            <a:stretch/>
          </p:blipFill>
          <p:spPr>
            <a:xfrm>
              <a:off x="5905630" y="3158823"/>
              <a:ext cx="2340477" cy="32221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31873" y="4293632"/>
              <a:ext cx="37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74634" y="4304705"/>
              <a:ext cx="37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26794" y="4293632"/>
              <a:ext cx="37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488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Think-Pair-Share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Convince your neighbors why your answer is correct.</a:t>
            </a:r>
          </a:p>
          <a:p>
            <a:endParaRPr lang="en-US" sz="2000" dirty="0" smtClean="0"/>
          </a:p>
          <a:p>
            <a:r>
              <a:rPr lang="en-US" sz="4000" smtClean="0"/>
              <a:t>Ask volunteers to share their responses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0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88" y="2348472"/>
            <a:ext cx="49600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Methods:  </a:t>
            </a:r>
            <a:r>
              <a:rPr lang="en-US" sz="2600" dirty="0"/>
              <a:t>The F1 were all raised in the same cage and ate the same foods with no known toxins added</a:t>
            </a:r>
            <a:r>
              <a:rPr lang="en-US" sz="2600" dirty="0" smtClean="0"/>
              <a:t>.</a:t>
            </a:r>
            <a:endParaRPr lang="en-US" sz="2600" b="1" dirty="0" smtClean="0"/>
          </a:p>
          <a:p>
            <a:endParaRPr lang="en-US" sz="2600" b="1" dirty="0"/>
          </a:p>
          <a:p>
            <a:r>
              <a:rPr lang="en-US" sz="2600" b="1" dirty="0" smtClean="0"/>
              <a:t>Results</a:t>
            </a:r>
            <a:r>
              <a:rPr lang="en-US" sz="2600" dirty="0" smtClean="0"/>
              <a:t>: All three FI mice with varying coat color have identical nucleotide sequences for the gene that encodes the </a:t>
            </a:r>
            <a:r>
              <a:rPr lang="en-US" sz="2600" dirty="0" smtClean="0"/>
              <a:t>coat </a:t>
            </a:r>
            <a:r>
              <a:rPr lang="en-US" sz="2600" dirty="0" smtClean="0"/>
              <a:t>color in mice which is identical to their parents.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9" r="74168"/>
          <a:stretch/>
        </p:blipFill>
        <p:spPr>
          <a:xfrm>
            <a:off x="8196000" y="1261146"/>
            <a:ext cx="600375" cy="1810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9" r="74168"/>
          <a:stretch/>
        </p:blipFill>
        <p:spPr>
          <a:xfrm>
            <a:off x="5271192" y="1261146"/>
            <a:ext cx="600375" cy="1810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1541" y="680050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Mom (F0)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3895" y="2613132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F1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67863" y="6779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Dad (F0)</a:t>
            </a:r>
            <a:endParaRPr lang="en-US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7079" y="1656619"/>
            <a:ext cx="19575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75873" y="1656619"/>
            <a:ext cx="0" cy="855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8987" y="210069"/>
            <a:ext cx="3684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You are a Scientist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68714" y="6378847"/>
            <a:ext cx="3796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http://www.environmentalhealthnews.org/newscience/2007/2007-0730dolinoyetal.html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05630" y="3158823"/>
            <a:ext cx="2340477" cy="3222173"/>
            <a:chOff x="5905630" y="3158823"/>
            <a:chExt cx="2340477" cy="32221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93" t="42834" r="16426"/>
            <a:stretch/>
          </p:blipFill>
          <p:spPr>
            <a:xfrm>
              <a:off x="5905630" y="3158823"/>
              <a:ext cx="2340477" cy="322217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831873" y="4293632"/>
              <a:ext cx="37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74634" y="4304705"/>
              <a:ext cx="37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6794" y="4293632"/>
              <a:ext cx="37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38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67" y="1218629"/>
            <a:ext cx="8686800" cy="543068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867" y="1833631"/>
            <a:ext cx="490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are the coat colors different if the DNA sequence is the same? </a:t>
            </a:r>
          </a:p>
          <a:p>
            <a:endParaRPr lang="en-US" sz="3200" dirty="0" smtClean="0"/>
          </a:p>
          <a:p>
            <a:r>
              <a:rPr lang="en-US" sz="3200" dirty="0" smtClean="0"/>
              <a:t>Hypothesize possible molecular mechanisms and other factors that may alter coat color that are independent of nucleotide sequence.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3" t="42834" r="16426"/>
          <a:stretch/>
        </p:blipFill>
        <p:spPr>
          <a:xfrm>
            <a:off x="5512158" y="1978168"/>
            <a:ext cx="3076334" cy="4235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0461" y="234350"/>
            <a:ext cx="6991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Group Activity: </a:t>
            </a:r>
          </a:p>
          <a:p>
            <a:pPr algn="ctr"/>
            <a:r>
              <a:rPr lang="en-US" sz="4800" b="1" dirty="0" smtClean="0"/>
              <a:t>Know vs. Need to Know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4813451" y="6211669"/>
            <a:ext cx="4244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http://www.environmentalhealthnews.org/newscience/2007/2007-0730dolinoyetal.html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1221" y="6543413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HOC 4/5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95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4025" y="314325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KNOW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00750" y="314325"/>
            <a:ext cx="16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NEED TO KNOW</a:t>
            </a:r>
            <a:endParaRPr lang="en-US" u="sng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114428" y="3419475"/>
            <a:ext cx="6857997" cy="19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73" y="3866211"/>
            <a:ext cx="8729773" cy="28298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yellow Agouti mouse has emerged as an important tool for studying epigenetic programming because dietary and other factors can prevent the gene from being turned on</a:t>
            </a:r>
          </a:p>
          <a:p>
            <a:r>
              <a:rPr lang="en-US" sz="2000" dirty="0" smtClean="0"/>
              <a:t>It is called a '</a:t>
            </a:r>
            <a:r>
              <a:rPr lang="en-US" sz="2000" dirty="0" err="1" smtClean="0"/>
              <a:t>metastable</a:t>
            </a:r>
            <a:r>
              <a:rPr lang="en-US" sz="2000" dirty="0" smtClean="0"/>
              <a:t> </a:t>
            </a:r>
            <a:r>
              <a:rPr lang="en-US" sz="2000" dirty="0" err="1" smtClean="0"/>
              <a:t>epiallele</a:t>
            </a:r>
            <a:r>
              <a:rPr lang="en-US" sz="2000" dirty="0" smtClean="0"/>
              <a:t>’ as epigenetic modifications (i.e. </a:t>
            </a:r>
            <a:r>
              <a:rPr lang="en-US" sz="2000" dirty="0" err="1" smtClean="0"/>
              <a:t>methylation</a:t>
            </a:r>
            <a:r>
              <a:rPr lang="en-US" sz="2000" dirty="0" smtClean="0"/>
              <a:t> patterns) at certain points on the gene are set randomly early in development</a:t>
            </a:r>
          </a:p>
          <a:p>
            <a:r>
              <a:rPr lang="en-US" sz="2000" u="sng" dirty="0" smtClean="0"/>
              <a:t>Relevant example</a:t>
            </a:r>
            <a:r>
              <a:rPr lang="en-US" sz="2000" dirty="0" smtClean="0"/>
              <a:t>: BPA-exposure alters the percentage of cells with </a:t>
            </a:r>
            <a:r>
              <a:rPr lang="en-US" sz="2000" dirty="0" err="1" smtClean="0"/>
              <a:t>methylation</a:t>
            </a:r>
            <a:r>
              <a:rPr lang="en-US" sz="2000" dirty="0" smtClean="0"/>
              <a:t> at particular sites on the Agouti gene. The effect of BPA on coat color was largely mediated by BPA's effect on </a:t>
            </a:r>
            <a:r>
              <a:rPr lang="en-US" sz="2000" dirty="0" err="1" smtClean="0"/>
              <a:t>methylation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3573" y="0"/>
            <a:ext cx="8729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Individuals with identical genes can exhibit variable phenotypes due to differences in </a:t>
            </a:r>
            <a:r>
              <a:rPr lang="en-US" sz="2800" b="1" dirty="0" err="1" smtClean="0"/>
              <a:t>methylation</a:t>
            </a:r>
            <a:r>
              <a:rPr lang="en-US" sz="2800" b="1" dirty="0" smtClean="0"/>
              <a:t> patterns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(Mini Lecture)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3" t="42835" r="16426" b="23545"/>
          <a:stretch/>
        </p:blipFill>
        <p:spPr>
          <a:xfrm>
            <a:off x="3195839" y="1417638"/>
            <a:ext cx="2843491" cy="2302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14" t="2307" b="20135"/>
          <a:stretch/>
        </p:blipFill>
        <p:spPr>
          <a:xfrm>
            <a:off x="167424" y="2575774"/>
            <a:ext cx="6284890" cy="4198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613" y="118213"/>
            <a:ext cx="812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Post-Test: Clicker Question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0609" y="893372"/>
            <a:ext cx="8725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Your mom ate food from a microwaveable plastic container while she was pregnant.  Which of the following could be affected by this: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2466" y="2305315"/>
            <a:ext cx="3284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Mom (F0)</a:t>
            </a:r>
          </a:p>
          <a:p>
            <a:r>
              <a:rPr lang="en-US" sz="2800" dirty="0" smtClean="0"/>
              <a:t>b</a:t>
            </a:r>
            <a:r>
              <a:rPr lang="en-US" sz="2800" dirty="0"/>
              <a:t>) </a:t>
            </a:r>
            <a:r>
              <a:rPr lang="en-US" sz="2800" dirty="0" smtClean="0"/>
              <a:t>Baby </a:t>
            </a:r>
            <a:r>
              <a:rPr lang="en-US" sz="2800" dirty="0"/>
              <a:t>(F1)</a:t>
            </a:r>
          </a:p>
          <a:p>
            <a:r>
              <a:rPr lang="en-US" sz="2800" dirty="0" smtClean="0"/>
              <a:t>c</a:t>
            </a:r>
            <a:r>
              <a:rPr lang="en-US" sz="2800" dirty="0"/>
              <a:t>) </a:t>
            </a:r>
            <a:r>
              <a:rPr lang="en-US" sz="2800" dirty="0" smtClean="0"/>
              <a:t>Grandkids </a:t>
            </a:r>
            <a:r>
              <a:rPr lang="en-US" sz="2800" dirty="0"/>
              <a:t>(F2) </a:t>
            </a:r>
          </a:p>
          <a:p>
            <a:r>
              <a:rPr lang="en-US" sz="2800" dirty="0" smtClean="0"/>
              <a:t>d</a:t>
            </a:r>
            <a:r>
              <a:rPr lang="en-US" sz="2800" dirty="0"/>
              <a:t>) “a” and “b”</a:t>
            </a:r>
          </a:p>
          <a:p>
            <a:r>
              <a:rPr lang="en-US" sz="2800" dirty="0" smtClean="0"/>
              <a:t>e</a:t>
            </a:r>
            <a:r>
              <a:rPr lang="en-US" sz="2800" dirty="0"/>
              <a:t>)  “a”, “b”, and “c”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39125" y="64389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HOC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32"/>
            <a:ext cx="8229600" cy="691279"/>
          </a:xfrm>
        </p:spPr>
        <p:txBody>
          <a:bodyPr>
            <a:noAutofit/>
          </a:bodyPr>
          <a:lstStyle/>
          <a:p>
            <a:r>
              <a:rPr lang="en-US" b="1" dirty="0" smtClean="0"/>
              <a:t>Summative Assessment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4698" y="1068936"/>
            <a:ext cx="87576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summative assessment will occur during in-class examinations</a:t>
            </a:r>
          </a:p>
          <a:p>
            <a:endParaRPr lang="en-US" sz="2400" dirty="0"/>
          </a:p>
          <a:p>
            <a:r>
              <a:rPr lang="en-US" sz="2400" b="1" dirty="0" smtClean="0"/>
              <a:t>1. (HOC 3)  </a:t>
            </a:r>
            <a:r>
              <a:rPr lang="en-US" sz="2400" dirty="0" smtClean="0"/>
              <a:t>You are studying polar bears in </a:t>
            </a:r>
            <a:r>
              <a:rPr lang="en-US" sz="2400" dirty="0"/>
              <a:t>N</a:t>
            </a:r>
            <a:r>
              <a:rPr lang="en-US" sz="2400" dirty="0" smtClean="0"/>
              <a:t>orthern Alaska that have been rummaging in trash dumps and licking food from discarded cans that are lined with resin containing  BPA.  You find a high level of </a:t>
            </a:r>
            <a:r>
              <a:rPr lang="en-US" sz="2400" dirty="0" err="1" smtClean="0"/>
              <a:t>pseudohermaphroditism</a:t>
            </a:r>
            <a:r>
              <a:rPr lang="en-US" sz="2400" dirty="0"/>
              <a:t> </a:t>
            </a:r>
            <a:r>
              <a:rPr lang="en-US" sz="2400" dirty="0" smtClean="0"/>
              <a:t>in these bears.  Do you expect to observe this in</a:t>
            </a:r>
          </a:p>
          <a:p>
            <a:pPr marL="800100" lvl="1" indent="-342900">
              <a:buAutoNum type="alphaLcPeriod"/>
            </a:pPr>
            <a:r>
              <a:rPr lang="en-US" sz="2400" dirty="0" smtClean="0"/>
              <a:t>Adults</a:t>
            </a:r>
          </a:p>
          <a:p>
            <a:pPr marL="800100" lvl="1" indent="-342900">
              <a:buAutoNum type="alphaLcPeriod"/>
            </a:pPr>
            <a:r>
              <a:rPr lang="en-US" sz="2400" dirty="0" smtClean="0"/>
              <a:t>Adults and new born babies who are not yet foraging for food</a:t>
            </a:r>
          </a:p>
          <a:p>
            <a:pPr marL="800100" lvl="1" indent="-342900">
              <a:buAutoNum type="alphaLcPeriod"/>
            </a:pPr>
            <a:r>
              <a:rPr lang="en-US" sz="2400" dirty="0"/>
              <a:t>a</a:t>
            </a:r>
            <a:r>
              <a:rPr lang="en-US" sz="2400" dirty="0" smtClean="0"/>
              <a:t> &amp; b</a:t>
            </a:r>
          </a:p>
          <a:p>
            <a:pPr marL="800100" lvl="1" indent="-342900">
              <a:buAutoNum type="alphaLcPeriod"/>
            </a:pPr>
            <a:r>
              <a:rPr lang="en-US" sz="2400" dirty="0" smtClean="0"/>
              <a:t>Neither</a:t>
            </a:r>
          </a:p>
          <a:p>
            <a:endParaRPr lang="en-US" sz="2400" dirty="0"/>
          </a:p>
          <a:p>
            <a:r>
              <a:rPr lang="en-US" sz="2400" b="1" dirty="0" smtClean="0"/>
              <a:t>2. (HOC 4) </a:t>
            </a:r>
            <a:r>
              <a:rPr lang="en-US" sz="2400" dirty="0" smtClean="0"/>
              <a:t>Written question:  Explain to your room mate who is not a science major why this foraging behavior can lead to </a:t>
            </a:r>
            <a:r>
              <a:rPr lang="en-US" sz="2400" dirty="0" err="1" smtClean="0"/>
              <a:t>pseudohermaphroditism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8446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>How did we address: </a:t>
            </a:r>
            <a:br>
              <a:rPr lang="en-US" sz="3800" b="1" dirty="0" smtClean="0"/>
            </a:br>
            <a:r>
              <a:rPr lang="en-US" sz="3800" b="1" dirty="0" smtClean="0"/>
              <a:t>Active Learning, Assessment, and Diversity</a:t>
            </a:r>
            <a:br>
              <a:rPr lang="en-US" sz="3800" b="1" dirty="0" smtClean="0"/>
            </a:br>
            <a:r>
              <a:rPr lang="en-US" sz="3800" b="1" dirty="0" smtClean="0"/>
              <a:t/>
            </a:r>
            <a:br>
              <a:rPr lang="en-US" sz="3800" b="1" dirty="0" smtClean="0"/>
            </a:br>
            <a:endParaRPr lang="en-US" sz="3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6061" y="1906067"/>
            <a:ext cx="86803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Active Learning/Formative Assessment</a:t>
            </a:r>
            <a:r>
              <a:rPr lang="en-US" sz="2800" dirty="0" smtClean="0"/>
              <a:t>:  Think-pair-share, clicker questions, know vs. need to know, develop a hypothesis.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Diversity</a:t>
            </a:r>
            <a:r>
              <a:rPr lang="en-US" sz="2800" dirty="0" smtClean="0"/>
              <a:t>: many different learning styles, multiple types of activities, made sure we did not use red and green to avoid problems for the color blind.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Summative Assessment</a:t>
            </a:r>
            <a:r>
              <a:rPr lang="en-US" sz="2800" dirty="0" smtClean="0"/>
              <a:t>:  Multiple-choice prediction and explanatory </a:t>
            </a:r>
            <a:r>
              <a:rPr lang="en-US" sz="2800" dirty="0"/>
              <a:t>e</a:t>
            </a:r>
            <a:r>
              <a:rPr lang="en-US" sz="2800" dirty="0" smtClean="0"/>
              <a:t>ssay.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30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40" y="496926"/>
            <a:ext cx="8918665" cy="5961825"/>
          </a:xfrm>
        </p:spPr>
        <p:txBody>
          <a:bodyPr>
            <a:normAutofit fontScale="55000" lnSpcReduction="20000"/>
          </a:bodyPr>
          <a:lstStyle/>
          <a:p>
            <a:r>
              <a:rPr lang="en-US" sz="7000" b="1" dirty="0" smtClean="0">
                <a:solidFill>
                  <a:schemeClr val="tx1"/>
                </a:solidFill>
              </a:rPr>
              <a:t>Teachable Unit: Epigenetics</a:t>
            </a:r>
          </a:p>
          <a:p>
            <a:r>
              <a:rPr lang="en-US" sz="5800" b="1" dirty="0" smtClean="0">
                <a:solidFill>
                  <a:srgbClr val="0070C0"/>
                </a:solidFill>
              </a:rPr>
              <a:t>Tidbit: ‘Are you what your parents ate?’</a:t>
            </a:r>
          </a:p>
          <a:p>
            <a:endParaRPr lang="en-US" sz="4600" dirty="0" smtClean="0">
              <a:solidFill>
                <a:schemeClr val="tx1"/>
              </a:solidFill>
            </a:endParaRPr>
          </a:p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The Tidbit  within the </a:t>
            </a:r>
            <a:r>
              <a:rPr lang="en-US" sz="5100" dirty="0">
                <a:solidFill>
                  <a:schemeClr val="tx1"/>
                </a:solidFill>
              </a:rPr>
              <a:t>U</a:t>
            </a:r>
            <a:r>
              <a:rPr lang="en-US" sz="5100" dirty="0" smtClean="0">
                <a:solidFill>
                  <a:schemeClr val="tx1"/>
                </a:solidFill>
              </a:rPr>
              <a:t>nit will be presented to a student body consisting of majors at the </a:t>
            </a:r>
            <a:r>
              <a:rPr lang="en-US" sz="5100" dirty="0" smtClean="0">
                <a:solidFill>
                  <a:schemeClr val="tx1"/>
                </a:solidFill>
              </a:rPr>
              <a:t>junior/senior </a:t>
            </a:r>
            <a:r>
              <a:rPr lang="en-US" sz="5100" dirty="0" smtClean="0">
                <a:solidFill>
                  <a:schemeClr val="tx1"/>
                </a:solidFill>
              </a:rPr>
              <a:t>level.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The </a:t>
            </a:r>
            <a:r>
              <a:rPr lang="en-US" sz="5100" dirty="0" smtClean="0">
                <a:solidFill>
                  <a:schemeClr val="tx1"/>
                </a:solidFill>
              </a:rPr>
              <a:t>‘Epigenetics’ unit assumes that the students will have basic competency in  general and molecular biology, genetics, and general and organic chemistry.  </a:t>
            </a:r>
            <a:endParaRPr lang="en-US" sz="5100" dirty="0" smtClean="0">
              <a:solidFill>
                <a:schemeClr val="tx1"/>
              </a:solidFill>
            </a:endParaRPr>
          </a:p>
          <a:p>
            <a:pPr algn="l"/>
            <a:endParaRPr lang="en-US" sz="5100" dirty="0">
              <a:solidFill>
                <a:schemeClr val="tx1"/>
              </a:solidFill>
            </a:endParaRPr>
          </a:p>
          <a:p>
            <a:pPr algn="l"/>
            <a:r>
              <a:rPr lang="en-US" sz="5100" dirty="0">
                <a:solidFill>
                  <a:schemeClr val="tx1"/>
                </a:solidFill>
              </a:rPr>
              <a:t>Epigenetics unit will have examples that can be used in molecular, cellular, organismal, and ecological biology courses</a:t>
            </a:r>
            <a:r>
              <a:rPr lang="en-US" sz="5100" dirty="0" smtClean="0">
                <a:solidFill>
                  <a:schemeClr val="tx1"/>
                </a:solidFill>
              </a:rPr>
              <a:t>.</a:t>
            </a:r>
            <a:endParaRPr lang="en-US" sz="5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556"/>
            <a:ext cx="8229600" cy="637563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Alignment</a:t>
            </a:r>
            <a:endParaRPr lang="en-US" sz="1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53006"/>
          <a:ext cx="8505824" cy="5958840"/>
        </p:xfrm>
        <a:graphic>
          <a:graphicData uri="http://schemas.openxmlformats.org/drawingml/2006/table">
            <a:tbl>
              <a:tblPr/>
              <a:tblGrid>
                <a:gridCol w="1959646"/>
                <a:gridCol w="2839276"/>
                <a:gridCol w="2089148"/>
                <a:gridCol w="1617754"/>
              </a:tblGrid>
              <a:tr h="79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Unit Goals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Outcomes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Assessment</a:t>
                      </a: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Biology students will become informed on breadth and depth of </a:t>
                      </a:r>
                      <a:r>
                        <a:rPr lang="en-US" sz="1000" dirty="0" err="1" smtClean="0">
                          <a:latin typeface="Calibri"/>
                          <a:ea typeface="Calibri"/>
                          <a:cs typeface="Times New Roman"/>
                        </a:rPr>
                        <a:t>epigenetics</a:t>
                      </a: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Students will be able to understand  the role of chemistry in </a:t>
                      </a:r>
                      <a:r>
                        <a:rPr lang="en-US" sz="1000" dirty="0" err="1" smtClean="0">
                          <a:latin typeface="Calibri"/>
                          <a:ea typeface="Calibri"/>
                          <a:cs typeface="Times New Roman"/>
                        </a:rPr>
                        <a:t>epigenetics</a:t>
                      </a: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Students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will understand the importance of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Times New Roman"/>
                        </a:rPr>
                        <a:t>epigenetics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in trait regulation.</a:t>
                      </a: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Students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will analyze sequence data and recognize when mutations are or are not occurring (LOC 2).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Students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will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interpret how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Times New Roman"/>
                        </a:rPr>
                        <a:t>utero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events can influence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Times New Roman"/>
                        </a:rPr>
                        <a:t>epigenetics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(HOC 3/4; HOC 6).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Students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will develop hypothesis about possible epigenetic changes that may explain phenotypic changes that occur in the absence of mutations (HOC 5 ).</a:t>
                      </a: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 dirty="0">
                          <a:latin typeface="Calibri"/>
                          <a:ea typeface="Calibri"/>
                          <a:cs typeface="Times New Roman"/>
                        </a:rPr>
                        <a:t>Formative Assessments: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Clicker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question with think-pair-share (LOC 2),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Clicker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questions with think-pair-share (HOC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3/4)</a:t>
                      </a:r>
                      <a:r>
                        <a:rPr lang="en-US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Pre/Post-Test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(HOC 6)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Develop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a hypothesis with know vs. need to know (HOC 5)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u="sng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u="sng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u="sng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 dirty="0" smtClean="0">
                          <a:latin typeface="Calibri"/>
                          <a:ea typeface="Calibri"/>
                          <a:cs typeface="Times New Roman"/>
                        </a:rPr>
                        <a:t>Summative </a:t>
                      </a:r>
                      <a:r>
                        <a:rPr lang="en-US" sz="1000" b="1" u="sng" dirty="0">
                          <a:latin typeface="Calibri"/>
                          <a:ea typeface="Calibri"/>
                          <a:cs typeface="Times New Roman"/>
                        </a:rPr>
                        <a:t>Assessment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: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Multiple-choice prediction (HOC3) and explanatory essay (HOC 4). </a:t>
                      </a: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Clicker question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with think-pair-share (LOC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2)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Clicker questions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with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think-pair-share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HOC</a:t>
                      </a:r>
                      <a:r>
                        <a:rPr lang="en-US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3/4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000" dirty="0" smtClean="0">
                          <a:latin typeface="+mn-lt"/>
                          <a:ea typeface="Calibri"/>
                          <a:cs typeface="Times New Roman"/>
                        </a:rPr>
                        <a:t>Pre/post-test (HOC 6)</a:t>
                      </a: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Develop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a hypothesis (HOC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5)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In-class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exam</a:t>
                      </a: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8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Students will appreciate state-dependent epigenetic outcomes</a:t>
                      </a: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Students will connect and translate lab animal findings to human health outcomes</a:t>
                      </a: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Students will personalize extrapolated human health outcomes to assess relative personal risk</a:t>
                      </a: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20" y="909383"/>
            <a:ext cx="8681325" cy="556231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Mini-Lecture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1 - explanation (via example) of methylation patterns and coat color </a:t>
            </a:r>
            <a:br>
              <a:rPr lang="en-US" sz="3600" dirty="0" smtClean="0"/>
            </a:br>
            <a:r>
              <a:rPr lang="en-US" sz="3100" i="1" u="sng" dirty="0" smtClean="0"/>
              <a:t>Learning Outcome #2</a:t>
            </a:r>
            <a:r>
              <a:rPr lang="en-US" sz="3100" i="1" dirty="0" smtClean="0"/>
              <a:t>: Students will integrate and extrapolate laboratory animal findings to human health outcomes.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 – </a:t>
            </a:r>
            <a:r>
              <a:rPr lang="en-US" sz="3556" dirty="0" smtClean="0"/>
              <a:t>role of epigenetic inducer BPA</a:t>
            </a:r>
            <a:br>
              <a:rPr lang="en-US" sz="3556" dirty="0" smtClean="0"/>
            </a:br>
            <a:r>
              <a:rPr lang="en-US" sz="3100" i="1" u="sng" dirty="0" smtClean="0"/>
              <a:t>Learning Outcome #3</a:t>
            </a:r>
            <a:r>
              <a:rPr lang="en-US" sz="3100" i="1" dirty="0" smtClean="0"/>
              <a:t>: Students will personalize extrapolated human health outcomes assess relative personal risk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62"/>
            <a:ext cx="8229600" cy="807934"/>
          </a:xfrm>
        </p:spPr>
        <p:txBody>
          <a:bodyPr>
            <a:normAutofit/>
          </a:bodyPr>
          <a:lstStyle/>
          <a:p>
            <a:r>
              <a:rPr lang="en-US" b="1" dirty="0" smtClean="0"/>
              <a:t>UNIT Learning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62" y="1083325"/>
            <a:ext cx="8957422" cy="55492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Biology students will become informed on breadth and depth of epigenetics.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Students will understand the role of chemistry in epigenetics.  </a:t>
            </a:r>
          </a:p>
          <a:p>
            <a:endParaRPr lang="en-US" dirty="0" smtClean="0"/>
          </a:p>
          <a:p>
            <a:r>
              <a:rPr lang="en-US" b="1" u="sng" dirty="0">
                <a:solidFill>
                  <a:srgbClr val="0070C0"/>
                </a:solidFill>
              </a:rPr>
              <a:t>Students will understand the importance of epigenetics in trait regulation</a:t>
            </a:r>
            <a:r>
              <a:rPr lang="en-US" b="1" u="sng" dirty="0" smtClean="0">
                <a:solidFill>
                  <a:srgbClr val="0070C0"/>
                </a:solidFill>
              </a:rPr>
              <a:t>.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Students </a:t>
            </a:r>
            <a:r>
              <a:rPr lang="en-US" dirty="0"/>
              <a:t>will </a:t>
            </a:r>
            <a:r>
              <a:rPr lang="en-US" dirty="0" smtClean="0"/>
              <a:t>appreciate state-dependent epigenetic outcomes.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will </a:t>
            </a:r>
            <a:r>
              <a:rPr lang="en-US" dirty="0" smtClean="0"/>
              <a:t>connect and translate laboratory </a:t>
            </a:r>
            <a:r>
              <a:rPr lang="en-US" dirty="0"/>
              <a:t>animal findings to human health outcomes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Students </a:t>
            </a:r>
            <a:r>
              <a:rPr lang="en-US" dirty="0"/>
              <a:t>will personalize extrapolated human health outcomes </a:t>
            </a:r>
            <a:r>
              <a:rPr lang="en-US" dirty="0" smtClean="0"/>
              <a:t>to assess </a:t>
            </a:r>
            <a:r>
              <a:rPr lang="en-US" dirty="0"/>
              <a:t>relative personal risk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TIDBIT Learning Goal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Students will understand the importance </a:t>
            </a:r>
            <a:r>
              <a:rPr lang="en-US" sz="4400" dirty="0" smtClean="0"/>
              <a:t>of epigenetics </a:t>
            </a:r>
            <a:r>
              <a:rPr lang="en-US" sz="4400" dirty="0"/>
              <a:t>in trait regulation</a:t>
            </a:r>
          </a:p>
        </p:txBody>
      </p:sp>
    </p:spTree>
    <p:extLst>
      <p:ext uri="{BB962C8B-B14F-4D97-AF65-F5344CB8AC3E}">
        <p14:creationId xmlns:p14="http://schemas.microsoft.com/office/powerpoint/2010/main" val="3629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Learning Outcomes for Tidbit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Students will analyze sequence data and recognize if mutations have or have not occurred (LOC 2).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Students will interpret how in </a:t>
            </a:r>
            <a:r>
              <a:rPr lang="en-US" dirty="0" err="1" smtClean="0"/>
              <a:t>utero</a:t>
            </a:r>
            <a:r>
              <a:rPr lang="en-US" dirty="0" smtClean="0"/>
              <a:t> events can influence </a:t>
            </a:r>
            <a:r>
              <a:rPr lang="en-US" dirty="0" err="1" smtClean="0"/>
              <a:t>epigenetics</a:t>
            </a:r>
            <a:r>
              <a:rPr lang="en-US" dirty="0" smtClean="0"/>
              <a:t> (HOC 3/4 and HOC 6).</a:t>
            </a:r>
          </a:p>
          <a:p>
            <a:pPr marL="514350" indent="-514350">
              <a:buAutoNum type="arabicPeriod"/>
            </a:pPr>
            <a:r>
              <a:rPr lang="en-US" dirty="0" smtClean="0"/>
              <a:t>Students will develop hypothesis about possible epigenetic changes that may explain phenotypic changes that occur in the absence of mutations (HOC 5 ).</a:t>
            </a:r>
          </a:p>
        </p:txBody>
      </p:sp>
    </p:spTree>
    <p:extLst>
      <p:ext uri="{BB962C8B-B14F-4D97-AF65-F5344CB8AC3E}">
        <p14:creationId xmlns:p14="http://schemas.microsoft.com/office/powerpoint/2010/main" val="37386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898"/>
            <a:ext cx="9144000" cy="641587"/>
          </a:xfrm>
        </p:spPr>
        <p:txBody>
          <a:bodyPr anchor="t">
            <a:noAutofit/>
          </a:bodyPr>
          <a:lstStyle/>
          <a:p>
            <a:r>
              <a:rPr lang="en-US" b="1" dirty="0" smtClean="0"/>
              <a:t>Tidbit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b="1" dirty="0" smtClean="0"/>
              <a:t>“Are You What </a:t>
            </a:r>
            <a:r>
              <a:rPr lang="en-US" b="1" dirty="0"/>
              <a:t>Y</a:t>
            </a:r>
            <a:r>
              <a:rPr lang="en-US" b="1" dirty="0" smtClean="0"/>
              <a:t>our </a:t>
            </a:r>
            <a:r>
              <a:rPr lang="en-US" b="1" dirty="0"/>
              <a:t>P</a:t>
            </a:r>
            <a:r>
              <a:rPr lang="en-US" b="1" dirty="0" smtClean="0"/>
              <a:t>arents Ate?”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66" y="2099256"/>
            <a:ext cx="8915133" cy="427578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000" b="1" dirty="0" smtClean="0"/>
              <a:t>Pre-test and Hook</a:t>
            </a:r>
            <a:r>
              <a:rPr lang="en-US" sz="3000" dirty="0" smtClean="0"/>
              <a:t> – Pregnancy, diet, and effects on offspring</a:t>
            </a:r>
          </a:p>
          <a:p>
            <a:pPr marL="514350" indent="-514350">
              <a:buAutoNum type="arabicPeriod"/>
            </a:pPr>
            <a:r>
              <a:rPr lang="en-US" sz="3000" b="1" dirty="0" smtClean="0"/>
              <a:t>Activity</a:t>
            </a:r>
            <a:r>
              <a:rPr lang="en-US" sz="3000" dirty="0" smtClean="0"/>
              <a:t> - Clicker Questions with Think-Pair-Share and Group Discussion (know vs. need to know): mouse coat color varies but sequence is conserved – why?  	</a:t>
            </a:r>
            <a:endParaRPr lang="en-US" sz="3000" dirty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r>
              <a:rPr lang="en-US" sz="3000" b="1" dirty="0" smtClean="0"/>
              <a:t>Mini-lecture </a:t>
            </a:r>
            <a:r>
              <a:rPr lang="en-US" sz="3000" dirty="0" smtClean="0"/>
              <a:t>– Explanation of methylation patterns and coat color </a:t>
            </a:r>
            <a:r>
              <a:rPr lang="en-US" sz="3000" u="sng" dirty="0" smtClean="0"/>
              <a:t>AND</a:t>
            </a:r>
            <a:r>
              <a:rPr lang="en-US" sz="3000" dirty="0" smtClean="0"/>
              <a:t> epigenetic inducer BPA</a:t>
            </a:r>
          </a:p>
          <a:p>
            <a:pPr marL="514350" indent="-514350">
              <a:buAutoNum type="arabicPeriod"/>
            </a:pPr>
            <a:r>
              <a:rPr lang="en-US" sz="3000" b="1" dirty="0" smtClean="0"/>
              <a:t>Post-assessment – </a:t>
            </a:r>
            <a:r>
              <a:rPr lang="en-US" sz="3000" dirty="0" smtClean="0"/>
              <a:t>identical to pre-test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739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38663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What Your Parents Ate?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" y="2008323"/>
            <a:ext cx="4166315" cy="38845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775" y="605509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http://www.environmentalhealthnews.org/newscience/2007/2007-0730dolinoyetal.html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8003" y="6239406"/>
            <a:ext cx="320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smtClean="0"/>
              <a:t>images.google.com/imgres?q=tupperware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02" y="1832148"/>
            <a:ext cx="34290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14" t="2307" b="20135"/>
          <a:stretch/>
        </p:blipFill>
        <p:spPr>
          <a:xfrm>
            <a:off x="12876" y="2691685"/>
            <a:ext cx="6284890" cy="4198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9" y="893372"/>
            <a:ext cx="8725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Your mom ate food from a microwaveable plastic container while she was pregnant.  Which of the following could be affected by this: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335" y="221245"/>
            <a:ext cx="860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Hook and Pre-Test:  Clicker Question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201" y="6550223"/>
            <a:ext cx="42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Perera</a:t>
            </a:r>
            <a:r>
              <a:rPr lang="en-US" sz="1000" dirty="0" smtClean="0"/>
              <a:t>, </a:t>
            </a:r>
            <a:r>
              <a:rPr lang="en-US" sz="1000" dirty="0" err="1" smtClean="0"/>
              <a:t>Herbstman</a:t>
            </a:r>
            <a:r>
              <a:rPr lang="en-US" sz="1000" dirty="0" smtClean="0"/>
              <a:t>. In Press Reproductive Toxicology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692466" y="2305315"/>
            <a:ext cx="3284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Mom (F0)</a:t>
            </a:r>
          </a:p>
          <a:p>
            <a:r>
              <a:rPr lang="en-US" sz="2800" dirty="0" smtClean="0"/>
              <a:t>b</a:t>
            </a:r>
            <a:r>
              <a:rPr lang="en-US" sz="2800" dirty="0"/>
              <a:t>) </a:t>
            </a:r>
            <a:r>
              <a:rPr lang="en-US" sz="2800" dirty="0" smtClean="0"/>
              <a:t>Baby </a:t>
            </a:r>
            <a:r>
              <a:rPr lang="en-US" sz="2800" dirty="0"/>
              <a:t>(F1)</a:t>
            </a:r>
          </a:p>
          <a:p>
            <a:r>
              <a:rPr lang="en-US" sz="2800" dirty="0" smtClean="0"/>
              <a:t>c</a:t>
            </a:r>
            <a:r>
              <a:rPr lang="en-US" sz="2800" dirty="0"/>
              <a:t>) </a:t>
            </a:r>
            <a:r>
              <a:rPr lang="en-US" sz="2800" dirty="0" smtClean="0"/>
              <a:t>Grandkids </a:t>
            </a:r>
            <a:r>
              <a:rPr lang="en-US" sz="2800" dirty="0"/>
              <a:t>(F2) </a:t>
            </a:r>
          </a:p>
          <a:p>
            <a:r>
              <a:rPr lang="en-US" sz="2800" dirty="0" smtClean="0"/>
              <a:t>d</a:t>
            </a:r>
            <a:r>
              <a:rPr lang="en-US" sz="2800" dirty="0"/>
              <a:t>) “a” and “b”</a:t>
            </a:r>
          </a:p>
          <a:p>
            <a:r>
              <a:rPr lang="en-US" sz="2800" dirty="0" smtClean="0"/>
              <a:t>e</a:t>
            </a:r>
            <a:r>
              <a:rPr lang="en-US" sz="2800" dirty="0"/>
              <a:t>)  “a”, “b”, and “c”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10550" y="642639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HOC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898"/>
            <a:ext cx="9144000" cy="641587"/>
          </a:xfrm>
        </p:spPr>
        <p:txBody>
          <a:bodyPr anchor="t">
            <a:noAutofit/>
          </a:bodyPr>
          <a:lstStyle/>
          <a:p>
            <a:r>
              <a:rPr lang="en-US" sz="3600" b="1" dirty="0" smtClean="0"/>
              <a:t>Mouse coat color is controlled by 1 gene.  </a:t>
            </a:r>
            <a:br>
              <a:rPr lang="en-US" sz="3600" b="1" dirty="0" smtClean="0"/>
            </a:br>
            <a:r>
              <a:rPr lang="en-US" sz="3600" b="1" dirty="0" smtClean="0"/>
              <a:t>The sequence of this gene is shown for 3 mice.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67" y="1218629"/>
            <a:ext cx="8686800" cy="543068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376" y="1620517"/>
            <a:ext cx="8574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Mouse 1 coat color gene Sequence 1: ATCGAGTT</a:t>
            </a:r>
          </a:p>
          <a:p>
            <a:r>
              <a:rPr lang="en-US" sz="2800" dirty="0" smtClean="0"/>
              <a:t>Mouse 2 </a:t>
            </a:r>
            <a:r>
              <a:rPr lang="en-US" sz="2800" dirty="0"/>
              <a:t>coat color gene Sequence </a:t>
            </a:r>
            <a:r>
              <a:rPr lang="en-US" sz="2800" dirty="0" smtClean="0"/>
              <a:t>2: ATCGAGTT</a:t>
            </a:r>
          </a:p>
          <a:p>
            <a:r>
              <a:rPr lang="en-US" sz="2800" dirty="0" smtClean="0"/>
              <a:t>Mouse 3 </a:t>
            </a:r>
            <a:r>
              <a:rPr lang="en-US" sz="2800" dirty="0"/>
              <a:t>coat color gene Sequence </a:t>
            </a:r>
            <a:r>
              <a:rPr lang="en-US" sz="2800" dirty="0" smtClean="0"/>
              <a:t>3: ATCGAGTT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376" y="3429000"/>
            <a:ext cx="85742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Clicker Question</a:t>
            </a:r>
            <a:r>
              <a:rPr lang="en-US" sz="2800" dirty="0"/>
              <a:t>: Based on your analysis of the three sequences above, that represent the gene </a:t>
            </a:r>
            <a:r>
              <a:rPr lang="en-US" sz="2800" dirty="0" smtClean="0"/>
              <a:t>for coat </a:t>
            </a:r>
            <a:r>
              <a:rPr lang="en-US" sz="2800" dirty="0"/>
              <a:t>color in mice, do you think that all three mice have the exact same coat color?</a:t>
            </a:r>
          </a:p>
          <a:p>
            <a:pPr marL="514350" indent="-514350"/>
            <a:r>
              <a:rPr lang="en-US" sz="2800" dirty="0"/>
              <a:t>							A. Yes</a:t>
            </a:r>
          </a:p>
          <a:p>
            <a:pPr marL="514350" indent="-514350"/>
            <a:r>
              <a:rPr lang="en-US" sz="2800" dirty="0"/>
              <a:t>							B. No</a:t>
            </a:r>
          </a:p>
          <a:p>
            <a:pPr marL="514350" indent="-514350"/>
            <a:r>
              <a:rPr lang="en-US" sz="2800" dirty="0"/>
              <a:t>							C. Not sure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3823" y="6459524"/>
            <a:ext cx="72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1229</Words>
  <Application>Microsoft Office PowerPoint</Application>
  <PresentationFormat>On-screen Show (4:3)</PresentationFormat>
  <Paragraphs>184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UNIT Learning Goals</vt:lpstr>
      <vt:lpstr>TIDBIT Learning Goal</vt:lpstr>
      <vt:lpstr>Learning Outcomes for Tidbit </vt:lpstr>
      <vt:lpstr>Tidbit Outline:  “Are You What Your Parents Ate?”  </vt:lpstr>
      <vt:lpstr>PowerPoint Presentation</vt:lpstr>
      <vt:lpstr>PowerPoint Presentation</vt:lpstr>
      <vt:lpstr>Mouse coat color is controlled by 1 gene.   The sequence of this gene is shown for 3 mice.</vt:lpstr>
      <vt:lpstr>Think-Pair-Share</vt:lpstr>
      <vt:lpstr>Mouse coat color is controlled by 1 gene. </vt:lpstr>
      <vt:lpstr>Think-Pair-Share</vt:lpstr>
      <vt:lpstr>PowerPoint Presentation</vt:lpstr>
      <vt:lpstr>PowerPoint Presentation</vt:lpstr>
      <vt:lpstr>PowerPoint Presentation</vt:lpstr>
      <vt:lpstr>     </vt:lpstr>
      <vt:lpstr>PowerPoint Presentation</vt:lpstr>
      <vt:lpstr>Summative Assessment</vt:lpstr>
      <vt:lpstr> How did we address:  Active Learning, Assessment, and Diversity  </vt:lpstr>
      <vt:lpstr>Alignment</vt:lpstr>
      <vt:lpstr>Mini-Lecture   1 - explanation (via example) of methylation patterns and coat color  Learning Outcome #2: Students will integrate and extrapolate laboratory animal findings to human health outcomes.  2 – role of epigenetic inducer BPA Learning Outcome #3: Students will personalize extrapolated human health outcomes assess relative personal risk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4: Gene Transcription 2</dc:title>
  <dc:creator>Alan Vajda</dc:creator>
  <cp:lastModifiedBy>Suchman,Erica</cp:lastModifiedBy>
  <cp:revision>95</cp:revision>
  <dcterms:created xsi:type="dcterms:W3CDTF">2011-08-04T16:12:29Z</dcterms:created>
  <dcterms:modified xsi:type="dcterms:W3CDTF">2011-08-05T14:39:01Z</dcterms:modified>
</cp:coreProperties>
</file>