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mv" ContentType="video/unknown"/>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77" r:id="rId2"/>
    <p:sldId id="306" r:id="rId3"/>
    <p:sldId id="257" r:id="rId4"/>
    <p:sldId id="260" r:id="rId5"/>
    <p:sldId id="258" r:id="rId6"/>
    <p:sldId id="310" r:id="rId7"/>
    <p:sldId id="303" r:id="rId8"/>
    <p:sldId id="265" r:id="rId9"/>
    <p:sldId id="305" r:id="rId10"/>
    <p:sldId id="270" r:id="rId11"/>
    <p:sldId id="281" r:id="rId12"/>
    <p:sldId id="282" r:id="rId13"/>
    <p:sldId id="295" r:id="rId14"/>
    <p:sldId id="269" r:id="rId15"/>
    <p:sldId id="286" r:id="rId16"/>
    <p:sldId id="287" r:id="rId17"/>
    <p:sldId id="288" r:id="rId18"/>
    <p:sldId id="289" r:id="rId19"/>
    <p:sldId id="290" r:id="rId20"/>
    <p:sldId id="302" r:id="rId21"/>
    <p:sldId id="304" r:id="rId22"/>
    <p:sldId id="308" r:id="rId23"/>
    <p:sldId id="307" r:id="rId24"/>
    <p:sldId id="30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992" autoAdjust="0"/>
  </p:normalViewPr>
  <p:slideViewPr>
    <p:cSldViewPr snapToGrid="0" snapToObjects="1">
      <p:cViewPr varScale="1">
        <p:scale>
          <a:sx n="78" d="100"/>
          <a:sy n="78" d="100"/>
        </p:scale>
        <p:origin x="-195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A58E8B-9F81-4ACD-B9CA-6CE5335E8B15}" type="datetimeFigureOut">
              <a:rPr lang="en-US" smtClean="0"/>
              <a:t>5/22/13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BF4539-42C1-49A5-A093-B41C01516D9F}" type="slidenum">
              <a:rPr lang="en-US" smtClean="0"/>
              <a:t>‹#›</a:t>
            </a:fld>
            <a:endParaRPr lang="en-US"/>
          </a:p>
        </p:txBody>
      </p:sp>
    </p:spTree>
    <p:extLst>
      <p:ext uri="{BB962C8B-B14F-4D97-AF65-F5344CB8AC3E}">
        <p14:creationId xmlns:p14="http://schemas.microsoft.com/office/powerpoint/2010/main" val="31301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exercise turn on devices</a:t>
            </a:r>
            <a:endParaRPr lang="en-US" dirty="0"/>
          </a:p>
        </p:txBody>
      </p:sp>
      <p:sp>
        <p:nvSpPr>
          <p:cNvPr id="4" name="Slide Number Placeholder 3"/>
          <p:cNvSpPr>
            <a:spLocks noGrp="1"/>
          </p:cNvSpPr>
          <p:nvPr>
            <p:ph type="sldNum" sz="quarter" idx="10"/>
          </p:nvPr>
        </p:nvSpPr>
        <p:spPr/>
        <p:txBody>
          <a:bodyPr/>
          <a:lstStyle/>
          <a:p>
            <a:fld id="{1EBF4539-42C1-49A5-A093-B41C01516D9F}" type="slidenum">
              <a:rPr lang="en-US" smtClean="0"/>
              <a:t>1</a:t>
            </a:fld>
            <a:endParaRPr lang="en-US"/>
          </a:p>
        </p:txBody>
      </p:sp>
    </p:spTree>
    <p:extLst>
      <p:ext uri="{BB962C8B-B14F-4D97-AF65-F5344CB8AC3E}">
        <p14:creationId xmlns:p14="http://schemas.microsoft.com/office/powerpoint/2010/main" val="3462221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get</a:t>
            </a:r>
            <a:r>
              <a:rPr lang="en-US" baseline="0" dirty="0" smtClean="0"/>
              <a:t> everybody on the same page, we can now refer to Gene 2 as an Estrogen-target gene.</a:t>
            </a:r>
          </a:p>
          <a:p>
            <a:r>
              <a:rPr lang="en-US" baseline="0" dirty="0" smtClean="0"/>
              <a:t>Gene 1 could be any gene not regulated by estrogen</a:t>
            </a:r>
          </a:p>
          <a:p>
            <a:endParaRPr lang="en-US" baseline="0" dirty="0" smtClean="0"/>
          </a:p>
          <a:p>
            <a:r>
              <a:rPr lang="en-US" baseline="0" dirty="0" smtClean="0"/>
              <a:t>Great!  So now we </a:t>
            </a:r>
            <a:r>
              <a:rPr lang="en-US" baseline="0" dirty="0" smtClean="0"/>
              <a:t>have </a:t>
            </a:r>
            <a:r>
              <a:rPr lang="en-US" baseline="0" dirty="0" smtClean="0"/>
              <a:t>figured </a:t>
            </a:r>
            <a:r>
              <a:rPr lang="en-US" baseline="0" dirty="0" smtClean="0"/>
              <a:t>out together how estrogen turns on estrogen response genes… what </a:t>
            </a:r>
            <a:r>
              <a:rPr lang="en-US" baseline="0" dirty="0" err="1" smtClean="0"/>
              <a:t>mIght</a:t>
            </a:r>
            <a:r>
              <a:rPr lang="en-US" baseline="0" dirty="0" smtClean="0"/>
              <a:t> these estrogen response genes do?</a:t>
            </a:r>
            <a:endParaRPr lang="en-US" dirty="0"/>
          </a:p>
        </p:txBody>
      </p:sp>
      <p:sp>
        <p:nvSpPr>
          <p:cNvPr id="4" name="Slide Number Placeholder 3"/>
          <p:cNvSpPr>
            <a:spLocks noGrp="1"/>
          </p:cNvSpPr>
          <p:nvPr>
            <p:ph type="sldNum" sz="quarter" idx="10"/>
          </p:nvPr>
        </p:nvSpPr>
        <p:spPr/>
        <p:txBody>
          <a:bodyPr/>
          <a:lstStyle/>
          <a:p>
            <a:fld id="{1EBF4539-42C1-49A5-A093-B41C01516D9F}" type="slidenum">
              <a:rPr lang="en-US" smtClean="0"/>
              <a:t>13</a:t>
            </a:fld>
            <a:endParaRPr lang="en-US"/>
          </a:p>
        </p:txBody>
      </p:sp>
    </p:spTree>
    <p:extLst>
      <p:ext uri="{BB962C8B-B14F-4D97-AF65-F5344CB8AC3E}">
        <p14:creationId xmlns:p14="http://schemas.microsoft.com/office/powerpoint/2010/main" val="1564976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now</a:t>
            </a:r>
            <a:r>
              <a:rPr lang="en-US" baseline="0" dirty="0" smtClean="0"/>
              <a:t> have a model for how estrogen activates estrogen-target genes, but what do these genes actually do?</a:t>
            </a:r>
          </a:p>
          <a:p>
            <a:r>
              <a:rPr lang="en-US" dirty="0" smtClean="0"/>
              <a:t>In humans, estrogen</a:t>
            </a:r>
            <a:r>
              <a:rPr lang="en-US" baseline="0" dirty="0" smtClean="0"/>
              <a:t> performs very similar </a:t>
            </a:r>
            <a:r>
              <a:rPr lang="en-US" baseline="0" dirty="0" smtClean="0"/>
              <a:t>functions to what we saw in fish. </a:t>
            </a:r>
            <a:r>
              <a:rPr lang="en-US" baseline="0" dirty="0" smtClean="0"/>
              <a:t>For example, </a:t>
            </a:r>
          </a:p>
          <a:p>
            <a:endParaRPr lang="en-US" baseline="0" dirty="0" smtClean="0"/>
          </a:p>
          <a:p>
            <a:r>
              <a:rPr lang="en-US" baseline="0" dirty="0" smtClean="0"/>
              <a:t>estrogen-target genes control: </a:t>
            </a:r>
          </a:p>
          <a:p>
            <a:r>
              <a:rPr lang="en-US" baseline="0" dirty="0" smtClean="0"/>
              <a:t>In breast and uterine cells - cell growth and proliferation </a:t>
            </a:r>
          </a:p>
          <a:p>
            <a:r>
              <a:rPr lang="en-US" baseline="0" dirty="0" smtClean="0"/>
              <a:t>in other tissues such as bone - regulates bone density</a:t>
            </a:r>
          </a:p>
          <a:p>
            <a:r>
              <a:rPr lang="en-US" baseline="0" dirty="0" smtClean="0"/>
              <a:t>in the liver - controls cholesterol production. </a:t>
            </a:r>
          </a:p>
          <a:p>
            <a:endParaRPr lang="en-US" baseline="0" dirty="0" smtClean="0"/>
          </a:p>
          <a:p>
            <a:r>
              <a:rPr lang="en-US" baseline="0" dirty="0" smtClean="0"/>
              <a:t>All of these tasks involve regulation of GENE expression.</a:t>
            </a:r>
            <a:endParaRPr lang="en-US" dirty="0"/>
          </a:p>
        </p:txBody>
      </p:sp>
      <p:sp>
        <p:nvSpPr>
          <p:cNvPr id="4" name="Slide Number Placeholder 3"/>
          <p:cNvSpPr>
            <a:spLocks noGrp="1"/>
          </p:cNvSpPr>
          <p:nvPr>
            <p:ph type="sldNum" sz="quarter" idx="10"/>
          </p:nvPr>
        </p:nvSpPr>
        <p:spPr/>
        <p:txBody>
          <a:bodyPr/>
          <a:lstStyle/>
          <a:p>
            <a:fld id="{1EBF4539-42C1-49A5-A093-B41C01516D9F}" type="slidenum">
              <a:rPr lang="en-US" smtClean="0"/>
              <a:t>14</a:t>
            </a:fld>
            <a:endParaRPr lang="en-US"/>
          </a:p>
        </p:txBody>
      </p:sp>
    </p:spTree>
    <p:extLst>
      <p:ext uri="{BB962C8B-B14F-4D97-AF65-F5344CB8AC3E}">
        <p14:creationId xmlns:p14="http://schemas.microsoft.com/office/powerpoint/2010/main" val="3100597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vote………</a:t>
            </a:r>
            <a:endParaRPr lang="en-US" dirty="0"/>
          </a:p>
        </p:txBody>
      </p:sp>
      <p:sp>
        <p:nvSpPr>
          <p:cNvPr id="4" name="Slide Number Placeholder 3"/>
          <p:cNvSpPr>
            <a:spLocks noGrp="1"/>
          </p:cNvSpPr>
          <p:nvPr>
            <p:ph type="sldNum" sz="quarter" idx="10"/>
          </p:nvPr>
        </p:nvSpPr>
        <p:spPr/>
        <p:txBody>
          <a:bodyPr/>
          <a:lstStyle/>
          <a:p>
            <a:fld id="{1EBF4539-42C1-49A5-A093-B41C01516D9F}" type="slidenum">
              <a:rPr lang="en-US" smtClean="0"/>
              <a:t>15</a:t>
            </a:fld>
            <a:endParaRPr lang="en-US"/>
          </a:p>
        </p:txBody>
      </p:sp>
    </p:spTree>
    <p:extLst>
      <p:ext uri="{BB962C8B-B14F-4D97-AF65-F5344CB8AC3E}">
        <p14:creationId xmlns:p14="http://schemas.microsoft.com/office/powerpoint/2010/main" val="2338489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 MIN</a:t>
            </a:r>
          </a:p>
          <a:p>
            <a:endParaRPr lang="en-US" baseline="0" dirty="0" smtClean="0"/>
          </a:p>
          <a:p>
            <a:r>
              <a:rPr lang="en-US" dirty="0" smtClean="0"/>
              <a:t>Either answers: no estrogen (</a:t>
            </a:r>
            <a:r>
              <a:rPr lang="en-US" dirty="0" err="1" smtClean="0"/>
              <a:t>ie</a:t>
            </a:r>
            <a:r>
              <a:rPr lang="en-US" dirty="0" smtClean="0"/>
              <a:t>, male), no estrogen</a:t>
            </a:r>
            <a:r>
              <a:rPr lang="en-US" baseline="0" dirty="0" smtClean="0"/>
              <a:t> receptor</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Objective</a:t>
            </a:r>
            <a:r>
              <a:rPr lang="en-US" baseline="0" dirty="0" smtClean="0"/>
              <a:t> 4: Predict patterns of expression in response to estrogen.</a:t>
            </a:r>
          </a:p>
          <a:p>
            <a:endParaRPr lang="en-US" dirty="0"/>
          </a:p>
        </p:txBody>
      </p:sp>
      <p:sp>
        <p:nvSpPr>
          <p:cNvPr id="4" name="Slide Number Placeholder 3"/>
          <p:cNvSpPr>
            <a:spLocks noGrp="1"/>
          </p:cNvSpPr>
          <p:nvPr>
            <p:ph type="sldNum" sz="quarter" idx="10"/>
          </p:nvPr>
        </p:nvSpPr>
        <p:spPr/>
        <p:txBody>
          <a:bodyPr/>
          <a:lstStyle/>
          <a:p>
            <a:fld id="{4CED1539-F8AE-4DB9-8E5B-2614D06F2654}" type="slidenum">
              <a:rPr lang="en-US" smtClean="0"/>
              <a:t>16</a:t>
            </a:fld>
            <a:endParaRPr lang="en-US"/>
          </a:p>
        </p:txBody>
      </p:sp>
    </p:spTree>
    <p:extLst>
      <p:ext uri="{BB962C8B-B14F-4D97-AF65-F5344CB8AC3E}">
        <p14:creationId xmlns:p14="http://schemas.microsoft.com/office/powerpoint/2010/main" val="254195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all of us levels of estrogen vary throughout development</a:t>
            </a:r>
          </a:p>
          <a:p>
            <a:endParaRPr lang="en-US" baseline="0" dirty="0" smtClean="0"/>
          </a:p>
          <a:p>
            <a:r>
              <a:rPr lang="en-US" baseline="0" dirty="0" smtClean="0"/>
              <a:t>male cells exposed at low levels</a:t>
            </a:r>
            <a:endParaRPr lang="en-US" dirty="0" smtClean="0"/>
          </a:p>
          <a:p>
            <a:endParaRPr lang="en-US" dirty="0" smtClean="0"/>
          </a:p>
          <a:p>
            <a:r>
              <a:rPr lang="en-US" baseline="0" dirty="0" smtClean="0"/>
              <a:t>levels vary in females throughout life and menstrual cycle</a:t>
            </a:r>
            <a:endParaRPr lang="en-US" dirty="0"/>
          </a:p>
        </p:txBody>
      </p:sp>
      <p:sp>
        <p:nvSpPr>
          <p:cNvPr id="4" name="Slide Number Placeholder 3"/>
          <p:cNvSpPr>
            <a:spLocks noGrp="1"/>
          </p:cNvSpPr>
          <p:nvPr>
            <p:ph type="sldNum" sz="quarter" idx="10"/>
          </p:nvPr>
        </p:nvSpPr>
        <p:spPr/>
        <p:txBody>
          <a:bodyPr/>
          <a:lstStyle/>
          <a:p>
            <a:fld id="{4CED1539-F8AE-4DB9-8E5B-2614D06F2654}" type="slidenum">
              <a:rPr lang="en-US" smtClean="0"/>
              <a:t>17</a:t>
            </a:fld>
            <a:endParaRPr lang="en-US"/>
          </a:p>
        </p:txBody>
      </p:sp>
    </p:spTree>
    <p:extLst>
      <p:ext uri="{BB962C8B-B14F-4D97-AF65-F5344CB8AC3E}">
        <p14:creationId xmlns:p14="http://schemas.microsoft.com/office/powerpoint/2010/main" val="2885828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answers: normal response to estrogen; estrogen mimic</a:t>
            </a:r>
            <a:endParaRPr lang="en-US" dirty="0"/>
          </a:p>
        </p:txBody>
      </p:sp>
      <p:sp>
        <p:nvSpPr>
          <p:cNvPr id="4" name="Slide Number Placeholder 3"/>
          <p:cNvSpPr>
            <a:spLocks noGrp="1"/>
          </p:cNvSpPr>
          <p:nvPr>
            <p:ph type="sldNum" sz="quarter" idx="10"/>
          </p:nvPr>
        </p:nvSpPr>
        <p:spPr/>
        <p:txBody>
          <a:bodyPr/>
          <a:lstStyle/>
          <a:p>
            <a:fld id="{4CED1539-F8AE-4DB9-8E5B-2614D06F2654}" type="slidenum">
              <a:rPr lang="en-US" smtClean="0"/>
              <a:t>18</a:t>
            </a:fld>
            <a:endParaRPr lang="en-US"/>
          </a:p>
        </p:txBody>
      </p:sp>
    </p:spTree>
    <p:extLst>
      <p:ext uri="{BB962C8B-B14F-4D97-AF65-F5344CB8AC3E}">
        <p14:creationId xmlns:p14="http://schemas.microsoft.com/office/powerpoint/2010/main" val="779689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a:t>
            </a:r>
            <a:r>
              <a:rPr lang="en-US" baseline="0" dirty="0" smtClean="0"/>
              <a:t> back to the beginning of class</a:t>
            </a:r>
            <a:endParaRPr lang="en-US" dirty="0" smtClean="0"/>
          </a:p>
          <a:p>
            <a:endParaRPr lang="en-US" dirty="0" smtClean="0"/>
          </a:p>
          <a:p>
            <a:r>
              <a:rPr lang="en-US" dirty="0" smtClean="0"/>
              <a:t>Answer: Cells </a:t>
            </a:r>
            <a:r>
              <a:rPr lang="en-US" baseline="0" dirty="0" smtClean="0"/>
              <a:t>that shouldn’t be exposed to estrogen at high levels or at all (males </a:t>
            </a:r>
            <a:r>
              <a:rPr lang="en-US" baseline="0" dirty="0" err="1" smtClean="0"/>
              <a:t>testiculal</a:t>
            </a:r>
            <a:r>
              <a:rPr lang="en-US" baseline="0" dirty="0" smtClean="0"/>
              <a:t> tissue) may inappropriately develop female characteristics </a:t>
            </a:r>
          </a:p>
          <a:p>
            <a:endParaRPr lang="en-US" baseline="0" dirty="0" smtClean="0"/>
          </a:p>
          <a:p>
            <a:r>
              <a:rPr lang="en-US" baseline="0" dirty="0" smtClean="0"/>
              <a:t>So today we have discussed how ONE chemical, for example a synthetic chemical like an estrogen mimic, may have detrimental effects on male FISH development… exposing cells that normally to do experience estrogen at high levels</a:t>
            </a:r>
          </a:p>
          <a:p>
            <a:endParaRPr lang="en-US" baseline="0" dirty="0" smtClean="0"/>
          </a:p>
        </p:txBody>
      </p:sp>
      <p:sp>
        <p:nvSpPr>
          <p:cNvPr id="4" name="Slide Number Placeholder 3"/>
          <p:cNvSpPr>
            <a:spLocks noGrp="1"/>
          </p:cNvSpPr>
          <p:nvPr>
            <p:ph type="sldNum" sz="quarter" idx="10"/>
          </p:nvPr>
        </p:nvSpPr>
        <p:spPr/>
        <p:txBody>
          <a:bodyPr/>
          <a:lstStyle/>
          <a:p>
            <a:fld id="{4CED1539-F8AE-4DB9-8E5B-2614D06F2654}" type="slidenum">
              <a:rPr lang="en-US" smtClean="0"/>
              <a:t>19</a:t>
            </a:fld>
            <a:endParaRPr lang="en-US"/>
          </a:p>
        </p:txBody>
      </p:sp>
    </p:spTree>
    <p:extLst>
      <p:ext uri="{BB962C8B-B14F-4D97-AF65-F5344CB8AC3E}">
        <p14:creationId xmlns:p14="http://schemas.microsoft.com/office/powerpoint/2010/main" val="2406360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I’d like to leave you with today is that this is unlikely a problem exclusive to fish.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evidence that early puberty in girls may be a result of exposure to high levels of estrogen mimics at the wrong time resulting in early onset of puberty.</a:t>
            </a:r>
            <a:endParaRPr lang="en-US" dirty="0" smtClean="0"/>
          </a:p>
          <a:p>
            <a:endParaRPr lang="en-US" dirty="0" smtClean="0"/>
          </a:p>
          <a:p>
            <a:endParaRPr lang="en-US" dirty="0" smtClean="0"/>
          </a:p>
          <a:p>
            <a:r>
              <a:rPr lang="en-US" dirty="0" smtClean="0"/>
              <a:t>Your</a:t>
            </a:r>
            <a:r>
              <a:rPr lang="en-US" baseline="0" dirty="0" smtClean="0"/>
              <a:t> h</a:t>
            </a:r>
            <a:r>
              <a:rPr lang="en-US" dirty="0" smtClean="0"/>
              <a:t>omework is to post to our class website a link to more</a:t>
            </a:r>
            <a:r>
              <a:rPr lang="en-US" baseline="0" dirty="0" smtClean="0"/>
              <a:t> information on another chemical you find that has been implicated in altering human development.  In next class be prepared to discuss what you learned in your group, and then I will select a few groups to share one of their discoveries with the entire class.</a:t>
            </a:r>
            <a:endParaRPr lang="en-US" dirty="0"/>
          </a:p>
        </p:txBody>
      </p:sp>
      <p:sp>
        <p:nvSpPr>
          <p:cNvPr id="4" name="Slide Number Placeholder 3"/>
          <p:cNvSpPr>
            <a:spLocks noGrp="1"/>
          </p:cNvSpPr>
          <p:nvPr>
            <p:ph type="sldNum" sz="quarter" idx="10"/>
          </p:nvPr>
        </p:nvSpPr>
        <p:spPr/>
        <p:txBody>
          <a:bodyPr/>
          <a:lstStyle/>
          <a:p>
            <a:fld id="{1EBF4539-42C1-49A5-A093-B41C01516D9F}" type="slidenum">
              <a:rPr lang="en-US" smtClean="0"/>
              <a:t>20</a:t>
            </a:fld>
            <a:endParaRPr lang="en-US"/>
          </a:p>
        </p:txBody>
      </p:sp>
    </p:spTree>
    <p:extLst>
      <p:ext uri="{BB962C8B-B14F-4D97-AF65-F5344CB8AC3E}">
        <p14:creationId xmlns:p14="http://schemas.microsoft.com/office/powerpoint/2010/main" val="531679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F4539-42C1-49A5-A093-B41C01516D9F}" type="slidenum">
              <a:rPr lang="en-US" smtClean="0"/>
              <a:t>23</a:t>
            </a:fld>
            <a:endParaRPr lang="en-US"/>
          </a:p>
        </p:txBody>
      </p:sp>
    </p:spTree>
    <p:extLst>
      <p:ext uri="{BB962C8B-B14F-4D97-AF65-F5344CB8AC3E}">
        <p14:creationId xmlns:p14="http://schemas.microsoft.com/office/powerpoint/2010/main" val="1581244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exercise turn on devices</a:t>
            </a:r>
            <a:endParaRPr lang="en-US" dirty="0"/>
          </a:p>
        </p:txBody>
      </p:sp>
      <p:sp>
        <p:nvSpPr>
          <p:cNvPr id="4" name="Slide Number Placeholder 3"/>
          <p:cNvSpPr>
            <a:spLocks noGrp="1"/>
          </p:cNvSpPr>
          <p:nvPr>
            <p:ph type="sldNum" sz="quarter" idx="10"/>
          </p:nvPr>
        </p:nvSpPr>
        <p:spPr/>
        <p:txBody>
          <a:bodyPr/>
          <a:lstStyle/>
          <a:p>
            <a:fld id="{1EBF4539-42C1-49A5-A093-B41C01516D9F}" type="slidenum">
              <a:rPr lang="en-US" smtClean="0"/>
              <a:t>24</a:t>
            </a:fld>
            <a:endParaRPr lang="en-US"/>
          </a:p>
        </p:txBody>
      </p:sp>
    </p:spTree>
    <p:extLst>
      <p:ext uri="{BB962C8B-B14F-4D97-AF65-F5344CB8AC3E}">
        <p14:creationId xmlns:p14="http://schemas.microsoft.com/office/powerpoint/2010/main" val="346222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onto our 20-min tidbit which could be at</a:t>
            </a:r>
            <a:r>
              <a:rPr lang="en-US" baseline="0" dirty="0" smtClean="0"/>
              <a:t> the beginning or end of a 50 min lecture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EBF4539-42C1-49A5-A093-B41C01516D9F}" type="slidenum">
              <a:rPr lang="en-US" smtClean="0"/>
              <a:t>5</a:t>
            </a:fld>
            <a:endParaRPr lang="en-US"/>
          </a:p>
        </p:txBody>
      </p:sp>
    </p:spTree>
    <p:extLst>
      <p:ext uri="{BB962C8B-B14F-4D97-AF65-F5344CB8AC3E}">
        <p14:creationId xmlns:p14="http://schemas.microsoft.com/office/powerpoint/2010/main" val="791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usual have your device available for polling today</a:t>
            </a:r>
            <a:endParaRPr lang="en-US" dirty="0"/>
          </a:p>
        </p:txBody>
      </p:sp>
      <p:sp>
        <p:nvSpPr>
          <p:cNvPr id="4" name="Slide Number Placeholder 3"/>
          <p:cNvSpPr>
            <a:spLocks noGrp="1"/>
          </p:cNvSpPr>
          <p:nvPr>
            <p:ph type="sldNum" sz="quarter" idx="10"/>
          </p:nvPr>
        </p:nvSpPr>
        <p:spPr/>
        <p:txBody>
          <a:bodyPr/>
          <a:lstStyle/>
          <a:p>
            <a:fld id="{1EBF4539-42C1-49A5-A093-B41C01516D9F}"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a:t>
            </a:r>
            <a:r>
              <a:rPr lang="en-US" baseline="0" dirty="0" smtClean="0"/>
              <a:t> to begin our discussion of gene expression by talking about inter-sex fish. </a:t>
            </a:r>
            <a:r>
              <a:rPr lang="en-US" dirty="0" smtClean="0"/>
              <a:t>Let’s start with a case study of endocrine disruptors,</a:t>
            </a:r>
            <a:r>
              <a:rPr lang="en-US" baseline="0" dirty="0" smtClean="0"/>
              <a:t> i.e. an chemical that interferes with or disrupts gene regulation by a hormone (endocrine)…….</a:t>
            </a:r>
          </a:p>
          <a:p>
            <a:endParaRPr lang="en-US" baseline="0" dirty="0" smtClean="0"/>
          </a:p>
          <a:p>
            <a:endParaRPr lang="en-US" baseline="0" dirty="0" smtClean="0"/>
          </a:p>
          <a:p>
            <a:r>
              <a:rPr lang="en-US" baseline="0" dirty="0" smtClean="0"/>
              <a:t>In the case of the </a:t>
            </a:r>
            <a:r>
              <a:rPr lang="en-US" baseline="0" dirty="0" err="1" smtClean="0"/>
              <a:t>Potomoc</a:t>
            </a:r>
            <a:r>
              <a:rPr lang="en-US" baseline="0" dirty="0" smtClean="0"/>
              <a:t> River, scientist have not identified the precise cause of these dramatic developmental defects in fish. However, many researchers hypothesize that increasing concentrations of chemical contaminants, for example those that alter or mimic estrogen, are driving these alarming phenotypic changes.</a:t>
            </a:r>
            <a:endParaRPr lang="en-US" dirty="0"/>
          </a:p>
        </p:txBody>
      </p:sp>
      <p:sp>
        <p:nvSpPr>
          <p:cNvPr id="4" name="Slide Number Placeholder 3"/>
          <p:cNvSpPr>
            <a:spLocks noGrp="1"/>
          </p:cNvSpPr>
          <p:nvPr>
            <p:ph type="sldNum" sz="quarter" idx="10"/>
          </p:nvPr>
        </p:nvSpPr>
        <p:spPr/>
        <p:txBody>
          <a:bodyPr/>
          <a:lstStyle/>
          <a:p>
            <a:fld id="{1EBF4539-42C1-49A5-A093-B41C01516D9F}" type="slidenum">
              <a:rPr lang="en-US" smtClean="0"/>
              <a:t>7</a:t>
            </a:fld>
            <a:endParaRPr lang="en-US"/>
          </a:p>
        </p:txBody>
      </p:sp>
    </p:spTree>
    <p:extLst>
      <p:ext uri="{BB962C8B-B14F-4D97-AF65-F5344CB8AC3E}">
        <p14:creationId xmlns:p14="http://schemas.microsoft.com/office/powerpoint/2010/main" val="166598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(1 minute; poll direct regulation versus causes a mutation)</a:t>
            </a:r>
          </a:p>
        </p:txBody>
      </p:sp>
      <p:sp>
        <p:nvSpPr>
          <p:cNvPr id="4" name="Slide Number Placeholder 3"/>
          <p:cNvSpPr>
            <a:spLocks noGrp="1"/>
          </p:cNvSpPr>
          <p:nvPr>
            <p:ph type="sldNum" sz="quarter" idx="10"/>
          </p:nvPr>
        </p:nvSpPr>
        <p:spPr/>
        <p:txBody>
          <a:bodyPr/>
          <a:lstStyle/>
          <a:p>
            <a:fld id="{1EBF4539-42C1-49A5-A093-B41C01516D9F}" type="slidenum">
              <a:rPr lang="en-US" smtClean="0"/>
              <a:t>8</a:t>
            </a:fld>
            <a:endParaRPr lang="en-US"/>
          </a:p>
        </p:txBody>
      </p:sp>
    </p:spTree>
    <p:extLst>
      <p:ext uri="{BB962C8B-B14F-4D97-AF65-F5344CB8AC3E}">
        <p14:creationId xmlns:p14="http://schemas.microsoft.com/office/powerpoint/2010/main" val="3629066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multiple POSSIBLE correct answers to this question:</a:t>
            </a:r>
          </a:p>
          <a:p>
            <a:endParaRPr lang="en-US" dirty="0" smtClean="0"/>
          </a:p>
          <a:p>
            <a:r>
              <a:rPr lang="en-US" dirty="0" smtClean="0"/>
              <a:t>For example, a</a:t>
            </a:r>
            <a:r>
              <a:rPr lang="en-US" baseline="0" dirty="0" smtClean="0"/>
              <a:t> s</a:t>
            </a:r>
            <a:r>
              <a:rPr lang="en-US" dirty="0" smtClean="0"/>
              <a:t>how of hands:</a:t>
            </a:r>
          </a:p>
          <a:p>
            <a:r>
              <a:rPr lang="en-US" dirty="0" smtClean="0"/>
              <a:t>DOES ANYONE’S</a:t>
            </a:r>
            <a:r>
              <a:rPr lang="en-US" baseline="0" dirty="0" smtClean="0"/>
              <a:t> MODEL INVOLVED CHANGING THE DNA SEQUENCE (mutagen?)</a:t>
            </a:r>
          </a:p>
          <a:p>
            <a:r>
              <a:rPr lang="en-US" baseline="0" dirty="0" smtClean="0"/>
              <a:t>Although possible that chemicals cause DNA changes, there is little evidence that estrogen does this</a:t>
            </a:r>
          </a:p>
          <a:p>
            <a:endParaRPr lang="en-US" baseline="0" dirty="0" smtClean="0"/>
          </a:p>
          <a:p>
            <a:r>
              <a:rPr lang="en-US" dirty="0" smtClean="0"/>
              <a:t>DOES ANYONE’S</a:t>
            </a:r>
            <a:r>
              <a:rPr lang="en-US" baseline="0" dirty="0" smtClean="0"/>
              <a:t> MODEL INVOLVE CHANGES AT THE LEVEL OF mRNA ?</a:t>
            </a:r>
          </a:p>
          <a:p>
            <a:r>
              <a:rPr lang="en-US" dirty="0" smtClean="0"/>
              <a:t>This is what we are talking about today.  Changes (in this</a:t>
            </a:r>
            <a:r>
              <a:rPr lang="en-US" baseline="0" dirty="0" smtClean="0"/>
              <a:t> case increases)</a:t>
            </a:r>
            <a:r>
              <a:rPr lang="en-US" dirty="0" smtClean="0"/>
              <a:t> in mRNA levels &gt; </a:t>
            </a:r>
            <a:r>
              <a:rPr lang="en-US" smtClean="0"/>
              <a:t>gene activation</a:t>
            </a:r>
            <a:endParaRPr lang="en-US" dirty="0" smtClean="0"/>
          </a:p>
          <a:p>
            <a:endParaRPr lang="en-US" dirty="0" smtClean="0"/>
          </a:p>
          <a:p>
            <a:r>
              <a:rPr lang="en-US" dirty="0" smtClean="0"/>
              <a:t>Objective 1: Describe</a:t>
            </a:r>
            <a:r>
              <a:rPr lang="en-US" baseline="0" dirty="0" smtClean="0"/>
              <a:t> events that lead to gene activation (or increase in mRNA levels)</a:t>
            </a:r>
            <a:endParaRPr lang="en-US" dirty="0"/>
          </a:p>
        </p:txBody>
      </p:sp>
      <p:sp>
        <p:nvSpPr>
          <p:cNvPr id="4" name="Slide Number Placeholder 3"/>
          <p:cNvSpPr>
            <a:spLocks noGrp="1"/>
          </p:cNvSpPr>
          <p:nvPr>
            <p:ph type="sldNum" sz="quarter" idx="10"/>
          </p:nvPr>
        </p:nvSpPr>
        <p:spPr/>
        <p:txBody>
          <a:bodyPr/>
          <a:lstStyle/>
          <a:p>
            <a:fld id="{1EBF4539-42C1-49A5-A093-B41C01516D9F}" type="slidenum">
              <a:rPr lang="en-US" smtClean="0"/>
              <a:t>9</a:t>
            </a:fld>
            <a:endParaRPr lang="en-US"/>
          </a:p>
        </p:txBody>
      </p:sp>
    </p:spTree>
    <p:extLst>
      <p:ext uri="{BB962C8B-B14F-4D97-AF65-F5344CB8AC3E}">
        <p14:creationId xmlns:p14="http://schemas.microsoft.com/office/powerpoint/2010/main" val="2513669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Objective 1 (continued):</a:t>
            </a:r>
            <a:r>
              <a:rPr lang="en-US" baseline="0" dirty="0" smtClean="0"/>
              <a:t> </a:t>
            </a:r>
            <a:r>
              <a:rPr lang="en-US" dirty="0" smtClean="0"/>
              <a:t>Objective 1: Describe</a:t>
            </a:r>
            <a:r>
              <a:rPr lang="en-US" baseline="0" dirty="0" smtClean="0"/>
              <a:t> events that lead to gene activation</a:t>
            </a:r>
            <a:endParaRPr lang="en-US" dirty="0" smtClean="0"/>
          </a:p>
          <a:p>
            <a:endParaRPr lang="en-US" dirty="0" smtClean="0"/>
          </a:p>
          <a:p>
            <a:r>
              <a:rPr lang="en-US" dirty="0" smtClean="0"/>
              <a:t>2 minutes individually.</a:t>
            </a:r>
            <a:r>
              <a:rPr lang="en-US" baseline="0" dirty="0" smtClean="0"/>
              <a:t> Pair, Discuss why you did what you did. Do you want to change your answer? (1 minute)</a:t>
            </a:r>
            <a:endParaRPr lang="en-US" dirty="0"/>
          </a:p>
        </p:txBody>
      </p:sp>
      <p:sp>
        <p:nvSpPr>
          <p:cNvPr id="4" name="Slide Number Placeholder 3"/>
          <p:cNvSpPr>
            <a:spLocks noGrp="1"/>
          </p:cNvSpPr>
          <p:nvPr>
            <p:ph type="sldNum" sz="quarter" idx="10"/>
          </p:nvPr>
        </p:nvSpPr>
        <p:spPr/>
        <p:txBody>
          <a:bodyPr/>
          <a:lstStyle/>
          <a:p>
            <a:fld id="{1EBF4539-42C1-49A5-A093-B41C01516D9F}" type="slidenum">
              <a:rPr lang="en-US" smtClean="0"/>
              <a:t>10</a:t>
            </a:fld>
            <a:endParaRPr lang="en-US"/>
          </a:p>
        </p:txBody>
      </p:sp>
    </p:spTree>
    <p:extLst>
      <p:ext uri="{BB962C8B-B14F-4D97-AF65-F5344CB8AC3E}">
        <p14:creationId xmlns:p14="http://schemas.microsoft.com/office/powerpoint/2010/main" val="164565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note that unbound estrogen receptor does not bind regulatory element</a:t>
            </a:r>
          </a:p>
        </p:txBody>
      </p:sp>
      <p:sp>
        <p:nvSpPr>
          <p:cNvPr id="4" name="Slide Number Placeholder 3"/>
          <p:cNvSpPr>
            <a:spLocks noGrp="1"/>
          </p:cNvSpPr>
          <p:nvPr>
            <p:ph type="sldNum" sz="quarter" idx="10"/>
          </p:nvPr>
        </p:nvSpPr>
        <p:spPr/>
        <p:txBody>
          <a:bodyPr/>
          <a:lstStyle/>
          <a:p>
            <a:fld id="{1EBF4539-42C1-49A5-A093-B41C01516D9F}" type="slidenum">
              <a:rPr lang="en-US" smtClean="0"/>
              <a:t>11</a:t>
            </a:fld>
            <a:endParaRPr lang="en-US"/>
          </a:p>
        </p:txBody>
      </p:sp>
    </p:spTree>
    <p:extLst>
      <p:ext uri="{BB962C8B-B14F-4D97-AF65-F5344CB8AC3E}">
        <p14:creationId xmlns:p14="http://schemas.microsoft.com/office/powerpoint/2010/main" val="308254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Objective 2: Describe the</a:t>
            </a:r>
            <a:r>
              <a:rPr lang="en-US" baseline="0" dirty="0" smtClean="0"/>
              <a:t> role of regulatory elements in directing differential gene expression.</a:t>
            </a:r>
          </a:p>
          <a:p>
            <a:r>
              <a:rPr lang="en-US" baseline="0" dirty="0" smtClean="0"/>
              <a:t>Objective 3: Predict possible functions of estrogen-target genes.</a:t>
            </a:r>
            <a:r>
              <a:rPr lang="en-US" dirty="0" smtClean="0"/>
              <a:t> </a:t>
            </a:r>
          </a:p>
          <a:p>
            <a:endParaRPr lang="en-US" dirty="0" smtClean="0"/>
          </a:p>
          <a:p>
            <a:endParaRPr lang="en-US" dirty="0" smtClean="0"/>
          </a:p>
          <a:p>
            <a:r>
              <a:rPr lang="en-US" dirty="0" smtClean="0"/>
              <a:t>Group 7 </a:t>
            </a:r>
          </a:p>
          <a:p>
            <a:endParaRPr lang="en-US" dirty="0" smtClean="0"/>
          </a:p>
          <a:p>
            <a:r>
              <a:rPr lang="en-US" dirty="0" smtClean="0"/>
              <a:t>Group 3</a:t>
            </a:r>
            <a:endParaRPr lang="en-US" dirty="0"/>
          </a:p>
        </p:txBody>
      </p:sp>
      <p:sp>
        <p:nvSpPr>
          <p:cNvPr id="4" name="Slide Number Placeholder 3"/>
          <p:cNvSpPr>
            <a:spLocks noGrp="1"/>
          </p:cNvSpPr>
          <p:nvPr>
            <p:ph type="sldNum" sz="quarter" idx="10"/>
          </p:nvPr>
        </p:nvSpPr>
        <p:spPr/>
        <p:txBody>
          <a:bodyPr/>
          <a:lstStyle/>
          <a:p>
            <a:fld id="{1EBF4539-42C1-49A5-A093-B41C01516D9F}" type="slidenum">
              <a:rPr lang="en-US" smtClean="0"/>
              <a:t>12</a:t>
            </a:fld>
            <a:endParaRPr lang="en-US"/>
          </a:p>
        </p:txBody>
      </p:sp>
    </p:spTree>
    <p:extLst>
      <p:ext uri="{BB962C8B-B14F-4D97-AF65-F5344CB8AC3E}">
        <p14:creationId xmlns:p14="http://schemas.microsoft.com/office/powerpoint/2010/main" val="1564976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2D37EA-68E6-7A40-A587-061DAAFF7B52}" type="datetimeFigureOut">
              <a:rPr lang="en-US" smtClean="0"/>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5DA17-6A8E-C94A-BAA5-DEE750FFB0A5}" type="slidenum">
              <a:rPr lang="en-US" smtClean="0"/>
              <a:t>‹#›</a:t>
            </a:fld>
            <a:endParaRPr lang="en-US"/>
          </a:p>
        </p:txBody>
      </p:sp>
    </p:spTree>
    <p:extLst>
      <p:ext uri="{BB962C8B-B14F-4D97-AF65-F5344CB8AC3E}">
        <p14:creationId xmlns:p14="http://schemas.microsoft.com/office/powerpoint/2010/main" val="2078192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D37EA-68E6-7A40-A587-061DAAFF7B52}" type="datetimeFigureOut">
              <a:rPr lang="en-US" smtClean="0"/>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5DA17-6A8E-C94A-BAA5-DEE750FFB0A5}" type="slidenum">
              <a:rPr lang="en-US" smtClean="0"/>
              <a:t>‹#›</a:t>
            </a:fld>
            <a:endParaRPr lang="en-US"/>
          </a:p>
        </p:txBody>
      </p:sp>
    </p:spTree>
    <p:extLst>
      <p:ext uri="{BB962C8B-B14F-4D97-AF65-F5344CB8AC3E}">
        <p14:creationId xmlns:p14="http://schemas.microsoft.com/office/powerpoint/2010/main" val="161072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D37EA-68E6-7A40-A587-061DAAFF7B52}" type="datetimeFigureOut">
              <a:rPr lang="en-US" smtClean="0"/>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5DA17-6A8E-C94A-BAA5-DEE750FFB0A5}" type="slidenum">
              <a:rPr lang="en-US" smtClean="0"/>
              <a:t>‹#›</a:t>
            </a:fld>
            <a:endParaRPr lang="en-US"/>
          </a:p>
        </p:txBody>
      </p:sp>
    </p:spTree>
    <p:extLst>
      <p:ext uri="{BB962C8B-B14F-4D97-AF65-F5344CB8AC3E}">
        <p14:creationId xmlns:p14="http://schemas.microsoft.com/office/powerpoint/2010/main" val="181750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D37EA-68E6-7A40-A587-061DAAFF7B52}" type="datetimeFigureOut">
              <a:rPr lang="en-US" smtClean="0"/>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5DA17-6A8E-C94A-BAA5-DEE750FFB0A5}" type="slidenum">
              <a:rPr lang="en-US" smtClean="0"/>
              <a:t>‹#›</a:t>
            </a:fld>
            <a:endParaRPr lang="en-US"/>
          </a:p>
        </p:txBody>
      </p:sp>
    </p:spTree>
    <p:extLst>
      <p:ext uri="{BB962C8B-B14F-4D97-AF65-F5344CB8AC3E}">
        <p14:creationId xmlns:p14="http://schemas.microsoft.com/office/powerpoint/2010/main" val="172637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2D37EA-68E6-7A40-A587-061DAAFF7B52}" type="datetimeFigureOut">
              <a:rPr lang="en-US" smtClean="0"/>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5DA17-6A8E-C94A-BAA5-DEE750FFB0A5}" type="slidenum">
              <a:rPr lang="en-US" smtClean="0"/>
              <a:t>‹#›</a:t>
            </a:fld>
            <a:endParaRPr lang="en-US"/>
          </a:p>
        </p:txBody>
      </p:sp>
    </p:spTree>
    <p:extLst>
      <p:ext uri="{BB962C8B-B14F-4D97-AF65-F5344CB8AC3E}">
        <p14:creationId xmlns:p14="http://schemas.microsoft.com/office/powerpoint/2010/main" val="374282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2D37EA-68E6-7A40-A587-061DAAFF7B52}" type="datetimeFigureOut">
              <a:rPr lang="en-US" smtClean="0"/>
              <a:t>5/22/13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A5DA17-6A8E-C94A-BAA5-DEE750FFB0A5}" type="slidenum">
              <a:rPr lang="en-US" smtClean="0"/>
              <a:t>‹#›</a:t>
            </a:fld>
            <a:endParaRPr lang="en-US"/>
          </a:p>
        </p:txBody>
      </p:sp>
    </p:spTree>
    <p:extLst>
      <p:ext uri="{BB962C8B-B14F-4D97-AF65-F5344CB8AC3E}">
        <p14:creationId xmlns:p14="http://schemas.microsoft.com/office/powerpoint/2010/main" val="3283939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2D37EA-68E6-7A40-A587-061DAAFF7B52}" type="datetimeFigureOut">
              <a:rPr lang="en-US" smtClean="0"/>
              <a:t>5/22/13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A5DA17-6A8E-C94A-BAA5-DEE750FFB0A5}" type="slidenum">
              <a:rPr lang="en-US" smtClean="0"/>
              <a:t>‹#›</a:t>
            </a:fld>
            <a:endParaRPr lang="en-US"/>
          </a:p>
        </p:txBody>
      </p:sp>
    </p:spTree>
    <p:extLst>
      <p:ext uri="{BB962C8B-B14F-4D97-AF65-F5344CB8AC3E}">
        <p14:creationId xmlns:p14="http://schemas.microsoft.com/office/powerpoint/2010/main" val="309611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2D37EA-68E6-7A40-A587-061DAAFF7B52}" type="datetimeFigureOut">
              <a:rPr lang="en-US" smtClean="0"/>
              <a:t>5/22/13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A5DA17-6A8E-C94A-BAA5-DEE750FFB0A5}" type="slidenum">
              <a:rPr lang="en-US" smtClean="0"/>
              <a:t>‹#›</a:t>
            </a:fld>
            <a:endParaRPr lang="en-US"/>
          </a:p>
        </p:txBody>
      </p:sp>
    </p:spTree>
    <p:extLst>
      <p:ext uri="{BB962C8B-B14F-4D97-AF65-F5344CB8AC3E}">
        <p14:creationId xmlns:p14="http://schemas.microsoft.com/office/powerpoint/2010/main" val="2522122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2D37EA-68E6-7A40-A587-061DAAFF7B52}" type="datetimeFigureOut">
              <a:rPr lang="en-US" smtClean="0"/>
              <a:t>5/22/13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A5DA17-6A8E-C94A-BAA5-DEE750FFB0A5}" type="slidenum">
              <a:rPr lang="en-US" smtClean="0"/>
              <a:t>‹#›</a:t>
            </a:fld>
            <a:endParaRPr lang="en-US"/>
          </a:p>
        </p:txBody>
      </p:sp>
    </p:spTree>
    <p:extLst>
      <p:ext uri="{BB962C8B-B14F-4D97-AF65-F5344CB8AC3E}">
        <p14:creationId xmlns:p14="http://schemas.microsoft.com/office/powerpoint/2010/main" val="439853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D37EA-68E6-7A40-A587-061DAAFF7B52}" type="datetimeFigureOut">
              <a:rPr lang="en-US" smtClean="0"/>
              <a:t>5/22/13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A5DA17-6A8E-C94A-BAA5-DEE750FFB0A5}" type="slidenum">
              <a:rPr lang="en-US" smtClean="0"/>
              <a:t>‹#›</a:t>
            </a:fld>
            <a:endParaRPr lang="en-US"/>
          </a:p>
        </p:txBody>
      </p:sp>
    </p:spTree>
    <p:extLst>
      <p:ext uri="{BB962C8B-B14F-4D97-AF65-F5344CB8AC3E}">
        <p14:creationId xmlns:p14="http://schemas.microsoft.com/office/powerpoint/2010/main" val="3097510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D37EA-68E6-7A40-A587-061DAAFF7B52}" type="datetimeFigureOut">
              <a:rPr lang="en-US" smtClean="0"/>
              <a:t>5/22/13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A5DA17-6A8E-C94A-BAA5-DEE750FFB0A5}" type="slidenum">
              <a:rPr lang="en-US" smtClean="0"/>
              <a:t>‹#›</a:t>
            </a:fld>
            <a:endParaRPr lang="en-US"/>
          </a:p>
        </p:txBody>
      </p:sp>
    </p:spTree>
    <p:extLst>
      <p:ext uri="{BB962C8B-B14F-4D97-AF65-F5344CB8AC3E}">
        <p14:creationId xmlns:p14="http://schemas.microsoft.com/office/powerpoint/2010/main" val="350223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D37EA-68E6-7A40-A587-061DAAFF7B52}" type="datetimeFigureOut">
              <a:rPr lang="en-US" smtClean="0"/>
              <a:t>5/22/13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A5DA17-6A8E-C94A-BAA5-DEE750FFB0A5}" type="slidenum">
              <a:rPr lang="en-US" smtClean="0"/>
              <a:t>‹#›</a:t>
            </a:fld>
            <a:endParaRPr lang="en-US"/>
          </a:p>
        </p:txBody>
      </p:sp>
    </p:spTree>
    <p:extLst>
      <p:ext uri="{BB962C8B-B14F-4D97-AF65-F5344CB8AC3E}">
        <p14:creationId xmlns:p14="http://schemas.microsoft.com/office/powerpoint/2010/main" val="2242522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xml"/><Relationship Id="rId5" Type="http://schemas.openxmlformats.org/officeDocument/2006/relationships/hyperlink" Target="http://splicd.com/IBrRxWdLDBw/0/120" TargetMode="External"/><Relationship Id="rId6" Type="http://schemas.openxmlformats.org/officeDocument/2006/relationships/image" Target="../media/image2.png"/><Relationship Id="rId1" Type="http://schemas.microsoft.com/office/2007/relationships/media" Target="../media/media1.wmv"/><Relationship Id="rId2" Type="http://schemas.openxmlformats.org/officeDocument/2006/relationships/video" Target="../media/media1.wm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9634"/>
            <a:ext cx="7772400" cy="1470025"/>
          </a:xfrm>
        </p:spPr>
        <p:txBody>
          <a:bodyPr>
            <a:normAutofit fontScale="90000"/>
          </a:bodyPr>
          <a:lstStyle/>
          <a:p>
            <a:pPr>
              <a:lnSpc>
                <a:spcPts val="4500"/>
              </a:lnSpc>
            </a:pPr>
            <a:r>
              <a:rPr lang="en-US" sz="4800" dirty="0" smtClean="0"/>
              <a:t>2013 Southeast Summer Institute</a:t>
            </a:r>
            <a:br>
              <a:rPr lang="en-US" sz="4800" dirty="0" smtClean="0"/>
            </a:br>
            <a:r>
              <a:rPr lang="en-US" sz="4800" dirty="0" smtClean="0"/>
              <a:t>Gene Expression</a:t>
            </a:r>
            <a:endParaRPr lang="en-US" sz="4800" dirty="0"/>
          </a:p>
        </p:txBody>
      </p:sp>
      <p:sp>
        <p:nvSpPr>
          <p:cNvPr id="3" name="Subtitle 2"/>
          <p:cNvSpPr>
            <a:spLocks noGrp="1"/>
          </p:cNvSpPr>
          <p:nvPr>
            <p:ph type="subTitle" idx="1"/>
          </p:nvPr>
        </p:nvSpPr>
        <p:spPr>
          <a:xfrm>
            <a:off x="1765399" y="4526333"/>
            <a:ext cx="6262723" cy="2447904"/>
          </a:xfrm>
        </p:spPr>
        <p:txBody>
          <a:bodyPr>
            <a:normAutofit fontScale="62500" lnSpcReduction="20000"/>
          </a:bodyPr>
          <a:lstStyle/>
          <a:p>
            <a:pPr algn="l"/>
            <a:r>
              <a:rPr lang="en-US" dirty="0" smtClean="0">
                <a:solidFill>
                  <a:schemeClr val="tx1"/>
                </a:solidFill>
              </a:rPr>
              <a:t>Facilitator: Peggy Brickman, University of Georgia</a:t>
            </a:r>
          </a:p>
          <a:p>
            <a:pPr algn="l"/>
            <a:r>
              <a:rPr lang="en-US" dirty="0" smtClean="0">
                <a:solidFill>
                  <a:schemeClr val="tx1"/>
                </a:solidFill>
              </a:rPr>
              <a:t>Brian Hammer, </a:t>
            </a:r>
            <a:r>
              <a:rPr lang="en-US" dirty="0">
                <a:solidFill>
                  <a:schemeClr val="tx1"/>
                </a:solidFill>
              </a:rPr>
              <a:t>Georgia Institute of Technology</a:t>
            </a:r>
          </a:p>
          <a:p>
            <a:pPr algn="l"/>
            <a:r>
              <a:rPr lang="en-US" dirty="0">
                <a:solidFill>
                  <a:schemeClr val="tx1"/>
                </a:solidFill>
              </a:rPr>
              <a:t>Marcia </a:t>
            </a:r>
            <a:r>
              <a:rPr lang="en-US" dirty="0" err="1" smtClean="0">
                <a:solidFill>
                  <a:schemeClr val="tx1"/>
                </a:solidFill>
              </a:rPr>
              <a:t>Hesser</a:t>
            </a:r>
            <a:r>
              <a:rPr lang="en-US" dirty="0" smtClean="0">
                <a:solidFill>
                  <a:schemeClr val="tx1"/>
                </a:solidFill>
              </a:rPr>
              <a:t> </a:t>
            </a:r>
            <a:r>
              <a:rPr lang="en-US" dirty="0">
                <a:solidFill>
                  <a:schemeClr val="tx1"/>
                </a:solidFill>
              </a:rPr>
              <a:t>Southern Polytechnic State University</a:t>
            </a:r>
          </a:p>
          <a:p>
            <a:pPr algn="l"/>
            <a:r>
              <a:rPr lang="en-US" dirty="0">
                <a:solidFill>
                  <a:schemeClr val="tx1"/>
                </a:solidFill>
              </a:rPr>
              <a:t>Anna </a:t>
            </a:r>
            <a:r>
              <a:rPr lang="en-US" dirty="0" err="1" smtClean="0">
                <a:solidFill>
                  <a:schemeClr val="tx1"/>
                </a:solidFill>
              </a:rPr>
              <a:t>Karls</a:t>
            </a:r>
            <a:r>
              <a:rPr lang="en-US" dirty="0" smtClean="0">
                <a:solidFill>
                  <a:schemeClr val="tx1"/>
                </a:solidFill>
              </a:rPr>
              <a:t>, </a:t>
            </a:r>
            <a:r>
              <a:rPr lang="en-US" dirty="0">
                <a:solidFill>
                  <a:schemeClr val="tx1"/>
                </a:solidFill>
              </a:rPr>
              <a:t>University of </a:t>
            </a:r>
            <a:r>
              <a:rPr lang="en-US" dirty="0" smtClean="0">
                <a:solidFill>
                  <a:schemeClr val="tx1"/>
                </a:solidFill>
              </a:rPr>
              <a:t>Georgia</a:t>
            </a:r>
          </a:p>
          <a:p>
            <a:pPr algn="l"/>
            <a:r>
              <a:rPr lang="en-US" dirty="0" smtClean="0">
                <a:solidFill>
                  <a:schemeClr val="tx1"/>
                </a:solidFill>
              </a:rPr>
              <a:t>Shana Kerr, </a:t>
            </a:r>
            <a:r>
              <a:rPr lang="en-US" dirty="0">
                <a:solidFill>
                  <a:schemeClr val="tx1"/>
                </a:solidFill>
              </a:rPr>
              <a:t>Georgia Institute of Technology</a:t>
            </a:r>
          </a:p>
          <a:p>
            <a:pPr algn="l"/>
            <a:r>
              <a:rPr lang="en-US" dirty="0">
                <a:solidFill>
                  <a:schemeClr val="tx1"/>
                </a:solidFill>
              </a:rPr>
              <a:t>Zachary </a:t>
            </a:r>
            <a:r>
              <a:rPr lang="en-US" dirty="0" smtClean="0">
                <a:solidFill>
                  <a:schemeClr val="tx1"/>
                </a:solidFill>
              </a:rPr>
              <a:t>Lewis, </a:t>
            </a:r>
            <a:r>
              <a:rPr lang="en-US" dirty="0">
                <a:solidFill>
                  <a:schemeClr val="tx1"/>
                </a:solidFill>
              </a:rPr>
              <a:t>University of Georgia</a:t>
            </a:r>
          </a:p>
          <a:p>
            <a:pPr algn="l"/>
            <a:r>
              <a:rPr lang="en-US" dirty="0">
                <a:solidFill>
                  <a:schemeClr val="tx1"/>
                </a:solidFill>
              </a:rPr>
              <a:t>Tsai-</a:t>
            </a:r>
            <a:r>
              <a:rPr lang="en-US" dirty="0" err="1">
                <a:solidFill>
                  <a:schemeClr val="tx1"/>
                </a:solidFill>
              </a:rPr>
              <a:t>Tien</a:t>
            </a:r>
            <a:r>
              <a:rPr lang="en-US" dirty="0">
                <a:solidFill>
                  <a:schemeClr val="tx1"/>
                </a:solidFill>
              </a:rPr>
              <a:t> </a:t>
            </a:r>
            <a:r>
              <a:rPr lang="en-US" dirty="0" smtClean="0">
                <a:solidFill>
                  <a:schemeClr val="tx1"/>
                </a:solidFill>
              </a:rPr>
              <a:t>Tseng, </a:t>
            </a:r>
            <a:r>
              <a:rPr lang="en-US" dirty="0">
                <a:solidFill>
                  <a:schemeClr val="tx1"/>
                </a:solidFill>
              </a:rPr>
              <a:t>Southern Polytechnic State </a:t>
            </a:r>
            <a:r>
              <a:rPr lang="en-US" dirty="0" smtClean="0">
                <a:solidFill>
                  <a:schemeClr val="tx1"/>
                </a:solidFill>
              </a:rPr>
              <a:t>University</a:t>
            </a:r>
          </a:p>
          <a:p>
            <a:pPr algn="l"/>
            <a:endParaRPr lang="en-US" dirty="0">
              <a:solidFill>
                <a:schemeClr val="tx1"/>
              </a:solidFill>
            </a:endParaRPr>
          </a:p>
          <a:p>
            <a:pPr algn="l"/>
            <a:endParaRPr lang="en-US" dirty="0"/>
          </a:p>
        </p:txBody>
      </p:sp>
      <p:pic>
        <p:nvPicPr>
          <p:cNvPr id="6146" name="Picture 2" descr="C:\Users\skerr6\Documents\Dropbox\2013 Southeast Summer Institute\Group 5 Gene expression\group-pic1.jpg"/>
          <p:cNvPicPr>
            <a:picLocks noChangeAspect="1" noChangeArrowheads="1"/>
          </p:cNvPicPr>
          <p:nvPr/>
        </p:nvPicPr>
        <p:blipFill rotWithShape="1">
          <a:blip r:embed="rId3">
            <a:extLst>
              <a:ext uri="{28A0092B-C50C-407E-A947-70E740481C1C}">
                <a14:useLocalDpi xmlns:a14="http://schemas.microsoft.com/office/drawing/2010/main" val="0"/>
              </a:ext>
            </a:extLst>
          </a:blip>
          <a:srcRect l="11623" t="33662" r="1471" b="16647"/>
          <a:stretch/>
        </p:blipFill>
        <p:spPr bwMode="auto">
          <a:xfrm>
            <a:off x="747792" y="1309711"/>
            <a:ext cx="7532176" cy="3216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9409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587991" y="419595"/>
            <a:ext cx="1631280" cy="519116"/>
          </a:xfrm>
          <a:prstGeom prst="rect">
            <a:avLst/>
          </a:prstGeom>
          <a:noFill/>
        </p:spPr>
        <p:txBody>
          <a:bodyPr wrap="none" rtlCol="0">
            <a:spAutoFit/>
          </a:bodyPr>
          <a:lstStyle/>
          <a:p>
            <a:pPr>
              <a:lnSpc>
                <a:spcPts val="1600"/>
              </a:lnSpc>
            </a:pPr>
            <a:r>
              <a:rPr lang="en-US" sz="2000" b="1" dirty="0" smtClean="0"/>
              <a:t>Estrogen</a:t>
            </a:r>
          </a:p>
          <a:p>
            <a:pPr>
              <a:lnSpc>
                <a:spcPts val="1600"/>
              </a:lnSpc>
            </a:pPr>
            <a:r>
              <a:rPr lang="en-US" sz="2000" b="1" dirty="0" smtClean="0"/>
              <a:t>Receptor (ER)</a:t>
            </a:r>
            <a:endParaRPr lang="en-US" sz="2000" b="1" dirty="0"/>
          </a:p>
        </p:txBody>
      </p:sp>
      <p:sp>
        <p:nvSpPr>
          <p:cNvPr id="11" name="TextBox 10"/>
          <p:cNvSpPr txBox="1"/>
          <p:nvPr/>
        </p:nvSpPr>
        <p:spPr>
          <a:xfrm>
            <a:off x="7587991" y="43324"/>
            <a:ext cx="1110432" cy="400110"/>
          </a:xfrm>
          <a:prstGeom prst="rect">
            <a:avLst/>
          </a:prstGeom>
          <a:noFill/>
        </p:spPr>
        <p:txBody>
          <a:bodyPr wrap="none" rtlCol="0">
            <a:spAutoFit/>
          </a:bodyPr>
          <a:lstStyle/>
          <a:p>
            <a:r>
              <a:rPr lang="en-US" sz="2000" b="1" dirty="0" smtClean="0"/>
              <a:t>Estrogen</a:t>
            </a:r>
            <a:endParaRPr lang="en-US" sz="2000" b="1" dirty="0"/>
          </a:p>
        </p:txBody>
      </p:sp>
      <p:sp>
        <p:nvSpPr>
          <p:cNvPr id="12" name="TextBox 11"/>
          <p:cNvSpPr txBox="1"/>
          <p:nvPr/>
        </p:nvSpPr>
        <p:spPr>
          <a:xfrm>
            <a:off x="7587991" y="930370"/>
            <a:ext cx="1458284" cy="502702"/>
          </a:xfrm>
          <a:prstGeom prst="rect">
            <a:avLst/>
          </a:prstGeom>
          <a:noFill/>
        </p:spPr>
        <p:txBody>
          <a:bodyPr wrap="none" rtlCol="0">
            <a:spAutoFit/>
          </a:bodyPr>
          <a:lstStyle/>
          <a:p>
            <a:pPr>
              <a:lnSpc>
                <a:spcPts val="1600"/>
              </a:lnSpc>
            </a:pPr>
            <a:r>
              <a:rPr lang="en-US" sz="2000" b="1" dirty="0" smtClean="0"/>
              <a:t>Estrogen-ER</a:t>
            </a:r>
          </a:p>
          <a:p>
            <a:pPr>
              <a:lnSpc>
                <a:spcPts val="1600"/>
              </a:lnSpc>
            </a:pPr>
            <a:r>
              <a:rPr lang="en-US" sz="2000" b="1" dirty="0" smtClean="0"/>
              <a:t>complex</a:t>
            </a:r>
            <a:endParaRPr lang="en-US" sz="2000" b="1" dirty="0"/>
          </a:p>
        </p:txBody>
      </p:sp>
      <p:sp>
        <p:nvSpPr>
          <p:cNvPr id="14" name="Pie 13"/>
          <p:cNvSpPr/>
          <p:nvPr/>
        </p:nvSpPr>
        <p:spPr>
          <a:xfrm rot="19093419">
            <a:off x="7211006" y="487078"/>
            <a:ext cx="338591" cy="348265"/>
          </a:xfrm>
          <a:prstGeom prst="pi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8000"/>
              </a:solidFill>
            </a:endParaRPr>
          </a:p>
        </p:txBody>
      </p:sp>
      <p:sp>
        <p:nvSpPr>
          <p:cNvPr id="15" name="Isosceles Triangle 14"/>
          <p:cNvSpPr/>
          <p:nvPr/>
        </p:nvSpPr>
        <p:spPr>
          <a:xfrm flipV="1">
            <a:off x="7255840" y="104504"/>
            <a:ext cx="248921" cy="275123"/>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 name="Group 43"/>
          <p:cNvGrpSpPr/>
          <p:nvPr/>
        </p:nvGrpSpPr>
        <p:grpSpPr>
          <a:xfrm>
            <a:off x="2852181" y="3936524"/>
            <a:ext cx="2961173" cy="2821424"/>
            <a:chOff x="2937929" y="3349009"/>
            <a:chExt cx="3086449" cy="2821424"/>
          </a:xfrm>
        </p:grpSpPr>
        <p:sp>
          <p:nvSpPr>
            <p:cNvPr id="4" name="Oval 3"/>
            <p:cNvSpPr/>
            <p:nvPr/>
          </p:nvSpPr>
          <p:spPr>
            <a:xfrm>
              <a:off x="2937929" y="3349009"/>
              <a:ext cx="3086449" cy="2821424"/>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rot="150269">
              <a:off x="3051580" y="3628656"/>
              <a:ext cx="1812195" cy="2219626"/>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6" name="Straight Connector 5"/>
            <p:cNvCxnSpPr/>
            <p:nvPr/>
          </p:nvCxnSpPr>
          <p:spPr>
            <a:xfrm flipV="1">
              <a:off x="3131951" y="4735199"/>
              <a:ext cx="1253093" cy="932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rot="39619">
              <a:off x="3534599" y="4710602"/>
              <a:ext cx="647658" cy="67268"/>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Bent Arrow 7"/>
            <p:cNvSpPr/>
            <p:nvPr/>
          </p:nvSpPr>
          <p:spPr>
            <a:xfrm rot="300000">
              <a:off x="3437779" y="4526383"/>
              <a:ext cx="129204" cy="20281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3223337" y="4699354"/>
              <a:ext cx="152004" cy="60368"/>
            </a:xfrm>
            <a:prstGeom prst="rect">
              <a:avLst/>
            </a:prstGeom>
            <a:solidFill>
              <a:srgbClr val="008000"/>
            </a:solid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3192837" y="4477047"/>
              <a:ext cx="213003" cy="282674"/>
              <a:chOff x="581211" y="1668467"/>
              <a:chExt cx="389965" cy="456084"/>
            </a:xfrm>
          </p:grpSpPr>
          <p:sp>
            <p:nvSpPr>
              <p:cNvPr id="17" name="Chord 16"/>
              <p:cNvSpPr/>
              <p:nvPr/>
            </p:nvSpPr>
            <p:spPr>
              <a:xfrm rot="6841195">
                <a:off x="587120" y="1740495"/>
                <a:ext cx="378147" cy="389965"/>
              </a:xfrm>
              <a:prstGeom prst="chord">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flipV="1">
                <a:off x="673384" y="1668467"/>
                <a:ext cx="224526" cy="24816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4894785" y="4462257"/>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gular Pentagon 19"/>
            <p:cNvSpPr/>
            <p:nvPr/>
          </p:nvSpPr>
          <p:spPr>
            <a:xfrm>
              <a:off x="5519783" y="4905763"/>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261968" y="4125226"/>
              <a:ext cx="1290616"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rot="39619">
              <a:off x="3587363" y="4075434"/>
              <a:ext cx="717753" cy="74548"/>
            </a:xfrm>
            <a:prstGeom prst="rect">
              <a:avLst/>
            </a:prstGeom>
            <a:solidFill>
              <a:srgbClr val="E115E4"/>
            </a:solidFill>
            <a:ln>
              <a:solidFill>
                <a:srgbClr val="E115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Bent Arrow 22"/>
            <p:cNvSpPr/>
            <p:nvPr/>
          </p:nvSpPr>
          <p:spPr>
            <a:xfrm rot="300000">
              <a:off x="3496481" y="3929434"/>
              <a:ext cx="143188" cy="22476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Freeform 23"/>
            <p:cNvSpPr/>
            <p:nvPr/>
          </p:nvSpPr>
          <p:spPr>
            <a:xfrm rot="10800000">
              <a:off x="4894786" y="4041648"/>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Regular Pentagon 24"/>
            <p:cNvSpPr/>
            <p:nvPr/>
          </p:nvSpPr>
          <p:spPr>
            <a:xfrm>
              <a:off x="5594478" y="5069613"/>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rot="10800000">
              <a:off x="4869524" y="4259061"/>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rot="10800000">
              <a:off x="4521475" y="4744519"/>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egular Pentagon 28"/>
            <p:cNvSpPr/>
            <p:nvPr/>
          </p:nvSpPr>
          <p:spPr>
            <a:xfrm>
              <a:off x="5744042" y="4987418"/>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rot="10800000">
              <a:off x="3636393" y="4888025"/>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Regular Pentagon 30"/>
            <p:cNvSpPr/>
            <p:nvPr/>
          </p:nvSpPr>
          <p:spPr>
            <a:xfrm>
              <a:off x="5226632" y="5016639"/>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436506" y="5339607"/>
              <a:ext cx="509734" cy="236249"/>
            </a:xfrm>
            <a:prstGeom prst="rect">
              <a:avLst/>
            </a:prstGeom>
            <a:noFill/>
          </p:spPr>
          <p:txBody>
            <a:bodyPr wrap="none" rtlCol="0">
              <a:spAutoFit/>
            </a:bodyPr>
            <a:lstStyle/>
            <a:p>
              <a:r>
                <a:rPr lang="en-US" dirty="0" smtClean="0"/>
                <a:t>nucleus</a:t>
              </a:r>
              <a:endParaRPr lang="en-US" dirty="0"/>
            </a:p>
          </p:txBody>
        </p:sp>
        <p:sp>
          <p:nvSpPr>
            <p:cNvPr id="34" name="TextBox 33"/>
            <p:cNvSpPr txBox="1"/>
            <p:nvPr/>
          </p:nvSpPr>
          <p:spPr>
            <a:xfrm>
              <a:off x="3907276" y="5775558"/>
              <a:ext cx="645643" cy="236249"/>
            </a:xfrm>
            <a:prstGeom prst="rect">
              <a:avLst/>
            </a:prstGeom>
            <a:noFill/>
          </p:spPr>
          <p:txBody>
            <a:bodyPr wrap="none" rtlCol="0">
              <a:spAutoFit/>
            </a:bodyPr>
            <a:lstStyle/>
            <a:p>
              <a:r>
                <a:rPr lang="en-US" dirty="0" smtClean="0"/>
                <a:t>cytoplasm</a:t>
              </a:r>
              <a:endParaRPr lang="en-US" dirty="0"/>
            </a:p>
          </p:txBody>
        </p:sp>
        <p:sp>
          <p:nvSpPr>
            <p:cNvPr id="35" name="TextBox 34"/>
            <p:cNvSpPr txBox="1"/>
            <p:nvPr/>
          </p:nvSpPr>
          <p:spPr>
            <a:xfrm>
              <a:off x="3732003" y="3747088"/>
              <a:ext cx="479425" cy="236249"/>
            </a:xfrm>
            <a:prstGeom prst="rect">
              <a:avLst/>
            </a:prstGeom>
            <a:noFill/>
          </p:spPr>
          <p:txBody>
            <a:bodyPr wrap="none" rtlCol="0">
              <a:spAutoFit/>
            </a:bodyPr>
            <a:lstStyle/>
            <a:p>
              <a:r>
                <a:rPr lang="en-US" dirty="0" smtClean="0"/>
                <a:t>Gene 1</a:t>
              </a:r>
              <a:endParaRPr lang="en-US" dirty="0"/>
            </a:p>
          </p:txBody>
        </p:sp>
        <p:sp>
          <p:nvSpPr>
            <p:cNvPr id="36" name="TextBox 35"/>
            <p:cNvSpPr txBox="1"/>
            <p:nvPr/>
          </p:nvSpPr>
          <p:spPr>
            <a:xfrm>
              <a:off x="3703183" y="4393163"/>
              <a:ext cx="479425" cy="236249"/>
            </a:xfrm>
            <a:prstGeom prst="rect">
              <a:avLst/>
            </a:prstGeom>
            <a:noFill/>
          </p:spPr>
          <p:txBody>
            <a:bodyPr wrap="none" rtlCol="0">
              <a:spAutoFit/>
            </a:bodyPr>
            <a:lstStyle/>
            <a:p>
              <a:r>
                <a:rPr lang="en-US" dirty="0" smtClean="0"/>
                <a:t>Gene 2</a:t>
              </a:r>
              <a:endParaRPr lang="en-US" dirty="0"/>
            </a:p>
          </p:txBody>
        </p:sp>
      </p:grpSp>
      <p:grpSp>
        <p:nvGrpSpPr>
          <p:cNvPr id="39" name="Group 38"/>
          <p:cNvGrpSpPr/>
          <p:nvPr/>
        </p:nvGrpSpPr>
        <p:grpSpPr>
          <a:xfrm>
            <a:off x="7211702" y="1031007"/>
            <a:ext cx="377845" cy="441910"/>
            <a:chOff x="581211" y="1668467"/>
            <a:chExt cx="389965" cy="456084"/>
          </a:xfrm>
        </p:grpSpPr>
        <p:sp>
          <p:nvSpPr>
            <p:cNvPr id="40" name="Chord 39"/>
            <p:cNvSpPr/>
            <p:nvPr/>
          </p:nvSpPr>
          <p:spPr>
            <a:xfrm rot="6841195">
              <a:off x="587120" y="1740495"/>
              <a:ext cx="378147" cy="389965"/>
            </a:xfrm>
            <a:prstGeom prst="chord">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Isosceles Triangle 40"/>
            <p:cNvSpPr/>
            <p:nvPr/>
          </p:nvSpPr>
          <p:spPr>
            <a:xfrm flipV="1">
              <a:off x="673384" y="1668467"/>
              <a:ext cx="224526" cy="24816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3" name="Freeform 102"/>
          <p:cNvSpPr/>
          <p:nvPr/>
        </p:nvSpPr>
        <p:spPr>
          <a:xfrm rot="10800000">
            <a:off x="6866005" y="2610068"/>
            <a:ext cx="775568"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4" name="Regular Pentagon 103"/>
          <p:cNvSpPr/>
          <p:nvPr/>
        </p:nvSpPr>
        <p:spPr>
          <a:xfrm>
            <a:off x="7317339" y="2930178"/>
            <a:ext cx="290562" cy="215884"/>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7587991" y="2485966"/>
            <a:ext cx="861133" cy="400110"/>
          </a:xfrm>
          <a:prstGeom prst="rect">
            <a:avLst/>
          </a:prstGeom>
          <a:noFill/>
        </p:spPr>
        <p:txBody>
          <a:bodyPr wrap="none" rtlCol="0">
            <a:spAutoFit/>
          </a:bodyPr>
          <a:lstStyle/>
          <a:p>
            <a:r>
              <a:rPr lang="en-US" sz="2000" b="1" dirty="0" smtClean="0"/>
              <a:t>mRNA</a:t>
            </a:r>
            <a:endParaRPr lang="en-US" sz="2000" b="1" dirty="0"/>
          </a:p>
        </p:txBody>
      </p:sp>
      <p:sp>
        <p:nvSpPr>
          <p:cNvPr id="107" name="TextBox 106"/>
          <p:cNvSpPr txBox="1"/>
          <p:nvPr/>
        </p:nvSpPr>
        <p:spPr>
          <a:xfrm>
            <a:off x="7587991" y="2846739"/>
            <a:ext cx="970012" cy="400110"/>
          </a:xfrm>
          <a:prstGeom prst="rect">
            <a:avLst/>
          </a:prstGeom>
          <a:noFill/>
        </p:spPr>
        <p:txBody>
          <a:bodyPr wrap="none" rtlCol="0">
            <a:spAutoFit/>
          </a:bodyPr>
          <a:lstStyle/>
          <a:p>
            <a:r>
              <a:rPr lang="en-US" sz="2000" b="1" dirty="0" smtClean="0"/>
              <a:t>protein</a:t>
            </a:r>
            <a:endParaRPr lang="en-US" sz="2000" b="1" dirty="0"/>
          </a:p>
        </p:txBody>
      </p:sp>
      <p:grpSp>
        <p:nvGrpSpPr>
          <p:cNvPr id="141" name="Group 140"/>
          <p:cNvGrpSpPr/>
          <p:nvPr/>
        </p:nvGrpSpPr>
        <p:grpSpPr>
          <a:xfrm>
            <a:off x="6158087" y="3942666"/>
            <a:ext cx="2961173" cy="2821424"/>
            <a:chOff x="6096738" y="4060877"/>
            <a:chExt cx="2961173" cy="2821424"/>
          </a:xfrm>
        </p:grpSpPr>
        <p:sp>
          <p:nvSpPr>
            <p:cNvPr id="75" name="Oval 74"/>
            <p:cNvSpPr/>
            <p:nvPr/>
          </p:nvSpPr>
          <p:spPr>
            <a:xfrm>
              <a:off x="6096738" y="4060877"/>
              <a:ext cx="2961173" cy="2821424"/>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rot="150269">
              <a:off x="6212584" y="4296908"/>
              <a:ext cx="1738640" cy="2219626"/>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77" name="Straight Connector 76"/>
            <p:cNvCxnSpPr/>
            <p:nvPr/>
          </p:nvCxnSpPr>
          <p:spPr>
            <a:xfrm flipV="1">
              <a:off x="6282885" y="5377209"/>
              <a:ext cx="1202231" cy="932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rot="39619">
              <a:off x="6669190" y="5352612"/>
              <a:ext cx="621370" cy="67268"/>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Bent Arrow 78"/>
            <p:cNvSpPr/>
            <p:nvPr/>
          </p:nvSpPr>
          <p:spPr>
            <a:xfrm rot="300000">
              <a:off x="6576300" y="5168393"/>
              <a:ext cx="123960" cy="20281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0" name="Rectangle 79"/>
            <p:cNvSpPr/>
            <p:nvPr/>
          </p:nvSpPr>
          <p:spPr>
            <a:xfrm>
              <a:off x="6370562" y="5341364"/>
              <a:ext cx="145834" cy="60368"/>
            </a:xfrm>
            <a:prstGeom prst="rect">
              <a:avLst/>
            </a:prstGeom>
            <a:solidFill>
              <a:srgbClr val="008000"/>
            </a:solid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5" name="Straight Connector 84"/>
            <p:cNvCxnSpPr/>
            <p:nvPr/>
          </p:nvCxnSpPr>
          <p:spPr>
            <a:xfrm>
              <a:off x="6407625" y="4767236"/>
              <a:ext cx="1238231"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rot="39619">
              <a:off x="6719812" y="4717444"/>
              <a:ext cx="688620" cy="74548"/>
            </a:xfrm>
            <a:prstGeom prst="rect">
              <a:avLst/>
            </a:prstGeom>
            <a:solidFill>
              <a:srgbClr val="E115E4"/>
            </a:solidFill>
            <a:ln>
              <a:solidFill>
                <a:srgbClr val="E115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Bent Arrow 86"/>
            <p:cNvSpPr/>
            <p:nvPr/>
          </p:nvSpPr>
          <p:spPr>
            <a:xfrm rot="300000">
              <a:off x="6632619" y="4571444"/>
              <a:ext cx="137376" cy="22476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6" name="TextBox 95"/>
            <p:cNvSpPr txBox="1"/>
            <p:nvPr/>
          </p:nvSpPr>
          <p:spPr>
            <a:xfrm>
              <a:off x="6575078" y="5981617"/>
              <a:ext cx="489044" cy="236249"/>
            </a:xfrm>
            <a:prstGeom prst="rect">
              <a:avLst/>
            </a:prstGeom>
            <a:noFill/>
          </p:spPr>
          <p:txBody>
            <a:bodyPr wrap="none" rtlCol="0">
              <a:spAutoFit/>
            </a:bodyPr>
            <a:lstStyle/>
            <a:p>
              <a:r>
                <a:rPr lang="en-US" dirty="0" smtClean="0"/>
                <a:t>nucleus</a:t>
              </a:r>
              <a:endParaRPr lang="en-US" dirty="0"/>
            </a:p>
          </p:txBody>
        </p:sp>
        <p:sp>
          <p:nvSpPr>
            <p:cNvPr id="97" name="TextBox 96"/>
            <p:cNvSpPr txBox="1"/>
            <p:nvPr/>
          </p:nvSpPr>
          <p:spPr>
            <a:xfrm>
              <a:off x="7026740" y="6417568"/>
              <a:ext cx="619437" cy="236249"/>
            </a:xfrm>
            <a:prstGeom prst="rect">
              <a:avLst/>
            </a:prstGeom>
            <a:noFill/>
          </p:spPr>
          <p:txBody>
            <a:bodyPr wrap="none" rtlCol="0">
              <a:spAutoFit/>
            </a:bodyPr>
            <a:lstStyle/>
            <a:p>
              <a:r>
                <a:rPr lang="en-US" dirty="0" smtClean="0"/>
                <a:t>cytoplasm</a:t>
              </a:r>
              <a:endParaRPr lang="en-US" dirty="0"/>
            </a:p>
          </p:txBody>
        </p:sp>
        <p:sp>
          <p:nvSpPr>
            <p:cNvPr id="98" name="TextBox 97"/>
            <p:cNvSpPr txBox="1"/>
            <p:nvPr/>
          </p:nvSpPr>
          <p:spPr>
            <a:xfrm>
              <a:off x="6858581" y="4389098"/>
              <a:ext cx="459966" cy="236249"/>
            </a:xfrm>
            <a:prstGeom prst="rect">
              <a:avLst/>
            </a:prstGeom>
            <a:noFill/>
          </p:spPr>
          <p:txBody>
            <a:bodyPr wrap="none" rtlCol="0">
              <a:spAutoFit/>
            </a:bodyPr>
            <a:lstStyle/>
            <a:p>
              <a:r>
                <a:rPr lang="en-US" dirty="0" smtClean="0"/>
                <a:t>Gene 1</a:t>
              </a:r>
              <a:endParaRPr lang="en-US" dirty="0"/>
            </a:p>
          </p:txBody>
        </p:sp>
        <p:sp>
          <p:nvSpPr>
            <p:cNvPr id="99" name="TextBox 98"/>
            <p:cNvSpPr txBox="1"/>
            <p:nvPr/>
          </p:nvSpPr>
          <p:spPr>
            <a:xfrm>
              <a:off x="6830931" y="5035173"/>
              <a:ext cx="459966" cy="236249"/>
            </a:xfrm>
            <a:prstGeom prst="rect">
              <a:avLst/>
            </a:prstGeom>
            <a:noFill/>
          </p:spPr>
          <p:txBody>
            <a:bodyPr wrap="none" rtlCol="0">
              <a:spAutoFit/>
            </a:bodyPr>
            <a:lstStyle/>
            <a:p>
              <a:r>
                <a:rPr lang="en-US" dirty="0" smtClean="0"/>
                <a:t>Gene 2</a:t>
              </a:r>
              <a:endParaRPr lang="en-US" dirty="0"/>
            </a:p>
          </p:txBody>
        </p:sp>
        <p:sp>
          <p:nvSpPr>
            <p:cNvPr id="135" name="Pie 134"/>
            <p:cNvSpPr/>
            <p:nvPr/>
          </p:nvSpPr>
          <p:spPr>
            <a:xfrm rot="19093419">
              <a:off x="8094579" y="4535908"/>
              <a:ext cx="364591" cy="375008"/>
            </a:xfrm>
            <a:prstGeom prst="pi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8000"/>
                </a:solidFill>
              </a:endParaRPr>
            </a:p>
          </p:txBody>
        </p:sp>
      </p:grpSp>
      <p:sp>
        <p:nvSpPr>
          <p:cNvPr id="166" name="TextBox 165"/>
          <p:cNvSpPr txBox="1"/>
          <p:nvPr/>
        </p:nvSpPr>
        <p:spPr>
          <a:xfrm>
            <a:off x="2703721" y="3764922"/>
            <a:ext cx="552330" cy="646331"/>
          </a:xfrm>
          <a:prstGeom prst="rect">
            <a:avLst/>
          </a:prstGeom>
          <a:noFill/>
        </p:spPr>
        <p:txBody>
          <a:bodyPr wrap="none" rtlCol="0">
            <a:spAutoFit/>
          </a:bodyPr>
          <a:lstStyle/>
          <a:p>
            <a:r>
              <a:rPr lang="en-US" sz="3600" b="1" dirty="0" smtClean="0"/>
              <a:t>C.</a:t>
            </a:r>
            <a:endParaRPr lang="en-US" sz="3600" b="1" dirty="0"/>
          </a:p>
        </p:txBody>
      </p:sp>
      <p:sp>
        <p:nvSpPr>
          <p:cNvPr id="167" name="TextBox 166"/>
          <p:cNvSpPr txBox="1"/>
          <p:nvPr/>
        </p:nvSpPr>
        <p:spPr>
          <a:xfrm>
            <a:off x="6226267" y="3699255"/>
            <a:ext cx="598992" cy="646331"/>
          </a:xfrm>
          <a:prstGeom prst="rect">
            <a:avLst/>
          </a:prstGeom>
          <a:noFill/>
        </p:spPr>
        <p:txBody>
          <a:bodyPr wrap="none" rtlCol="0">
            <a:spAutoFit/>
          </a:bodyPr>
          <a:lstStyle/>
          <a:p>
            <a:r>
              <a:rPr lang="en-US" sz="3600" b="1" dirty="0"/>
              <a:t>D</a:t>
            </a:r>
            <a:r>
              <a:rPr lang="en-US" sz="3600" b="1" dirty="0" smtClean="0"/>
              <a:t>.</a:t>
            </a:r>
            <a:endParaRPr lang="en-US" sz="3600" b="1" dirty="0"/>
          </a:p>
        </p:txBody>
      </p:sp>
      <p:sp>
        <p:nvSpPr>
          <p:cNvPr id="168" name="Regular Pentagon 167"/>
          <p:cNvSpPr/>
          <p:nvPr/>
        </p:nvSpPr>
        <p:spPr>
          <a:xfrm>
            <a:off x="4848227" y="5894503"/>
            <a:ext cx="148766"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Bent Arrow 100"/>
          <p:cNvSpPr/>
          <p:nvPr/>
        </p:nvSpPr>
        <p:spPr>
          <a:xfrm>
            <a:off x="7294524" y="2101049"/>
            <a:ext cx="254001" cy="351377"/>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5" name="TextBox 104"/>
          <p:cNvSpPr txBox="1"/>
          <p:nvPr/>
        </p:nvSpPr>
        <p:spPr>
          <a:xfrm>
            <a:off x="7587991" y="2109695"/>
            <a:ext cx="1199496" cy="400110"/>
          </a:xfrm>
          <a:prstGeom prst="rect">
            <a:avLst/>
          </a:prstGeom>
          <a:noFill/>
        </p:spPr>
        <p:txBody>
          <a:bodyPr wrap="none" rtlCol="0">
            <a:spAutoFit/>
          </a:bodyPr>
          <a:lstStyle/>
          <a:p>
            <a:r>
              <a:rPr lang="en-US" sz="2000" b="1" dirty="0" smtClean="0"/>
              <a:t>Promoter</a:t>
            </a:r>
            <a:endParaRPr lang="en-US" sz="2000" b="1" dirty="0"/>
          </a:p>
        </p:txBody>
      </p:sp>
      <p:sp>
        <p:nvSpPr>
          <p:cNvPr id="2" name="Rectangle 1"/>
          <p:cNvSpPr/>
          <p:nvPr/>
        </p:nvSpPr>
        <p:spPr>
          <a:xfrm>
            <a:off x="7165149" y="1676684"/>
            <a:ext cx="407425" cy="167155"/>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TextBox 116"/>
          <p:cNvSpPr txBox="1"/>
          <p:nvPr/>
        </p:nvSpPr>
        <p:spPr>
          <a:xfrm>
            <a:off x="7587991" y="1424731"/>
            <a:ext cx="1203599" cy="724301"/>
          </a:xfrm>
          <a:prstGeom prst="rect">
            <a:avLst/>
          </a:prstGeom>
          <a:noFill/>
        </p:spPr>
        <p:txBody>
          <a:bodyPr wrap="none" rtlCol="0">
            <a:spAutoFit/>
          </a:bodyPr>
          <a:lstStyle/>
          <a:p>
            <a:pPr>
              <a:lnSpc>
                <a:spcPts val="1600"/>
              </a:lnSpc>
            </a:pPr>
            <a:r>
              <a:rPr lang="en-US" sz="2000" b="1" dirty="0" smtClean="0"/>
              <a:t>Estrogen-</a:t>
            </a:r>
          </a:p>
          <a:p>
            <a:pPr>
              <a:lnSpc>
                <a:spcPts val="1600"/>
              </a:lnSpc>
            </a:pPr>
            <a:r>
              <a:rPr lang="en-US" sz="2000" b="1" dirty="0" smtClean="0"/>
              <a:t>Response</a:t>
            </a:r>
          </a:p>
          <a:p>
            <a:pPr>
              <a:lnSpc>
                <a:spcPts val="1600"/>
              </a:lnSpc>
            </a:pPr>
            <a:r>
              <a:rPr lang="en-US" sz="2000" b="1" dirty="0" smtClean="0"/>
              <a:t>Element</a:t>
            </a:r>
            <a:endParaRPr lang="en-US" sz="2000" b="1" dirty="0"/>
          </a:p>
        </p:txBody>
      </p:sp>
      <p:sp>
        <p:nvSpPr>
          <p:cNvPr id="126" name="Rectangle 125"/>
          <p:cNvSpPr/>
          <p:nvPr/>
        </p:nvSpPr>
        <p:spPr>
          <a:xfrm>
            <a:off x="6386891" y="5207784"/>
            <a:ext cx="194366" cy="79743"/>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3084651" y="5307813"/>
            <a:ext cx="194366" cy="79743"/>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TextBox 137"/>
          <p:cNvSpPr txBox="1"/>
          <p:nvPr/>
        </p:nvSpPr>
        <p:spPr>
          <a:xfrm>
            <a:off x="1115" y="4121214"/>
            <a:ext cx="1405834" cy="2308324"/>
          </a:xfrm>
          <a:prstGeom prst="rect">
            <a:avLst/>
          </a:prstGeom>
          <a:noFill/>
        </p:spPr>
        <p:txBody>
          <a:bodyPr wrap="none" rtlCol="0">
            <a:spAutoFit/>
          </a:bodyPr>
          <a:lstStyle/>
          <a:p>
            <a:pPr marL="457200" indent="-457200">
              <a:buAutoNum type="arabicPeriod"/>
            </a:pPr>
            <a:r>
              <a:rPr lang="en-US" sz="2400" dirty="0" smtClean="0"/>
              <a:t>BDAC </a:t>
            </a:r>
          </a:p>
          <a:p>
            <a:pPr marL="457200" indent="-457200">
              <a:buAutoNum type="arabicPeriod"/>
            </a:pPr>
            <a:r>
              <a:rPr lang="en-US" sz="2400" dirty="0" smtClean="0"/>
              <a:t>DBAC</a:t>
            </a:r>
          </a:p>
          <a:p>
            <a:pPr marL="457200" indent="-457200">
              <a:buAutoNum type="arabicPeriod"/>
            </a:pPr>
            <a:r>
              <a:rPr lang="en-US" sz="2400" dirty="0" smtClean="0"/>
              <a:t>CABD</a:t>
            </a:r>
          </a:p>
          <a:p>
            <a:pPr marL="457200" indent="-457200">
              <a:buAutoNum type="arabicPeriod"/>
            </a:pPr>
            <a:r>
              <a:rPr lang="en-US" sz="2400" dirty="0" smtClean="0"/>
              <a:t>ACBD</a:t>
            </a:r>
          </a:p>
          <a:p>
            <a:pPr marL="457200" indent="-457200">
              <a:buAutoNum type="arabicPeriod"/>
            </a:pPr>
            <a:r>
              <a:rPr lang="en-US" sz="2400" dirty="0" smtClean="0"/>
              <a:t>DACB</a:t>
            </a:r>
          </a:p>
          <a:p>
            <a:pPr marL="457200" indent="-457200">
              <a:buAutoNum type="arabicPeriod"/>
            </a:pPr>
            <a:r>
              <a:rPr lang="en-US" sz="2400" dirty="0" smtClean="0"/>
              <a:t>BACD</a:t>
            </a:r>
            <a:endParaRPr lang="en-US" sz="2400" dirty="0"/>
          </a:p>
        </p:txBody>
      </p:sp>
      <p:grpSp>
        <p:nvGrpSpPr>
          <p:cNvPr id="124" name="Group 123"/>
          <p:cNvGrpSpPr/>
          <p:nvPr/>
        </p:nvGrpSpPr>
        <p:grpSpPr>
          <a:xfrm>
            <a:off x="184893" y="1029764"/>
            <a:ext cx="3261355" cy="2848150"/>
            <a:chOff x="2937929" y="3349009"/>
            <a:chExt cx="3086449" cy="2821424"/>
          </a:xfrm>
        </p:grpSpPr>
        <p:sp>
          <p:nvSpPr>
            <p:cNvPr id="139" name="Oval 138"/>
            <p:cNvSpPr/>
            <p:nvPr/>
          </p:nvSpPr>
          <p:spPr>
            <a:xfrm>
              <a:off x="2937929" y="3349009"/>
              <a:ext cx="3086449" cy="2821424"/>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rot="150269">
              <a:off x="3040907" y="3633228"/>
              <a:ext cx="1812195" cy="2219626"/>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56" name="Straight Connector 155"/>
            <p:cNvCxnSpPr/>
            <p:nvPr/>
          </p:nvCxnSpPr>
          <p:spPr>
            <a:xfrm flipV="1">
              <a:off x="3131951" y="4735199"/>
              <a:ext cx="1253093" cy="932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57" name="Rectangle 156"/>
            <p:cNvSpPr/>
            <p:nvPr/>
          </p:nvSpPr>
          <p:spPr>
            <a:xfrm rot="39619">
              <a:off x="3534599" y="4710602"/>
              <a:ext cx="647658" cy="67268"/>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Bent Arrow 161"/>
            <p:cNvSpPr/>
            <p:nvPr/>
          </p:nvSpPr>
          <p:spPr>
            <a:xfrm rot="300000">
              <a:off x="3437779" y="4526383"/>
              <a:ext cx="129204" cy="20281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3" name="Rectangle 162"/>
            <p:cNvSpPr/>
            <p:nvPr/>
          </p:nvSpPr>
          <p:spPr>
            <a:xfrm>
              <a:off x="3223337" y="4699354"/>
              <a:ext cx="152004" cy="60368"/>
            </a:xfrm>
            <a:prstGeom prst="rect">
              <a:avLst/>
            </a:prstGeom>
            <a:solidFill>
              <a:srgbClr val="008000"/>
            </a:solid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4" name="Group 163"/>
            <p:cNvGrpSpPr/>
            <p:nvPr/>
          </p:nvGrpSpPr>
          <p:grpSpPr>
            <a:xfrm>
              <a:off x="3192837" y="4477048"/>
              <a:ext cx="213003" cy="282675"/>
              <a:chOff x="581211" y="1668466"/>
              <a:chExt cx="389965" cy="456085"/>
            </a:xfrm>
          </p:grpSpPr>
          <p:sp>
            <p:nvSpPr>
              <p:cNvPr id="181" name="Chord 180"/>
              <p:cNvSpPr/>
              <p:nvPr/>
            </p:nvSpPr>
            <p:spPr>
              <a:xfrm rot="6841195">
                <a:off x="587120" y="1740495"/>
                <a:ext cx="378147" cy="389965"/>
              </a:xfrm>
              <a:prstGeom prst="chord">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Isosceles Triangle 181"/>
              <p:cNvSpPr/>
              <p:nvPr/>
            </p:nvSpPr>
            <p:spPr>
              <a:xfrm flipV="1">
                <a:off x="673385" y="1668466"/>
                <a:ext cx="224527" cy="248159"/>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9" name="Freeform 168"/>
            <p:cNvSpPr/>
            <p:nvPr/>
          </p:nvSpPr>
          <p:spPr>
            <a:xfrm rot="10800000">
              <a:off x="4894785" y="4462257"/>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0" name="Straight Connector 169"/>
            <p:cNvCxnSpPr/>
            <p:nvPr/>
          </p:nvCxnSpPr>
          <p:spPr>
            <a:xfrm>
              <a:off x="3261968" y="4125226"/>
              <a:ext cx="1290616"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71" name="Rectangle 170"/>
            <p:cNvSpPr/>
            <p:nvPr/>
          </p:nvSpPr>
          <p:spPr>
            <a:xfrm rot="39619">
              <a:off x="3587363" y="4075434"/>
              <a:ext cx="717753" cy="74548"/>
            </a:xfrm>
            <a:prstGeom prst="rect">
              <a:avLst/>
            </a:prstGeom>
            <a:solidFill>
              <a:srgbClr val="E115E4"/>
            </a:solidFill>
            <a:ln>
              <a:solidFill>
                <a:srgbClr val="E115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Bent Arrow 171"/>
            <p:cNvSpPr/>
            <p:nvPr/>
          </p:nvSpPr>
          <p:spPr>
            <a:xfrm rot="300000">
              <a:off x="3496481" y="3929434"/>
              <a:ext cx="143188" cy="22476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3" name="Freeform 172"/>
            <p:cNvSpPr/>
            <p:nvPr/>
          </p:nvSpPr>
          <p:spPr>
            <a:xfrm rot="10800000">
              <a:off x="4894786" y="4041648"/>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4" name="Freeform 173"/>
            <p:cNvSpPr/>
            <p:nvPr/>
          </p:nvSpPr>
          <p:spPr>
            <a:xfrm rot="10800000">
              <a:off x="4869524" y="4259061"/>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5" name="Freeform 174"/>
            <p:cNvSpPr/>
            <p:nvPr/>
          </p:nvSpPr>
          <p:spPr>
            <a:xfrm rot="10800000">
              <a:off x="4451811" y="4660941"/>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6" name="Freeform 175"/>
            <p:cNvSpPr/>
            <p:nvPr/>
          </p:nvSpPr>
          <p:spPr>
            <a:xfrm rot="10800000">
              <a:off x="3820252" y="4884203"/>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7" name="TextBox 176"/>
            <p:cNvSpPr txBox="1"/>
            <p:nvPr/>
          </p:nvSpPr>
          <p:spPr>
            <a:xfrm>
              <a:off x="3436506" y="5339607"/>
              <a:ext cx="509734" cy="236249"/>
            </a:xfrm>
            <a:prstGeom prst="rect">
              <a:avLst/>
            </a:prstGeom>
            <a:noFill/>
          </p:spPr>
          <p:txBody>
            <a:bodyPr wrap="none" rtlCol="0">
              <a:spAutoFit/>
            </a:bodyPr>
            <a:lstStyle/>
            <a:p>
              <a:r>
                <a:rPr lang="en-US" dirty="0" smtClean="0"/>
                <a:t>nucleus</a:t>
              </a:r>
              <a:endParaRPr lang="en-US" dirty="0"/>
            </a:p>
          </p:txBody>
        </p:sp>
        <p:sp>
          <p:nvSpPr>
            <p:cNvPr id="178" name="TextBox 177"/>
            <p:cNvSpPr txBox="1"/>
            <p:nvPr/>
          </p:nvSpPr>
          <p:spPr>
            <a:xfrm>
              <a:off x="3907276" y="5775558"/>
              <a:ext cx="645643" cy="236249"/>
            </a:xfrm>
            <a:prstGeom prst="rect">
              <a:avLst/>
            </a:prstGeom>
            <a:noFill/>
          </p:spPr>
          <p:txBody>
            <a:bodyPr wrap="none" rtlCol="0">
              <a:spAutoFit/>
            </a:bodyPr>
            <a:lstStyle/>
            <a:p>
              <a:r>
                <a:rPr lang="en-US" dirty="0" smtClean="0"/>
                <a:t>cytoplasm</a:t>
              </a:r>
              <a:endParaRPr lang="en-US" dirty="0"/>
            </a:p>
          </p:txBody>
        </p:sp>
        <p:sp>
          <p:nvSpPr>
            <p:cNvPr id="179" name="TextBox 178"/>
            <p:cNvSpPr txBox="1"/>
            <p:nvPr/>
          </p:nvSpPr>
          <p:spPr>
            <a:xfrm>
              <a:off x="3732003" y="3747088"/>
              <a:ext cx="479425" cy="236249"/>
            </a:xfrm>
            <a:prstGeom prst="rect">
              <a:avLst/>
            </a:prstGeom>
            <a:noFill/>
          </p:spPr>
          <p:txBody>
            <a:bodyPr wrap="none" rtlCol="0">
              <a:spAutoFit/>
            </a:bodyPr>
            <a:lstStyle/>
            <a:p>
              <a:r>
                <a:rPr lang="en-US" dirty="0" smtClean="0"/>
                <a:t>Gene 1</a:t>
              </a:r>
              <a:endParaRPr lang="en-US" dirty="0"/>
            </a:p>
          </p:txBody>
        </p:sp>
        <p:sp>
          <p:nvSpPr>
            <p:cNvPr id="180" name="TextBox 179"/>
            <p:cNvSpPr txBox="1"/>
            <p:nvPr/>
          </p:nvSpPr>
          <p:spPr>
            <a:xfrm>
              <a:off x="3703183" y="4393163"/>
              <a:ext cx="479425" cy="236249"/>
            </a:xfrm>
            <a:prstGeom prst="rect">
              <a:avLst/>
            </a:prstGeom>
            <a:noFill/>
          </p:spPr>
          <p:txBody>
            <a:bodyPr wrap="none" rtlCol="0">
              <a:spAutoFit/>
            </a:bodyPr>
            <a:lstStyle/>
            <a:p>
              <a:r>
                <a:rPr lang="en-US" dirty="0" smtClean="0"/>
                <a:t>Gene 2</a:t>
              </a:r>
              <a:endParaRPr lang="en-US" dirty="0"/>
            </a:p>
          </p:txBody>
        </p:sp>
      </p:grpSp>
      <p:grpSp>
        <p:nvGrpSpPr>
          <p:cNvPr id="183" name="Group 182"/>
          <p:cNvGrpSpPr/>
          <p:nvPr/>
        </p:nvGrpSpPr>
        <p:grpSpPr>
          <a:xfrm>
            <a:off x="3690489" y="1012041"/>
            <a:ext cx="2961173" cy="2821424"/>
            <a:chOff x="6096738" y="3991019"/>
            <a:chExt cx="2961173" cy="2821424"/>
          </a:xfrm>
        </p:grpSpPr>
        <p:sp>
          <p:nvSpPr>
            <p:cNvPr id="184" name="Oval 183"/>
            <p:cNvSpPr/>
            <p:nvPr/>
          </p:nvSpPr>
          <p:spPr>
            <a:xfrm>
              <a:off x="6096738" y="3991019"/>
              <a:ext cx="2961173" cy="2821424"/>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p:nvPr/>
          </p:nvSpPr>
          <p:spPr>
            <a:xfrm rot="150269">
              <a:off x="6230489" y="4260474"/>
              <a:ext cx="1738640" cy="2219626"/>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86" name="Straight Connector 185"/>
            <p:cNvCxnSpPr/>
            <p:nvPr/>
          </p:nvCxnSpPr>
          <p:spPr>
            <a:xfrm flipV="1">
              <a:off x="6282885" y="5377209"/>
              <a:ext cx="1202231" cy="932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87" name="Rectangle 186"/>
            <p:cNvSpPr/>
            <p:nvPr/>
          </p:nvSpPr>
          <p:spPr>
            <a:xfrm rot="39619">
              <a:off x="6669190" y="5352612"/>
              <a:ext cx="621370" cy="67268"/>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Bent Arrow 187"/>
            <p:cNvSpPr/>
            <p:nvPr/>
          </p:nvSpPr>
          <p:spPr>
            <a:xfrm rot="300000">
              <a:off x="6576300" y="5168393"/>
              <a:ext cx="123960" cy="20281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9" name="Rectangle 188"/>
            <p:cNvSpPr/>
            <p:nvPr/>
          </p:nvSpPr>
          <p:spPr>
            <a:xfrm>
              <a:off x="6370562" y="5341364"/>
              <a:ext cx="145834" cy="60368"/>
            </a:xfrm>
            <a:prstGeom prst="rect">
              <a:avLst/>
            </a:prstGeom>
            <a:solidFill>
              <a:srgbClr val="008000"/>
            </a:solid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0" name="Straight Connector 189"/>
            <p:cNvCxnSpPr/>
            <p:nvPr/>
          </p:nvCxnSpPr>
          <p:spPr>
            <a:xfrm>
              <a:off x="6407625" y="4767236"/>
              <a:ext cx="1238231"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91" name="Rectangle 190"/>
            <p:cNvSpPr/>
            <p:nvPr/>
          </p:nvSpPr>
          <p:spPr>
            <a:xfrm rot="39619">
              <a:off x="6719812" y="4717444"/>
              <a:ext cx="688620" cy="74548"/>
            </a:xfrm>
            <a:prstGeom prst="rect">
              <a:avLst/>
            </a:prstGeom>
            <a:solidFill>
              <a:srgbClr val="E115E4"/>
            </a:solidFill>
            <a:ln>
              <a:solidFill>
                <a:srgbClr val="E115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Bent Arrow 191"/>
            <p:cNvSpPr/>
            <p:nvPr/>
          </p:nvSpPr>
          <p:spPr>
            <a:xfrm rot="300000">
              <a:off x="6632619" y="4571444"/>
              <a:ext cx="137376" cy="22476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3" name="TextBox 192"/>
            <p:cNvSpPr txBox="1"/>
            <p:nvPr/>
          </p:nvSpPr>
          <p:spPr>
            <a:xfrm>
              <a:off x="6575078" y="5981617"/>
              <a:ext cx="489044" cy="236249"/>
            </a:xfrm>
            <a:prstGeom prst="rect">
              <a:avLst/>
            </a:prstGeom>
            <a:noFill/>
          </p:spPr>
          <p:txBody>
            <a:bodyPr wrap="none" rtlCol="0">
              <a:spAutoFit/>
            </a:bodyPr>
            <a:lstStyle/>
            <a:p>
              <a:r>
                <a:rPr lang="en-US" dirty="0" smtClean="0"/>
                <a:t>nucleus</a:t>
              </a:r>
              <a:endParaRPr lang="en-US" dirty="0"/>
            </a:p>
          </p:txBody>
        </p:sp>
        <p:sp>
          <p:nvSpPr>
            <p:cNvPr id="194" name="TextBox 193"/>
            <p:cNvSpPr txBox="1"/>
            <p:nvPr/>
          </p:nvSpPr>
          <p:spPr>
            <a:xfrm>
              <a:off x="7026740" y="6417568"/>
              <a:ext cx="619437" cy="236249"/>
            </a:xfrm>
            <a:prstGeom prst="rect">
              <a:avLst/>
            </a:prstGeom>
            <a:noFill/>
          </p:spPr>
          <p:txBody>
            <a:bodyPr wrap="none" rtlCol="0">
              <a:spAutoFit/>
            </a:bodyPr>
            <a:lstStyle/>
            <a:p>
              <a:r>
                <a:rPr lang="en-US" dirty="0" smtClean="0"/>
                <a:t>cytoplasm</a:t>
              </a:r>
              <a:endParaRPr lang="en-US" dirty="0"/>
            </a:p>
          </p:txBody>
        </p:sp>
        <p:sp>
          <p:nvSpPr>
            <p:cNvPr id="195" name="TextBox 194"/>
            <p:cNvSpPr txBox="1"/>
            <p:nvPr/>
          </p:nvSpPr>
          <p:spPr>
            <a:xfrm>
              <a:off x="6858581" y="4389098"/>
              <a:ext cx="459966" cy="236249"/>
            </a:xfrm>
            <a:prstGeom prst="rect">
              <a:avLst/>
            </a:prstGeom>
            <a:noFill/>
          </p:spPr>
          <p:txBody>
            <a:bodyPr wrap="none" rtlCol="0">
              <a:spAutoFit/>
            </a:bodyPr>
            <a:lstStyle/>
            <a:p>
              <a:r>
                <a:rPr lang="en-US" dirty="0" smtClean="0"/>
                <a:t>Gene 1</a:t>
              </a:r>
              <a:endParaRPr lang="en-US" dirty="0"/>
            </a:p>
          </p:txBody>
        </p:sp>
        <p:sp>
          <p:nvSpPr>
            <p:cNvPr id="196" name="TextBox 195"/>
            <p:cNvSpPr txBox="1"/>
            <p:nvPr/>
          </p:nvSpPr>
          <p:spPr>
            <a:xfrm>
              <a:off x="6830931" y="5035173"/>
              <a:ext cx="459966" cy="236249"/>
            </a:xfrm>
            <a:prstGeom prst="rect">
              <a:avLst/>
            </a:prstGeom>
            <a:noFill/>
          </p:spPr>
          <p:txBody>
            <a:bodyPr wrap="none" rtlCol="0">
              <a:spAutoFit/>
            </a:bodyPr>
            <a:lstStyle/>
            <a:p>
              <a:r>
                <a:rPr lang="en-US" dirty="0" smtClean="0"/>
                <a:t>Gene 2</a:t>
              </a:r>
              <a:endParaRPr lang="en-US" dirty="0"/>
            </a:p>
          </p:txBody>
        </p:sp>
      </p:grpSp>
      <p:grpSp>
        <p:nvGrpSpPr>
          <p:cNvPr id="197" name="Group 196"/>
          <p:cNvGrpSpPr/>
          <p:nvPr/>
        </p:nvGrpSpPr>
        <p:grpSpPr>
          <a:xfrm>
            <a:off x="5529205" y="1274612"/>
            <a:ext cx="306856" cy="358885"/>
            <a:chOff x="581211" y="1668467"/>
            <a:chExt cx="389965" cy="456084"/>
          </a:xfrm>
        </p:grpSpPr>
        <p:sp>
          <p:nvSpPr>
            <p:cNvPr id="198" name="Chord 197"/>
            <p:cNvSpPr/>
            <p:nvPr/>
          </p:nvSpPr>
          <p:spPr>
            <a:xfrm rot="6841195">
              <a:off x="587120" y="1740495"/>
              <a:ext cx="378147" cy="389965"/>
            </a:xfrm>
            <a:prstGeom prst="chord">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Isosceles Triangle 198"/>
            <p:cNvSpPr/>
            <p:nvPr/>
          </p:nvSpPr>
          <p:spPr>
            <a:xfrm flipV="1">
              <a:off x="673384" y="1668467"/>
              <a:ext cx="224526" cy="24816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0" name="TextBox 199"/>
          <p:cNvSpPr txBox="1"/>
          <p:nvPr/>
        </p:nvSpPr>
        <p:spPr>
          <a:xfrm>
            <a:off x="78753" y="860043"/>
            <a:ext cx="587721" cy="646331"/>
          </a:xfrm>
          <a:prstGeom prst="rect">
            <a:avLst/>
          </a:prstGeom>
          <a:noFill/>
        </p:spPr>
        <p:txBody>
          <a:bodyPr wrap="none" rtlCol="0">
            <a:spAutoFit/>
          </a:bodyPr>
          <a:lstStyle/>
          <a:p>
            <a:r>
              <a:rPr lang="en-US" sz="3600" b="1" dirty="0" smtClean="0"/>
              <a:t>A.</a:t>
            </a:r>
            <a:endParaRPr lang="en-US" sz="3600" b="1" dirty="0"/>
          </a:p>
        </p:txBody>
      </p:sp>
      <p:sp>
        <p:nvSpPr>
          <p:cNvPr id="201" name="TextBox 200"/>
          <p:cNvSpPr txBox="1"/>
          <p:nvPr/>
        </p:nvSpPr>
        <p:spPr>
          <a:xfrm>
            <a:off x="3540108" y="860043"/>
            <a:ext cx="566757" cy="646331"/>
          </a:xfrm>
          <a:prstGeom prst="rect">
            <a:avLst/>
          </a:prstGeom>
          <a:noFill/>
        </p:spPr>
        <p:txBody>
          <a:bodyPr wrap="none" rtlCol="0">
            <a:spAutoFit/>
          </a:bodyPr>
          <a:lstStyle/>
          <a:p>
            <a:r>
              <a:rPr lang="en-US" sz="3600" b="1" dirty="0" smtClean="0"/>
              <a:t>B.</a:t>
            </a:r>
            <a:endParaRPr lang="en-US" sz="3600" b="1" dirty="0"/>
          </a:p>
        </p:txBody>
      </p:sp>
      <p:sp>
        <p:nvSpPr>
          <p:cNvPr id="202" name="Rectangle 201"/>
          <p:cNvSpPr/>
          <p:nvPr/>
        </p:nvSpPr>
        <p:spPr>
          <a:xfrm>
            <a:off x="475085" y="2402377"/>
            <a:ext cx="204277" cy="83809"/>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ectangle 202"/>
          <p:cNvSpPr/>
          <p:nvPr/>
        </p:nvSpPr>
        <p:spPr>
          <a:xfrm>
            <a:off x="3950392" y="2351481"/>
            <a:ext cx="194366" cy="79743"/>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52428" y="-113236"/>
            <a:ext cx="7183702" cy="1051947"/>
          </a:xfrm>
        </p:spPr>
        <p:txBody>
          <a:bodyPr>
            <a:noAutofit/>
          </a:bodyPr>
          <a:lstStyle/>
          <a:p>
            <a:r>
              <a:rPr lang="en-US" sz="3300" dirty="0"/>
              <a:t>correctly order the </a:t>
            </a:r>
            <a:r>
              <a:rPr lang="en-US" sz="3300" dirty="0" smtClean="0"/>
              <a:t>events below (2min)</a:t>
            </a:r>
            <a:endParaRPr lang="en-US" sz="3300" dirty="0"/>
          </a:p>
        </p:txBody>
      </p:sp>
      <p:sp>
        <p:nvSpPr>
          <p:cNvPr id="109" name="Isosceles Triangle 108"/>
          <p:cNvSpPr/>
          <p:nvPr/>
        </p:nvSpPr>
        <p:spPr>
          <a:xfrm flipV="1">
            <a:off x="8538566" y="3764922"/>
            <a:ext cx="248921" cy="275123"/>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825258" y="0"/>
            <a:ext cx="2294001" cy="343859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49878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2568092" y="3956386"/>
            <a:ext cx="2961173" cy="2821424"/>
            <a:chOff x="2937929" y="3349009"/>
            <a:chExt cx="3086449" cy="2821424"/>
          </a:xfrm>
        </p:grpSpPr>
        <p:sp>
          <p:nvSpPr>
            <p:cNvPr id="4" name="Oval 3"/>
            <p:cNvSpPr/>
            <p:nvPr/>
          </p:nvSpPr>
          <p:spPr>
            <a:xfrm>
              <a:off x="2937929" y="3349009"/>
              <a:ext cx="3086449" cy="2821424"/>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rot="150269">
              <a:off x="3051580" y="3628656"/>
              <a:ext cx="1812195" cy="2219626"/>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6" name="Straight Connector 5"/>
            <p:cNvCxnSpPr/>
            <p:nvPr/>
          </p:nvCxnSpPr>
          <p:spPr>
            <a:xfrm flipV="1">
              <a:off x="3131951" y="4735199"/>
              <a:ext cx="1253093" cy="932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rot="39619">
              <a:off x="3534599" y="4710602"/>
              <a:ext cx="647658" cy="67268"/>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Bent Arrow 7"/>
            <p:cNvSpPr/>
            <p:nvPr/>
          </p:nvSpPr>
          <p:spPr>
            <a:xfrm rot="300000">
              <a:off x="3437779" y="4526383"/>
              <a:ext cx="129204" cy="20281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3223337" y="4699354"/>
              <a:ext cx="152004" cy="60368"/>
            </a:xfrm>
            <a:prstGeom prst="rect">
              <a:avLst/>
            </a:prstGeom>
            <a:solidFill>
              <a:srgbClr val="008000"/>
            </a:solid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3192837" y="4477047"/>
              <a:ext cx="213003" cy="282674"/>
              <a:chOff x="581211" y="1668467"/>
              <a:chExt cx="389965" cy="456084"/>
            </a:xfrm>
          </p:grpSpPr>
          <p:sp>
            <p:nvSpPr>
              <p:cNvPr id="17" name="Chord 16"/>
              <p:cNvSpPr/>
              <p:nvPr/>
            </p:nvSpPr>
            <p:spPr>
              <a:xfrm rot="6841195">
                <a:off x="587120" y="1740495"/>
                <a:ext cx="378147" cy="389965"/>
              </a:xfrm>
              <a:prstGeom prst="chord">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flipV="1">
                <a:off x="673384" y="1668467"/>
                <a:ext cx="224526" cy="24816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4894785" y="4462257"/>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gular Pentagon 19"/>
            <p:cNvSpPr/>
            <p:nvPr/>
          </p:nvSpPr>
          <p:spPr>
            <a:xfrm>
              <a:off x="5519783" y="4905763"/>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261968" y="4125226"/>
              <a:ext cx="1290616"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rot="39619">
              <a:off x="3587363" y="4075434"/>
              <a:ext cx="717753" cy="74548"/>
            </a:xfrm>
            <a:prstGeom prst="rect">
              <a:avLst/>
            </a:prstGeom>
            <a:solidFill>
              <a:srgbClr val="E115E4"/>
            </a:solidFill>
            <a:ln>
              <a:solidFill>
                <a:srgbClr val="E115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Bent Arrow 22"/>
            <p:cNvSpPr/>
            <p:nvPr/>
          </p:nvSpPr>
          <p:spPr>
            <a:xfrm rot="300000">
              <a:off x="3496481" y="3929434"/>
              <a:ext cx="143188" cy="22476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Freeform 23"/>
            <p:cNvSpPr/>
            <p:nvPr/>
          </p:nvSpPr>
          <p:spPr>
            <a:xfrm rot="10800000">
              <a:off x="4894786" y="4041648"/>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Regular Pentagon 24"/>
            <p:cNvSpPr/>
            <p:nvPr/>
          </p:nvSpPr>
          <p:spPr>
            <a:xfrm>
              <a:off x="5594478" y="5069613"/>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rot="10800000">
              <a:off x="4869524" y="4259061"/>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rot="10800000">
              <a:off x="4521475" y="4744519"/>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egular Pentagon 28"/>
            <p:cNvSpPr/>
            <p:nvPr/>
          </p:nvSpPr>
          <p:spPr>
            <a:xfrm>
              <a:off x="5744042" y="4987418"/>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rot="10800000">
              <a:off x="3636393" y="4888025"/>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Regular Pentagon 30"/>
            <p:cNvSpPr/>
            <p:nvPr/>
          </p:nvSpPr>
          <p:spPr>
            <a:xfrm>
              <a:off x="5226632" y="5016639"/>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436506" y="5339607"/>
              <a:ext cx="509734" cy="236249"/>
            </a:xfrm>
            <a:prstGeom prst="rect">
              <a:avLst/>
            </a:prstGeom>
            <a:noFill/>
          </p:spPr>
          <p:txBody>
            <a:bodyPr wrap="none" rtlCol="0">
              <a:spAutoFit/>
            </a:bodyPr>
            <a:lstStyle/>
            <a:p>
              <a:r>
                <a:rPr lang="en-US" dirty="0" smtClean="0"/>
                <a:t>nucleus</a:t>
              </a:r>
              <a:endParaRPr lang="en-US" dirty="0"/>
            </a:p>
          </p:txBody>
        </p:sp>
        <p:sp>
          <p:nvSpPr>
            <p:cNvPr id="34" name="TextBox 33"/>
            <p:cNvSpPr txBox="1"/>
            <p:nvPr/>
          </p:nvSpPr>
          <p:spPr>
            <a:xfrm>
              <a:off x="3907276" y="5775558"/>
              <a:ext cx="645643" cy="236249"/>
            </a:xfrm>
            <a:prstGeom prst="rect">
              <a:avLst/>
            </a:prstGeom>
            <a:noFill/>
          </p:spPr>
          <p:txBody>
            <a:bodyPr wrap="none" rtlCol="0">
              <a:spAutoFit/>
            </a:bodyPr>
            <a:lstStyle/>
            <a:p>
              <a:r>
                <a:rPr lang="en-US" dirty="0" smtClean="0"/>
                <a:t>cytoplasm</a:t>
              </a:r>
              <a:endParaRPr lang="en-US" dirty="0"/>
            </a:p>
          </p:txBody>
        </p:sp>
        <p:sp>
          <p:nvSpPr>
            <p:cNvPr id="35" name="TextBox 34"/>
            <p:cNvSpPr txBox="1"/>
            <p:nvPr/>
          </p:nvSpPr>
          <p:spPr>
            <a:xfrm>
              <a:off x="3732003" y="3747088"/>
              <a:ext cx="479425" cy="236249"/>
            </a:xfrm>
            <a:prstGeom prst="rect">
              <a:avLst/>
            </a:prstGeom>
            <a:noFill/>
          </p:spPr>
          <p:txBody>
            <a:bodyPr wrap="none" rtlCol="0">
              <a:spAutoFit/>
            </a:bodyPr>
            <a:lstStyle/>
            <a:p>
              <a:r>
                <a:rPr lang="en-US" dirty="0" smtClean="0"/>
                <a:t>Gene 1</a:t>
              </a:r>
              <a:endParaRPr lang="en-US" dirty="0"/>
            </a:p>
          </p:txBody>
        </p:sp>
        <p:sp>
          <p:nvSpPr>
            <p:cNvPr id="36" name="TextBox 35"/>
            <p:cNvSpPr txBox="1"/>
            <p:nvPr/>
          </p:nvSpPr>
          <p:spPr>
            <a:xfrm>
              <a:off x="3703183" y="4393163"/>
              <a:ext cx="479425" cy="236249"/>
            </a:xfrm>
            <a:prstGeom prst="rect">
              <a:avLst/>
            </a:prstGeom>
            <a:noFill/>
          </p:spPr>
          <p:txBody>
            <a:bodyPr wrap="none" rtlCol="0">
              <a:spAutoFit/>
            </a:bodyPr>
            <a:lstStyle/>
            <a:p>
              <a:r>
                <a:rPr lang="en-US" dirty="0" smtClean="0"/>
                <a:t>Gene 2</a:t>
              </a:r>
              <a:endParaRPr lang="en-US" dirty="0"/>
            </a:p>
          </p:txBody>
        </p:sp>
      </p:grpSp>
      <p:sp>
        <p:nvSpPr>
          <p:cNvPr id="102" name="Isosceles Triangle 101"/>
          <p:cNvSpPr/>
          <p:nvPr/>
        </p:nvSpPr>
        <p:spPr>
          <a:xfrm flipV="1">
            <a:off x="8375396" y="3757003"/>
            <a:ext cx="222598" cy="24603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8" name="Group 107"/>
          <p:cNvGrpSpPr/>
          <p:nvPr/>
        </p:nvGrpSpPr>
        <p:grpSpPr>
          <a:xfrm>
            <a:off x="727323" y="1029764"/>
            <a:ext cx="3261355" cy="2848150"/>
            <a:chOff x="2937929" y="3349009"/>
            <a:chExt cx="3086449" cy="2821424"/>
          </a:xfrm>
        </p:grpSpPr>
        <p:sp>
          <p:nvSpPr>
            <p:cNvPr id="109" name="Oval 108"/>
            <p:cNvSpPr/>
            <p:nvPr/>
          </p:nvSpPr>
          <p:spPr>
            <a:xfrm>
              <a:off x="2937929" y="3349009"/>
              <a:ext cx="3086449" cy="2821424"/>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rot="150269">
              <a:off x="3040907" y="3633228"/>
              <a:ext cx="1812195" cy="2219626"/>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11" name="Straight Connector 110"/>
            <p:cNvCxnSpPr/>
            <p:nvPr/>
          </p:nvCxnSpPr>
          <p:spPr>
            <a:xfrm flipV="1">
              <a:off x="3131951" y="4735199"/>
              <a:ext cx="1253093" cy="932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rot="39619">
              <a:off x="3534599" y="4710602"/>
              <a:ext cx="647658" cy="67268"/>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Bent Arrow 112"/>
            <p:cNvSpPr/>
            <p:nvPr/>
          </p:nvSpPr>
          <p:spPr>
            <a:xfrm rot="300000">
              <a:off x="3437779" y="4526383"/>
              <a:ext cx="129204" cy="20281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4" name="Rectangle 113"/>
            <p:cNvSpPr/>
            <p:nvPr/>
          </p:nvSpPr>
          <p:spPr>
            <a:xfrm>
              <a:off x="3223337" y="4699354"/>
              <a:ext cx="152004" cy="60368"/>
            </a:xfrm>
            <a:prstGeom prst="rect">
              <a:avLst/>
            </a:prstGeom>
            <a:solidFill>
              <a:srgbClr val="008000"/>
            </a:solid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5" name="Group 114"/>
            <p:cNvGrpSpPr/>
            <p:nvPr/>
          </p:nvGrpSpPr>
          <p:grpSpPr>
            <a:xfrm>
              <a:off x="3192837" y="4477048"/>
              <a:ext cx="213003" cy="282675"/>
              <a:chOff x="581211" y="1668466"/>
              <a:chExt cx="389965" cy="456085"/>
            </a:xfrm>
          </p:grpSpPr>
          <p:sp>
            <p:nvSpPr>
              <p:cNvPr id="133" name="Chord 132"/>
              <p:cNvSpPr/>
              <p:nvPr/>
            </p:nvSpPr>
            <p:spPr>
              <a:xfrm rot="6841195">
                <a:off x="587120" y="1740495"/>
                <a:ext cx="378147" cy="389965"/>
              </a:xfrm>
              <a:prstGeom prst="chord">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Isosceles Triangle 133"/>
              <p:cNvSpPr/>
              <p:nvPr/>
            </p:nvSpPr>
            <p:spPr>
              <a:xfrm flipV="1">
                <a:off x="673385" y="1668466"/>
                <a:ext cx="224527" cy="248159"/>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6" name="Freeform 115"/>
            <p:cNvSpPr/>
            <p:nvPr/>
          </p:nvSpPr>
          <p:spPr>
            <a:xfrm rot="10800000">
              <a:off x="4894785" y="4462257"/>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8" name="Straight Connector 117"/>
            <p:cNvCxnSpPr/>
            <p:nvPr/>
          </p:nvCxnSpPr>
          <p:spPr>
            <a:xfrm>
              <a:off x="3261968" y="4125226"/>
              <a:ext cx="1290616"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9" name="Rectangle 118"/>
            <p:cNvSpPr/>
            <p:nvPr/>
          </p:nvSpPr>
          <p:spPr>
            <a:xfrm rot="39619">
              <a:off x="3587363" y="4075434"/>
              <a:ext cx="717753" cy="74548"/>
            </a:xfrm>
            <a:prstGeom prst="rect">
              <a:avLst/>
            </a:prstGeom>
            <a:solidFill>
              <a:srgbClr val="E115E4"/>
            </a:solidFill>
            <a:ln>
              <a:solidFill>
                <a:srgbClr val="E115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Bent Arrow 119"/>
            <p:cNvSpPr/>
            <p:nvPr/>
          </p:nvSpPr>
          <p:spPr>
            <a:xfrm rot="300000">
              <a:off x="3496481" y="3929434"/>
              <a:ext cx="143188" cy="22476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1" name="Freeform 120"/>
            <p:cNvSpPr/>
            <p:nvPr/>
          </p:nvSpPr>
          <p:spPr>
            <a:xfrm rot="10800000">
              <a:off x="4894786" y="4041648"/>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3" name="Freeform 122"/>
            <p:cNvSpPr/>
            <p:nvPr/>
          </p:nvSpPr>
          <p:spPr>
            <a:xfrm rot="10800000">
              <a:off x="4869524" y="4259061"/>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5" name="Freeform 124"/>
            <p:cNvSpPr/>
            <p:nvPr/>
          </p:nvSpPr>
          <p:spPr>
            <a:xfrm rot="10800000">
              <a:off x="4451811" y="4660941"/>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7" name="Freeform 126"/>
            <p:cNvSpPr/>
            <p:nvPr/>
          </p:nvSpPr>
          <p:spPr>
            <a:xfrm rot="10800000">
              <a:off x="3820252" y="4884203"/>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9" name="TextBox 128"/>
            <p:cNvSpPr txBox="1"/>
            <p:nvPr/>
          </p:nvSpPr>
          <p:spPr>
            <a:xfrm>
              <a:off x="3436506" y="5339607"/>
              <a:ext cx="509734" cy="236249"/>
            </a:xfrm>
            <a:prstGeom prst="rect">
              <a:avLst/>
            </a:prstGeom>
            <a:noFill/>
          </p:spPr>
          <p:txBody>
            <a:bodyPr wrap="none" rtlCol="0">
              <a:spAutoFit/>
            </a:bodyPr>
            <a:lstStyle/>
            <a:p>
              <a:r>
                <a:rPr lang="en-US" dirty="0" smtClean="0"/>
                <a:t>nucleus</a:t>
              </a:r>
              <a:endParaRPr lang="en-US" dirty="0"/>
            </a:p>
          </p:txBody>
        </p:sp>
        <p:sp>
          <p:nvSpPr>
            <p:cNvPr id="130" name="TextBox 129"/>
            <p:cNvSpPr txBox="1"/>
            <p:nvPr/>
          </p:nvSpPr>
          <p:spPr>
            <a:xfrm>
              <a:off x="3907276" y="5775558"/>
              <a:ext cx="645643" cy="236249"/>
            </a:xfrm>
            <a:prstGeom prst="rect">
              <a:avLst/>
            </a:prstGeom>
            <a:noFill/>
          </p:spPr>
          <p:txBody>
            <a:bodyPr wrap="none" rtlCol="0">
              <a:spAutoFit/>
            </a:bodyPr>
            <a:lstStyle/>
            <a:p>
              <a:r>
                <a:rPr lang="en-US" dirty="0" smtClean="0"/>
                <a:t>cytoplasm</a:t>
              </a:r>
              <a:endParaRPr lang="en-US" dirty="0"/>
            </a:p>
          </p:txBody>
        </p:sp>
        <p:sp>
          <p:nvSpPr>
            <p:cNvPr id="131" name="TextBox 130"/>
            <p:cNvSpPr txBox="1"/>
            <p:nvPr/>
          </p:nvSpPr>
          <p:spPr>
            <a:xfrm>
              <a:off x="3732003" y="3747088"/>
              <a:ext cx="479425" cy="236249"/>
            </a:xfrm>
            <a:prstGeom prst="rect">
              <a:avLst/>
            </a:prstGeom>
            <a:noFill/>
          </p:spPr>
          <p:txBody>
            <a:bodyPr wrap="none" rtlCol="0">
              <a:spAutoFit/>
            </a:bodyPr>
            <a:lstStyle/>
            <a:p>
              <a:r>
                <a:rPr lang="en-US" dirty="0" smtClean="0"/>
                <a:t>Gene 1</a:t>
              </a:r>
              <a:endParaRPr lang="en-US" dirty="0"/>
            </a:p>
          </p:txBody>
        </p:sp>
        <p:sp>
          <p:nvSpPr>
            <p:cNvPr id="132" name="TextBox 131"/>
            <p:cNvSpPr txBox="1"/>
            <p:nvPr/>
          </p:nvSpPr>
          <p:spPr>
            <a:xfrm>
              <a:off x="3703183" y="4393163"/>
              <a:ext cx="479425" cy="236249"/>
            </a:xfrm>
            <a:prstGeom prst="rect">
              <a:avLst/>
            </a:prstGeom>
            <a:noFill/>
          </p:spPr>
          <p:txBody>
            <a:bodyPr wrap="none" rtlCol="0">
              <a:spAutoFit/>
            </a:bodyPr>
            <a:lstStyle/>
            <a:p>
              <a:r>
                <a:rPr lang="en-US" dirty="0" smtClean="0"/>
                <a:t>Gene 2</a:t>
              </a:r>
              <a:endParaRPr lang="en-US" dirty="0"/>
            </a:p>
          </p:txBody>
        </p:sp>
      </p:grpSp>
      <p:grpSp>
        <p:nvGrpSpPr>
          <p:cNvPr id="141" name="Group 140"/>
          <p:cNvGrpSpPr/>
          <p:nvPr/>
        </p:nvGrpSpPr>
        <p:grpSpPr>
          <a:xfrm>
            <a:off x="6158087" y="3942666"/>
            <a:ext cx="2961173" cy="2821424"/>
            <a:chOff x="6096738" y="4060877"/>
            <a:chExt cx="2961173" cy="2821424"/>
          </a:xfrm>
        </p:grpSpPr>
        <p:sp>
          <p:nvSpPr>
            <p:cNvPr id="75" name="Oval 74"/>
            <p:cNvSpPr/>
            <p:nvPr/>
          </p:nvSpPr>
          <p:spPr>
            <a:xfrm>
              <a:off x="6096738" y="4060877"/>
              <a:ext cx="2961173" cy="2821424"/>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rot="150269">
              <a:off x="6212584" y="4296908"/>
              <a:ext cx="1738640" cy="2219626"/>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77" name="Straight Connector 76"/>
            <p:cNvCxnSpPr/>
            <p:nvPr/>
          </p:nvCxnSpPr>
          <p:spPr>
            <a:xfrm flipV="1">
              <a:off x="6282885" y="5377209"/>
              <a:ext cx="1202231" cy="932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rot="39619">
              <a:off x="6669190" y="5352612"/>
              <a:ext cx="621370" cy="67268"/>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Bent Arrow 78"/>
            <p:cNvSpPr/>
            <p:nvPr/>
          </p:nvSpPr>
          <p:spPr>
            <a:xfrm rot="300000">
              <a:off x="6576300" y="5168393"/>
              <a:ext cx="123960" cy="20281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0" name="Rectangle 79"/>
            <p:cNvSpPr/>
            <p:nvPr/>
          </p:nvSpPr>
          <p:spPr>
            <a:xfrm>
              <a:off x="6370562" y="5341364"/>
              <a:ext cx="145834" cy="60368"/>
            </a:xfrm>
            <a:prstGeom prst="rect">
              <a:avLst/>
            </a:prstGeom>
            <a:solidFill>
              <a:srgbClr val="008000"/>
            </a:solid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5" name="Straight Connector 84"/>
            <p:cNvCxnSpPr/>
            <p:nvPr/>
          </p:nvCxnSpPr>
          <p:spPr>
            <a:xfrm>
              <a:off x="6407625" y="4767236"/>
              <a:ext cx="1238231"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rot="39619">
              <a:off x="6719812" y="4717444"/>
              <a:ext cx="688620" cy="74548"/>
            </a:xfrm>
            <a:prstGeom prst="rect">
              <a:avLst/>
            </a:prstGeom>
            <a:solidFill>
              <a:srgbClr val="E115E4"/>
            </a:solidFill>
            <a:ln>
              <a:solidFill>
                <a:srgbClr val="E115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Bent Arrow 86"/>
            <p:cNvSpPr/>
            <p:nvPr/>
          </p:nvSpPr>
          <p:spPr>
            <a:xfrm rot="300000">
              <a:off x="6632619" y="4571444"/>
              <a:ext cx="137376" cy="22476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6" name="TextBox 95"/>
            <p:cNvSpPr txBox="1"/>
            <p:nvPr/>
          </p:nvSpPr>
          <p:spPr>
            <a:xfrm>
              <a:off x="6575078" y="5981617"/>
              <a:ext cx="489044" cy="236249"/>
            </a:xfrm>
            <a:prstGeom prst="rect">
              <a:avLst/>
            </a:prstGeom>
            <a:noFill/>
          </p:spPr>
          <p:txBody>
            <a:bodyPr wrap="none" rtlCol="0">
              <a:spAutoFit/>
            </a:bodyPr>
            <a:lstStyle/>
            <a:p>
              <a:r>
                <a:rPr lang="en-US" dirty="0" smtClean="0"/>
                <a:t>nucleus</a:t>
              </a:r>
              <a:endParaRPr lang="en-US" dirty="0"/>
            </a:p>
          </p:txBody>
        </p:sp>
        <p:sp>
          <p:nvSpPr>
            <p:cNvPr id="97" name="TextBox 96"/>
            <p:cNvSpPr txBox="1"/>
            <p:nvPr/>
          </p:nvSpPr>
          <p:spPr>
            <a:xfrm>
              <a:off x="7026740" y="6417568"/>
              <a:ext cx="619437" cy="236249"/>
            </a:xfrm>
            <a:prstGeom prst="rect">
              <a:avLst/>
            </a:prstGeom>
            <a:noFill/>
          </p:spPr>
          <p:txBody>
            <a:bodyPr wrap="none" rtlCol="0">
              <a:spAutoFit/>
            </a:bodyPr>
            <a:lstStyle/>
            <a:p>
              <a:r>
                <a:rPr lang="en-US" dirty="0" smtClean="0"/>
                <a:t>cytoplasm</a:t>
              </a:r>
              <a:endParaRPr lang="en-US" dirty="0"/>
            </a:p>
          </p:txBody>
        </p:sp>
        <p:sp>
          <p:nvSpPr>
            <p:cNvPr id="98" name="TextBox 97"/>
            <p:cNvSpPr txBox="1"/>
            <p:nvPr/>
          </p:nvSpPr>
          <p:spPr>
            <a:xfrm>
              <a:off x="6858581" y="4389098"/>
              <a:ext cx="459966" cy="236249"/>
            </a:xfrm>
            <a:prstGeom prst="rect">
              <a:avLst/>
            </a:prstGeom>
            <a:noFill/>
          </p:spPr>
          <p:txBody>
            <a:bodyPr wrap="none" rtlCol="0">
              <a:spAutoFit/>
            </a:bodyPr>
            <a:lstStyle/>
            <a:p>
              <a:r>
                <a:rPr lang="en-US" dirty="0" smtClean="0"/>
                <a:t>Gene 1</a:t>
              </a:r>
              <a:endParaRPr lang="en-US" dirty="0"/>
            </a:p>
          </p:txBody>
        </p:sp>
        <p:sp>
          <p:nvSpPr>
            <p:cNvPr id="99" name="TextBox 98"/>
            <p:cNvSpPr txBox="1"/>
            <p:nvPr/>
          </p:nvSpPr>
          <p:spPr>
            <a:xfrm>
              <a:off x="6830931" y="5035173"/>
              <a:ext cx="459966" cy="236249"/>
            </a:xfrm>
            <a:prstGeom prst="rect">
              <a:avLst/>
            </a:prstGeom>
            <a:noFill/>
          </p:spPr>
          <p:txBody>
            <a:bodyPr wrap="none" rtlCol="0">
              <a:spAutoFit/>
            </a:bodyPr>
            <a:lstStyle/>
            <a:p>
              <a:r>
                <a:rPr lang="en-US" dirty="0" smtClean="0"/>
                <a:t>Gene 2</a:t>
              </a:r>
              <a:endParaRPr lang="en-US" dirty="0"/>
            </a:p>
          </p:txBody>
        </p:sp>
        <p:sp>
          <p:nvSpPr>
            <p:cNvPr id="135" name="Pie 134"/>
            <p:cNvSpPr/>
            <p:nvPr/>
          </p:nvSpPr>
          <p:spPr>
            <a:xfrm rot="19093419">
              <a:off x="8094579" y="4535908"/>
              <a:ext cx="364591" cy="375008"/>
            </a:xfrm>
            <a:prstGeom prst="pi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8000"/>
                </a:solidFill>
              </a:endParaRPr>
            </a:p>
          </p:txBody>
        </p:sp>
      </p:grpSp>
      <p:grpSp>
        <p:nvGrpSpPr>
          <p:cNvPr id="142" name="Group 141"/>
          <p:cNvGrpSpPr/>
          <p:nvPr/>
        </p:nvGrpSpPr>
        <p:grpSpPr>
          <a:xfrm>
            <a:off x="4372401" y="1012041"/>
            <a:ext cx="2961173" cy="2821424"/>
            <a:chOff x="6096738" y="3991019"/>
            <a:chExt cx="2961173" cy="2821424"/>
          </a:xfrm>
        </p:grpSpPr>
        <p:sp>
          <p:nvSpPr>
            <p:cNvPr id="143" name="Oval 142"/>
            <p:cNvSpPr/>
            <p:nvPr/>
          </p:nvSpPr>
          <p:spPr>
            <a:xfrm>
              <a:off x="6096738" y="3991019"/>
              <a:ext cx="2961173" cy="2821424"/>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rot="150269">
              <a:off x="6230489" y="4260474"/>
              <a:ext cx="1738640" cy="2219626"/>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45" name="Straight Connector 144"/>
            <p:cNvCxnSpPr/>
            <p:nvPr/>
          </p:nvCxnSpPr>
          <p:spPr>
            <a:xfrm flipV="1">
              <a:off x="6282885" y="5377209"/>
              <a:ext cx="1202231" cy="932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46" name="Rectangle 145"/>
            <p:cNvSpPr/>
            <p:nvPr/>
          </p:nvSpPr>
          <p:spPr>
            <a:xfrm rot="39619">
              <a:off x="6669190" y="5352612"/>
              <a:ext cx="621370" cy="67268"/>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Bent Arrow 146"/>
            <p:cNvSpPr/>
            <p:nvPr/>
          </p:nvSpPr>
          <p:spPr>
            <a:xfrm rot="300000">
              <a:off x="6576300" y="5168393"/>
              <a:ext cx="123960" cy="20281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8" name="Rectangle 147"/>
            <p:cNvSpPr/>
            <p:nvPr/>
          </p:nvSpPr>
          <p:spPr>
            <a:xfrm>
              <a:off x="6370562" y="5341364"/>
              <a:ext cx="145834" cy="60368"/>
            </a:xfrm>
            <a:prstGeom prst="rect">
              <a:avLst/>
            </a:prstGeom>
            <a:solidFill>
              <a:srgbClr val="008000"/>
            </a:solid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9" name="Straight Connector 148"/>
            <p:cNvCxnSpPr/>
            <p:nvPr/>
          </p:nvCxnSpPr>
          <p:spPr>
            <a:xfrm>
              <a:off x="6407625" y="4767236"/>
              <a:ext cx="1238231"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Rectangle 149"/>
            <p:cNvSpPr/>
            <p:nvPr/>
          </p:nvSpPr>
          <p:spPr>
            <a:xfrm rot="39619">
              <a:off x="6719812" y="4717444"/>
              <a:ext cx="688620" cy="74548"/>
            </a:xfrm>
            <a:prstGeom prst="rect">
              <a:avLst/>
            </a:prstGeom>
            <a:solidFill>
              <a:srgbClr val="E115E4"/>
            </a:solidFill>
            <a:ln>
              <a:solidFill>
                <a:srgbClr val="E115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Bent Arrow 150"/>
            <p:cNvSpPr/>
            <p:nvPr/>
          </p:nvSpPr>
          <p:spPr>
            <a:xfrm rot="300000">
              <a:off x="6632619" y="4571444"/>
              <a:ext cx="137376" cy="22476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2" name="TextBox 151"/>
            <p:cNvSpPr txBox="1"/>
            <p:nvPr/>
          </p:nvSpPr>
          <p:spPr>
            <a:xfrm>
              <a:off x="6575078" y="5981617"/>
              <a:ext cx="489044" cy="236249"/>
            </a:xfrm>
            <a:prstGeom prst="rect">
              <a:avLst/>
            </a:prstGeom>
            <a:noFill/>
          </p:spPr>
          <p:txBody>
            <a:bodyPr wrap="none" rtlCol="0">
              <a:spAutoFit/>
            </a:bodyPr>
            <a:lstStyle/>
            <a:p>
              <a:r>
                <a:rPr lang="en-US" dirty="0" smtClean="0"/>
                <a:t>nucleus</a:t>
              </a:r>
              <a:endParaRPr lang="en-US" dirty="0"/>
            </a:p>
          </p:txBody>
        </p:sp>
        <p:sp>
          <p:nvSpPr>
            <p:cNvPr id="153" name="TextBox 152"/>
            <p:cNvSpPr txBox="1"/>
            <p:nvPr/>
          </p:nvSpPr>
          <p:spPr>
            <a:xfrm>
              <a:off x="7026740" y="6417568"/>
              <a:ext cx="619437" cy="236249"/>
            </a:xfrm>
            <a:prstGeom prst="rect">
              <a:avLst/>
            </a:prstGeom>
            <a:noFill/>
          </p:spPr>
          <p:txBody>
            <a:bodyPr wrap="none" rtlCol="0">
              <a:spAutoFit/>
            </a:bodyPr>
            <a:lstStyle/>
            <a:p>
              <a:r>
                <a:rPr lang="en-US" dirty="0" smtClean="0"/>
                <a:t>cytoplasm</a:t>
              </a:r>
              <a:endParaRPr lang="en-US" dirty="0"/>
            </a:p>
          </p:txBody>
        </p:sp>
        <p:sp>
          <p:nvSpPr>
            <p:cNvPr id="154" name="TextBox 153"/>
            <p:cNvSpPr txBox="1"/>
            <p:nvPr/>
          </p:nvSpPr>
          <p:spPr>
            <a:xfrm>
              <a:off x="6858581" y="4389098"/>
              <a:ext cx="459966" cy="236249"/>
            </a:xfrm>
            <a:prstGeom prst="rect">
              <a:avLst/>
            </a:prstGeom>
            <a:noFill/>
          </p:spPr>
          <p:txBody>
            <a:bodyPr wrap="none" rtlCol="0">
              <a:spAutoFit/>
            </a:bodyPr>
            <a:lstStyle/>
            <a:p>
              <a:r>
                <a:rPr lang="en-US" dirty="0" smtClean="0"/>
                <a:t>Gene 1</a:t>
              </a:r>
              <a:endParaRPr lang="en-US" dirty="0"/>
            </a:p>
          </p:txBody>
        </p:sp>
        <p:sp>
          <p:nvSpPr>
            <p:cNvPr id="155" name="TextBox 154"/>
            <p:cNvSpPr txBox="1"/>
            <p:nvPr/>
          </p:nvSpPr>
          <p:spPr>
            <a:xfrm>
              <a:off x="6830931" y="5035173"/>
              <a:ext cx="459966" cy="236249"/>
            </a:xfrm>
            <a:prstGeom prst="rect">
              <a:avLst/>
            </a:prstGeom>
            <a:noFill/>
          </p:spPr>
          <p:txBody>
            <a:bodyPr wrap="none" rtlCol="0">
              <a:spAutoFit/>
            </a:bodyPr>
            <a:lstStyle/>
            <a:p>
              <a:r>
                <a:rPr lang="en-US" dirty="0" smtClean="0"/>
                <a:t>Gene 2</a:t>
              </a:r>
              <a:endParaRPr lang="en-US" dirty="0"/>
            </a:p>
          </p:txBody>
        </p:sp>
      </p:grpSp>
      <p:grpSp>
        <p:nvGrpSpPr>
          <p:cNvPr id="158" name="Group 157"/>
          <p:cNvGrpSpPr/>
          <p:nvPr/>
        </p:nvGrpSpPr>
        <p:grpSpPr>
          <a:xfrm>
            <a:off x="6211117" y="1274612"/>
            <a:ext cx="306856" cy="358885"/>
            <a:chOff x="581211" y="1668467"/>
            <a:chExt cx="389965" cy="456084"/>
          </a:xfrm>
        </p:grpSpPr>
        <p:sp>
          <p:nvSpPr>
            <p:cNvPr id="159" name="Chord 158"/>
            <p:cNvSpPr/>
            <p:nvPr/>
          </p:nvSpPr>
          <p:spPr>
            <a:xfrm rot="6841195">
              <a:off x="587120" y="1740495"/>
              <a:ext cx="378147" cy="389965"/>
            </a:xfrm>
            <a:prstGeom prst="chord">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Isosceles Triangle 159"/>
            <p:cNvSpPr/>
            <p:nvPr/>
          </p:nvSpPr>
          <p:spPr>
            <a:xfrm flipV="1">
              <a:off x="673384" y="1668467"/>
              <a:ext cx="224526" cy="24816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1" name="TextBox 160"/>
          <p:cNvSpPr txBox="1"/>
          <p:nvPr/>
        </p:nvSpPr>
        <p:spPr>
          <a:xfrm>
            <a:off x="621183" y="860043"/>
            <a:ext cx="587721" cy="646331"/>
          </a:xfrm>
          <a:prstGeom prst="rect">
            <a:avLst/>
          </a:prstGeom>
          <a:noFill/>
        </p:spPr>
        <p:txBody>
          <a:bodyPr wrap="none" rtlCol="0">
            <a:spAutoFit/>
          </a:bodyPr>
          <a:lstStyle/>
          <a:p>
            <a:r>
              <a:rPr lang="en-US" sz="3600" b="1" dirty="0" smtClean="0"/>
              <a:t>A.</a:t>
            </a:r>
            <a:endParaRPr lang="en-US" sz="3600" b="1" dirty="0"/>
          </a:p>
        </p:txBody>
      </p:sp>
      <p:sp>
        <p:nvSpPr>
          <p:cNvPr id="165" name="TextBox 164"/>
          <p:cNvSpPr txBox="1"/>
          <p:nvPr/>
        </p:nvSpPr>
        <p:spPr>
          <a:xfrm>
            <a:off x="4222020" y="860043"/>
            <a:ext cx="566757" cy="646331"/>
          </a:xfrm>
          <a:prstGeom prst="rect">
            <a:avLst/>
          </a:prstGeom>
          <a:noFill/>
        </p:spPr>
        <p:txBody>
          <a:bodyPr wrap="none" rtlCol="0">
            <a:spAutoFit/>
          </a:bodyPr>
          <a:lstStyle/>
          <a:p>
            <a:r>
              <a:rPr lang="en-US" sz="3600" b="1" dirty="0" smtClean="0"/>
              <a:t>B.</a:t>
            </a:r>
            <a:endParaRPr lang="en-US" sz="3600" b="1" dirty="0"/>
          </a:p>
        </p:txBody>
      </p:sp>
      <p:sp>
        <p:nvSpPr>
          <p:cNvPr id="166" name="TextBox 165"/>
          <p:cNvSpPr txBox="1"/>
          <p:nvPr/>
        </p:nvSpPr>
        <p:spPr>
          <a:xfrm>
            <a:off x="2546046" y="3670769"/>
            <a:ext cx="552330" cy="646331"/>
          </a:xfrm>
          <a:prstGeom prst="rect">
            <a:avLst/>
          </a:prstGeom>
          <a:noFill/>
        </p:spPr>
        <p:txBody>
          <a:bodyPr wrap="none" rtlCol="0">
            <a:spAutoFit/>
          </a:bodyPr>
          <a:lstStyle/>
          <a:p>
            <a:r>
              <a:rPr lang="en-US" sz="3600" b="1" dirty="0" smtClean="0"/>
              <a:t>C.</a:t>
            </a:r>
            <a:endParaRPr lang="en-US" sz="3600" b="1" dirty="0"/>
          </a:p>
        </p:txBody>
      </p:sp>
      <p:sp>
        <p:nvSpPr>
          <p:cNvPr id="167" name="TextBox 166"/>
          <p:cNvSpPr txBox="1"/>
          <p:nvPr/>
        </p:nvSpPr>
        <p:spPr>
          <a:xfrm>
            <a:off x="6091797" y="3685971"/>
            <a:ext cx="598992" cy="646331"/>
          </a:xfrm>
          <a:prstGeom prst="rect">
            <a:avLst/>
          </a:prstGeom>
          <a:noFill/>
        </p:spPr>
        <p:txBody>
          <a:bodyPr wrap="none" rtlCol="0">
            <a:spAutoFit/>
          </a:bodyPr>
          <a:lstStyle/>
          <a:p>
            <a:r>
              <a:rPr lang="en-US" sz="3600" b="1" dirty="0"/>
              <a:t>D</a:t>
            </a:r>
            <a:r>
              <a:rPr lang="en-US" sz="3600" b="1" dirty="0" smtClean="0"/>
              <a:t>.</a:t>
            </a:r>
            <a:endParaRPr lang="en-US" sz="3600" b="1" dirty="0"/>
          </a:p>
        </p:txBody>
      </p:sp>
      <p:sp>
        <p:nvSpPr>
          <p:cNvPr id="168" name="Regular Pentagon 167"/>
          <p:cNvSpPr/>
          <p:nvPr/>
        </p:nvSpPr>
        <p:spPr>
          <a:xfrm>
            <a:off x="4848227" y="5894503"/>
            <a:ext cx="148766"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1017515" y="2402377"/>
            <a:ext cx="204277" cy="83809"/>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6386891" y="5207784"/>
            <a:ext cx="194366" cy="79743"/>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2810756" y="5326069"/>
            <a:ext cx="194366" cy="79743"/>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p:cNvSpPr/>
          <p:nvPr/>
        </p:nvSpPr>
        <p:spPr>
          <a:xfrm>
            <a:off x="4632304" y="2351481"/>
            <a:ext cx="194366" cy="79743"/>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TextBox 137"/>
          <p:cNvSpPr txBox="1"/>
          <p:nvPr/>
        </p:nvSpPr>
        <p:spPr>
          <a:xfrm>
            <a:off x="118332" y="4525906"/>
            <a:ext cx="1362874" cy="2677656"/>
          </a:xfrm>
          <a:prstGeom prst="rect">
            <a:avLst/>
          </a:prstGeom>
          <a:noFill/>
        </p:spPr>
        <p:txBody>
          <a:bodyPr wrap="none" rtlCol="0">
            <a:spAutoFit/>
          </a:bodyPr>
          <a:lstStyle/>
          <a:p>
            <a:pPr marL="457200" indent="-457200">
              <a:buAutoNum type="arabicPeriod"/>
            </a:pPr>
            <a:r>
              <a:rPr lang="en-US" sz="2400" b="1" dirty="0" smtClean="0">
                <a:solidFill>
                  <a:schemeClr val="bg1">
                    <a:lumMod val="75000"/>
                  </a:schemeClr>
                </a:solidFill>
              </a:rPr>
              <a:t>BDAC</a:t>
            </a:r>
          </a:p>
          <a:p>
            <a:pPr marL="457200" indent="-457200">
              <a:buAutoNum type="arabicPeriod"/>
            </a:pPr>
            <a:r>
              <a:rPr lang="en-US" sz="2400" b="1" dirty="0" smtClean="0"/>
              <a:t>DBAC</a:t>
            </a:r>
          </a:p>
          <a:p>
            <a:pPr marL="457200" indent="-457200">
              <a:buAutoNum type="arabicPeriod"/>
            </a:pPr>
            <a:r>
              <a:rPr lang="en-US" sz="2400" b="1" dirty="0" smtClean="0">
                <a:solidFill>
                  <a:srgbClr val="BFBFBF"/>
                </a:solidFill>
              </a:rPr>
              <a:t>CABD</a:t>
            </a:r>
          </a:p>
          <a:p>
            <a:pPr marL="457200" indent="-457200">
              <a:buAutoNum type="arabicPeriod"/>
            </a:pPr>
            <a:r>
              <a:rPr lang="en-US" sz="2400" b="1" dirty="0" smtClean="0">
                <a:solidFill>
                  <a:srgbClr val="BFBFBF"/>
                </a:solidFill>
              </a:rPr>
              <a:t>ACBD</a:t>
            </a:r>
          </a:p>
          <a:p>
            <a:pPr marL="457200" indent="-457200">
              <a:buAutoNum type="arabicPeriod"/>
            </a:pPr>
            <a:r>
              <a:rPr lang="en-US" sz="2400" b="1" dirty="0" smtClean="0">
                <a:solidFill>
                  <a:schemeClr val="bg1">
                    <a:lumMod val="75000"/>
                  </a:schemeClr>
                </a:solidFill>
              </a:rPr>
              <a:t>DACB</a:t>
            </a:r>
            <a:endParaRPr lang="en-US" sz="2400" b="1" dirty="0">
              <a:solidFill>
                <a:schemeClr val="bg1">
                  <a:lumMod val="75000"/>
                </a:schemeClr>
              </a:solidFill>
            </a:endParaRPr>
          </a:p>
          <a:p>
            <a:pPr marL="457200" indent="-457200">
              <a:buAutoNum type="arabicPeriod"/>
            </a:pPr>
            <a:r>
              <a:rPr lang="en-US" sz="2400" b="1" dirty="0">
                <a:solidFill>
                  <a:schemeClr val="bg1">
                    <a:lumMod val="75000"/>
                  </a:schemeClr>
                </a:solidFill>
              </a:rPr>
              <a:t>BACD</a:t>
            </a:r>
          </a:p>
          <a:p>
            <a:pPr marL="457200" indent="-457200">
              <a:buAutoNum type="arabicPeriod"/>
            </a:pPr>
            <a:endParaRPr lang="en-US" sz="2400" b="1" dirty="0">
              <a:solidFill>
                <a:srgbClr val="BFBFBF"/>
              </a:solidFill>
            </a:endParaRPr>
          </a:p>
        </p:txBody>
      </p:sp>
      <p:sp>
        <p:nvSpPr>
          <p:cNvPr id="13" name="Left Arrow 12"/>
          <p:cNvSpPr/>
          <p:nvPr/>
        </p:nvSpPr>
        <p:spPr>
          <a:xfrm rot="2904804">
            <a:off x="7088089" y="3238888"/>
            <a:ext cx="619116" cy="478898"/>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Left Arrow 123"/>
          <p:cNvSpPr/>
          <p:nvPr/>
        </p:nvSpPr>
        <p:spPr>
          <a:xfrm>
            <a:off x="3561180" y="1005119"/>
            <a:ext cx="619116" cy="478898"/>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Left Arrow 138"/>
          <p:cNvSpPr/>
          <p:nvPr/>
        </p:nvSpPr>
        <p:spPr>
          <a:xfrm rot="13484193">
            <a:off x="2095791" y="4070905"/>
            <a:ext cx="619116" cy="478898"/>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6389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6343" y="1221314"/>
            <a:ext cx="4693102" cy="4471617"/>
            <a:chOff x="2568092" y="3956386"/>
            <a:chExt cx="2961173" cy="2821424"/>
          </a:xfrm>
        </p:grpSpPr>
        <p:grpSp>
          <p:nvGrpSpPr>
            <p:cNvPr id="44" name="Group 43"/>
            <p:cNvGrpSpPr/>
            <p:nvPr/>
          </p:nvGrpSpPr>
          <p:grpSpPr>
            <a:xfrm>
              <a:off x="2568092" y="3956386"/>
              <a:ext cx="2961173" cy="2821424"/>
              <a:chOff x="2937929" y="3349009"/>
              <a:chExt cx="3086449" cy="2821424"/>
            </a:xfrm>
          </p:grpSpPr>
          <p:sp>
            <p:nvSpPr>
              <p:cNvPr id="4" name="Oval 3"/>
              <p:cNvSpPr/>
              <p:nvPr/>
            </p:nvSpPr>
            <p:spPr>
              <a:xfrm>
                <a:off x="2937929" y="3349009"/>
                <a:ext cx="3086449" cy="2821424"/>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3131951" y="4735199"/>
                <a:ext cx="1253093" cy="932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rot="39619">
                <a:off x="3534599" y="4710602"/>
                <a:ext cx="647658" cy="67268"/>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Bent Arrow 7"/>
              <p:cNvSpPr/>
              <p:nvPr/>
            </p:nvSpPr>
            <p:spPr>
              <a:xfrm rot="300000">
                <a:off x="3437779" y="4526383"/>
                <a:ext cx="129204" cy="20281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3223337" y="4699354"/>
                <a:ext cx="152004" cy="60368"/>
              </a:xfrm>
              <a:prstGeom prst="rect">
                <a:avLst/>
              </a:prstGeom>
              <a:solidFill>
                <a:srgbClr val="008000"/>
              </a:solid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3192837" y="4477047"/>
                <a:ext cx="213003" cy="282674"/>
                <a:chOff x="581211" y="1668467"/>
                <a:chExt cx="389965" cy="456084"/>
              </a:xfrm>
            </p:grpSpPr>
            <p:sp>
              <p:nvSpPr>
                <p:cNvPr id="17" name="Chord 16"/>
                <p:cNvSpPr/>
                <p:nvPr/>
              </p:nvSpPr>
              <p:spPr>
                <a:xfrm rot="6841195">
                  <a:off x="587120" y="1740495"/>
                  <a:ext cx="378147" cy="389965"/>
                </a:xfrm>
                <a:prstGeom prst="chord">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flipV="1">
                  <a:off x="673384" y="1668467"/>
                  <a:ext cx="224526" cy="24816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4894785" y="4462257"/>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gular Pentagon 19"/>
              <p:cNvSpPr/>
              <p:nvPr/>
            </p:nvSpPr>
            <p:spPr>
              <a:xfrm>
                <a:off x="5519783" y="4905763"/>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261968" y="4125226"/>
                <a:ext cx="1290616"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rot="39619">
                <a:off x="3587363" y="4075434"/>
                <a:ext cx="717753" cy="74548"/>
              </a:xfrm>
              <a:prstGeom prst="rect">
                <a:avLst/>
              </a:prstGeom>
              <a:solidFill>
                <a:srgbClr val="E115E4"/>
              </a:solidFill>
              <a:ln>
                <a:solidFill>
                  <a:srgbClr val="E115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Bent Arrow 22"/>
              <p:cNvSpPr/>
              <p:nvPr/>
            </p:nvSpPr>
            <p:spPr>
              <a:xfrm rot="300000">
                <a:off x="3496481" y="3929434"/>
                <a:ext cx="143188" cy="22476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Freeform 23"/>
              <p:cNvSpPr/>
              <p:nvPr/>
            </p:nvSpPr>
            <p:spPr>
              <a:xfrm rot="10800000">
                <a:off x="4894786" y="4041648"/>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Regular Pentagon 24"/>
              <p:cNvSpPr/>
              <p:nvPr/>
            </p:nvSpPr>
            <p:spPr>
              <a:xfrm>
                <a:off x="5594478" y="5069613"/>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rot="10800000">
                <a:off x="4869524" y="4259061"/>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rot="10800000">
                <a:off x="4521475" y="4744519"/>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egular Pentagon 28"/>
              <p:cNvSpPr/>
              <p:nvPr/>
            </p:nvSpPr>
            <p:spPr>
              <a:xfrm>
                <a:off x="5744042" y="4987418"/>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rot="10800000">
                <a:off x="3636393" y="4888025"/>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Regular Pentagon 30"/>
              <p:cNvSpPr/>
              <p:nvPr/>
            </p:nvSpPr>
            <p:spPr>
              <a:xfrm>
                <a:off x="5226632" y="5016639"/>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436506" y="5339607"/>
                <a:ext cx="509734" cy="236249"/>
              </a:xfrm>
              <a:prstGeom prst="rect">
                <a:avLst/>
              </a:prstGeom>
              <a:noFill/>
            </p:spPr>
            <p:txBody>
              <a:bodyPr wrap="none" rtlCol="0">
                <a:spAutoFit/>
              </a:bodyPr>
              <a:lstStyle/>
              <a:p>
                <a:r>
                  <a:rPr lang="en-US" dirty="0" smtClean="0"/>
                  <a:t>nucleus</a:t>
                </a:r>
                <a:endParaRPr lang="en-US" dirty="0"/>
              </a:p>
            </p:txBody>
          </p:sp>
          <p:sp>
            <p:nvSpPr>
              <p:cNvPr id="34" name="TextBox 33"/>
              <p:cNvSpPr txBox="1"/>
              <p:nvPr/>
            </p:nvSpPr>
            <p:spPr>
              <a:xfrm>
                <a:off x="3907276" y="5775558"/>
                <a:ext cx="645643" cy="236249"/>
              </a:xfrm>
              <a:prstGeom prst="rect">
                <a:avLst/>
              </a:prstGeom>
              <a:noFill/>
            </p:spPr>
            <p:txBody>
              <a:bodyPr wrap="none" rtlCol="0">
                <a:spAutoFit/>
              </a:bodyPr>
              <a:lstStyle/>
              <a:p>
                <a:r>
                  <a:rPr lang="en-US" dirty="0" smtClean="0"/>
                  <a:t>cytoplasm</a:t>
                </a:r>
                <a:endParaRPr lang="en-US" dirty="0"/>
              </a:p>
            </p:txBody>
          </p:sp>
          <p:sp>
            <p:nvSpPr>
              <p:cNvPr id="35" name="TextBox 34"/>
              <p:cNvSpPr txBox="1"/>
              <p:nvPr/>
            </p:nvSpPr>
            <p:spPr>
              <a:xfrm>
                <a:off x="3732003" y="3874210"/>
                <a:ext cx="479425" cy="236249"/>
              </a:xfrm>
              <a:prstGeom prst="rect">
                <a:avLst/>
              </a:prstGeom>
              <a:noFill/>
            </p:spPr>
            <p:txBody>
              <a:bodyPr wrap="none" rtlCol="0">
                <a:spAutoFit/>
              </a:bodyPr>
              <a:lstStyle/>
              <a:p>
                <a:r>
                  <a:rPr lang="en-US" dirty="0" smtClean="0"/>
                  <a:t>Gene 1</a:t>
                </a:r>
                <a:endParaRPr lang="en-US" dirty="0"/>
              </a:p>
            </p:txBody>
          </p:sp>
          <p:sp>
            <p:nvSpPr>
              <p:cNvPr id="36" name="TextBox 35"/>
              <p:cNvSpPr txBox="1"/>
              <p:nvPr/>
            </p:nvSpPr>
            <p:spPr>
              <a:xfrm>
                <a:off x="3703183" y="4500727"/>
                <a:ext cx="479425" cy="236249"/>
              </a:xfrm>
              <a:prstGeom prst="rect">
                <a:avLst/>
              </a:prstGeom>
              <a:noFill/>
            </p:spPr>
            <p:txBody>
              <a:bodyPr wrap="none" rtlCol="0">
                <a:spAutoFit/>
              </a:bodyPr>
              <a:lstStyle/>
              <a:p>
                <a:r>
                  <a:rPr lang="en-US" dirty="0" smtClean="0"/>
                  <a:t>Gene 2</a:t>
                </a:r>
                <a:endParaRPr lang="en-US" dirty="0"/>
              </a:p>
            </p:txBody>
          </p:sp>
        </p:grpSp>
        <p:sp>
          <p:nvSpPr>
            <p:cNvPr id="168" name="Regular Pentagon 167"/>
            <p:cNvSpPr/>
            <p:nvPr/>
          </p:nvSpPr>
          <p:spPr>
            <a:xfrm>
              <a:off x="4848227" y="5894503"/>
              <a:ext cx="148766"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2810756" y="5326069"/>
              <a:ext cx="194366" cy="79743"/>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0" name="TextBox 139"/>
          <p:cNvSpPr txBox="1"/>
          <p:nvPr/>
        </p:nvSpPr>
        <p:spPr>
          <a:xfrm>
            <a:off x="4892801" y="1296217"/>
            <a:ext cx="4135128" cy="4524315"/>
          </a:xfrm>
          <a:prstGeom prst="rect">
            <a:avLst/>
          </a:prstGeom>
          <a:noFill/>
        </p:spPr>
        <p:txBody>
          <a:bodyPr wrap="square" rtlCol="0">
            <a:spAutoFit/>
          </a:bodyPr>
          <a:lstStyle/>
          <a:p>
            <a:r>
              <a:rPr lang="en-US" sz="2400" b="1" i="1" dirty="0" smtClean="0"/>
              <a:t>Discuss with your group:</a:t>
            </a:r>
          </a:p>
          <a:p>
            <a:r>
              <a:rPr lang="en-US" sz="2400" dirty="0" smtClean="0"/>
              <a:t>-Why </a:t>
            </a:r>
            <a:r>
              <a:rPr lang="en-US" sz="2400" dirty="0"/>
              <a:t>do you think the estrogen-ER complex activates Gene 2, but not </a:t>
            </a:r>
            <a:r>
              <a:rPr lang="en-US" sz="2400" dirty="0" smtClean="0"/>
              <a:t>Gene </a:t>
            </a:r>
            <a:r>
              <a:rPr lang="en-US" sz="2400" dirty="0"/>
              <a:t>1</a:t>
            </a:r>
            <a:r>
              <a:rPr lang="en-US" sz="2400" dirty="0" smtClean="0"/>
              <a:t>? </a:t>
            </a:r>
          </a:p>
          <a:p>
            <a:endParaRPr lang="en-US" sz="2400" dirty="0" smtClean="0"/>
          </a:p>
          <a:p>
            <a:r>
              <a:rPr lang="en-US" sz="2400" dirty="0"/>
              <a:t>-</a:t>
            </a:r>
            <a:r>
              <a:rPr lang="en-US" sz="2400" dirty="0" smtClean="0"/>
              <a:t>Given what we learned about feminized fish, what might you predict about the function of Gene 2 (i.e. what might they do?) </a:t>
            </a:r>
          </a:p>
          <a:p>
            <a:endParaRPr lang="en-US" sz="2400" b="1" dirty="0"/>
          </a:p>
          <a:p>
            <a:r>
              <a:rPr lang="en-US" sz="2400" b="1" i="1" dirty="0" smtClean="0"/>
              <a:t>Groups report answers (2 min)</a:t>
            </a:r>
            <a:endParaRPr lang="en-US" sz="3200" b="1" i="1" dirty="0"/>
          </a:p>
        </p:txBody>
      </p:sp>
      <p:sp>
        <p:nvSpPr>
          <p:cNvPr id="49" name="Oval 48"/>
          <p:cNvSpPr/>
          <p:nvPr/>
        </p:nvSpPr>
        <p:spPr>
          <a:xfrm rot="150269">
            <a:off x="259109" y="1666626"/>
            <a:ext cx="2851884" cy="3517840"/>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1735279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6343" y="1221314"/>
            <a:ext cx="4693102" cy="4471617"/>
            <a:chOff x="2568092" y="3956386"/>
            <a:chExt cx="2961173" cy="2821424"/>
          </a:xfrm>
        </p:grpSpPr>
        <p:grpSp>
          <p:nvGrpSpPr>
            <p:cNvPr id="44" name="Group 43"/>
            <p:cNvGrpSpPr/>
            <p:nvPr/>
          </p:nvGrpSpPr>
          <p:grpSpPr>
            <a:xfrm>
              <a:off x="2568092" y="3956386"/>
              <a:ext cx="2961173" cy="2821424"/>
              <a:chOff x="2937929" y="3349009"/>
              <a:chExt cx="3086449" cy="2821424"/>
            </a:xfrm>
          </p:grpSpPr>
          <p:sp>
            <p:nvSpPr>
              <p:cNvPr id="4" name="Oval 3"/>
              <p:cNvSpPr/>
              <p:nvPr/>
            </p:nvSpPr>
            <p:spPr>
              <a:xfrm>
                <a:off x="2937929" y="3349009"/>
                <a:ext cx="3086449" cy="2821424"/>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rot="150269">
                <a:off x="3051550" y="3629984"/>
                <a:ext cx="1875560" cy="2219626"/>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6" name="Straight Connector 5"/>
              <p:cNvCxnSpPr/>
              <p:nvPr/>
            </p:nvCxnSpPr>
            <p:spPr>
              <a:xfrm flipV="1">
                <a:off x="3131951" y="4735199"/>
                <a:ext cx="1253093" cy="932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rot="39619">
                <a:off x="3534599" y="4710602"/>
                <a:ext cx="647658" cy="67268"/>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Bent Arrow 7"/>
              <p:cNvSpPr/>
              <p:nvPr/>
            </p:nvSpPr>
            <p:spPr>
              <a:xfrm rot="300000">
                <a:off x="3437779" y="4526383"/>
                <a:ext cx="129204" cy="20281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3223337" y="4699354"/>
                <a:ext cx="152004" cy="60368"/>
              </a:xfrm>
              <a:prstGeom prst="rect">
                <a:avLst/>
              </a:prstGeom>
              <a:solidFill>
                <a:srgbClr val="008000"/>
              </a:solid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3192837" y="4477047"/>
                <a:ext cx="213003" cy="282674"/>
                <a:chOff x="581211" y="1668467"/>
                <a:chExt cx="389965" cy="456084"/>
              </a:xfrm>
            </p:grpSpPr>
            <p:sp>
              <p:nvSpPr>
                <p:cNvPr id="17" name="Chord 16"/>
                <p:cNvSpPr/>
                <p:nvPr/>
              </p:nvSpPr>
              <p:spPr>
                <a:xfrm rot="6841195">
                  <a:off x="587120" y="1740495"/>
                  <a:ext cx="378147" cy="389965"/>
                </a:xfrm>
                <a:prstGeom prst="chord">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flipV="1">
                  <a:off x="673384" y="1668467"/>
                  <a:ext cx="224526" cy="24816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4894785" y="4462257"/>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gular Pentagon 19"/>
              <p:cNvSpPr/>
              <p:nvPr/>
            </p:nvSpPr>
            <p:spPr>
              <a:xfrm>
                <a:off x="5519783" y="4905763"/>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261968" y="4125226"/>
                <a:ext cx="1290616"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rot="39619">
                <a:off x="3587363" y="4075434"/>
                <a:ext cx="717753" cy="74548"/>
              </a:xfrm>
              <a:prstGeom prst="rect">
                <a:avLst/>
              </a:prstGeom>
              <a:solidFill>
                <a:srgbClr val="E115E4"/>
              </a:solidFill>
              <a:ln>
                <a:solidFill>
                  <a:srgbClr val="E115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Bent Arrow 22"/>
              <p:cNvSpPr/>
              <p:nvPr/>
            </p:nvSpPr>
            <p:spPr>
              <a:xfrm rot="300000">
                <a:off x="3496481" y="3929434"/>
                <a:ext cx="143188" cy="224763"/>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Freeform 23"/>
              <p:cNvSpPr/>
              <p:nvPr/>
            </p:nvSpPr>
            <p:spPr>
              <a:xfrm rot="10800000">
                <a:off x="4894786" y="4041648"/>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Regular Pentagon 24"/>
              <p:cNvSpPr/>
              <p:nvPr/>
            </p:nvSpPr>
            <p:spPr>
              <a:xfrm>
                <a:off x="5594478" y="5069613"/>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rot="10800000">
                <a:off x="4869524" y="4259061"/>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rot="10800000">
                <a:off x="4521475" y="4744519"/>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egular Pentagon 28"/>
              <p:cNvSpPr/>
              <p:nvPr/>
            </p:nvSpPr>
            <p:spPr>
              <a:xfrm>
                <a:off x="5744042" y="4987418"/>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rot="10800000">
                <a:off x="3636393" y="4888025"/>
                <a:ext cx="808379" cy="167155"/>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Regular Pentagon 30"/>
              <p:cNvSpPr/>
              <p:nvPr/>
            </p:nvSpPr>
            <p:spPr>
              <a:xfrm>
                <a:off x="5226632" y="5016639"/>
                <a:ext cx="155060"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436506" y="5339607"/>
                <a:ext cx="509734" cy="236249"/>
              </a:xfrm>
              <a:prstGeom prst="rect">
                <a:avLst/>
              </a:prstGeom>
              <a:noFill/>
            </p:spPr>
            <p:txBody>
              <a:bodyPr wrap="none" rtlCol="0">
                <a:spAutoFit/>
              </a:bodyPr>
              <a:lstStyle/>
              <a:p>
                <a:r>
                  <a:rPr lang="en-US" dirty="0" smtClean="0"/>
                  <a:t>nucleus</a:t>
                </a:r>
                <a:endParaRPr lang="en-US" dirty="0"/>
              </a:p>
            </p:txBody>
          </p:sp>
          <p:sp>
            <p:nvSpPr>
              <p:cNvPr id="34" name="TextBox 33"/>
              <p:cNvSpPr txBox="1"/>
              <p:nvPr/>
            </p:nvSpPr>
            <p:spPr>
              <a:xfrm>
                <a:off x="3907276" y="5775558"/>
                <a:ext cx="645643" cy="236249"/>
              </a:xfrm>
              <a:prstGeom prst="rect">
                <a:avLst/>
              </a:prstGeom>
              <a:noFill/>
            </p:spPr>
            <p:txBody>
              <a:bodyPr wrap="none" rtlCol="0">
                <a:spAutoFit/>
              </a:bodyPr>
              <a:lstStyle/>
              <a:p>
                <a:r>
                  <a:rPr lang="en-US" dirty="0" smtClean="0"/>
                  <a:t>cytoplasm</a:t>
                </a:r>
                <a:endParaRPr lang="en-US" dirty="0"/>
              </a:p>
            </p:txBody>
          </p:sp>
          <p:sp>
            <p:nvSpPr>
              <p:cNvPr id="35" name="TextBox 34"/>
              <p:cNvSpPr txBox="1"/>
              <p:nvPr/>
            </p:nvSpPr>
            <p:spPr>
              <a:xfrm>
                <a:off x="3732003" y="3874210"/>
                <a:ext cx="479425" cy="236249"/>
              </a:xfrm>
              <a:prstGeom prst="rect">
                <a:avLst/>
              </a:prstGeom>
              <a:noFill/>
            </p:spPr>
            <p:txBody>
              <a:bodyPr wrap="none" rtlCol="0">
                <a:spAutoFit/>
              </a:bodyPr>
              <a:lstStyle/>
              <a:p>
                <a:r>
                  <a:rPr lang="en-US" dirty="0" smtClean="0"/>
                  <a:t>Gene 1</a:t>
                </a:r>
                <a:endParaRPr lang="en-US" dirty="0"/>
              </a:p>
            </p:txBody>
          </p:sp>
          <p:sp>
            <p:nvSpPr>
              <p:cNvPr id="36" name="TextBox 35"/>
              <p:cNvSpPr txBox="1"/>
              <p:nvPr/>
            </p:nvSpPr>
            <p:spPr>
              <a:xfrm>
                <a:off x="3496694" y="4501370"/>
                <a:ext cx="1678848" cy="233035"/>
              </a:xfrm>
              <a:prstGeom prst="rect">
                <a:avLst/>
              </a:prstGeom>
              <a:noFill/>
            </p:spPr>
            <p:txBody>
              <a:bodyPr wrap="square" rtlCol="0">
                <a:spAutoFit/>
              </a:bodyPr>
              <a:lstStyle/>
              <a:p>
                <a:r>
                  <a:rPr lang="en-US" dirty="0" smtClean="0"/>
                  <a:t>Estrogen-target Gene</a:t>
                </a:r>
                <a:endParaRPr lang="en-US" dirty="0"/>
              </a:p>
            </p:txBody>
          </p:sp>
        </p:grpSp>
        <p:sp>
          <p:nvSpPr>
            <p:cNvPr id="168" name="Regular Pentagon 167"/>
            <p:cNvSpPr/>
            <p:nvPr/>
          </p:nvSpPr>
          <p:spPr>
            <a:xfrm>
              <a:off x="4848227" y="5894503"/>
              <a:ext cx="148766" cy="167155"/>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2810756" y="5326069"/>
              <a:ext cx="194366" cy="79743"/>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0" name="TextBox 139"/>
          <p:cNvSpPr txBox="1"/>
          <p:nvPr/>
        </p:nvSpPr>
        <p:spPr>
          <a:xfrm>
            <a:off x="4892801" y="1296217"/>
            <a:ext cx="4135128" cy="4524315"/>
          </a:xfrm>
          <a:prstGeom prst="rect">
            <a:avLst/>
          </a:prstGeom>
          <a:noFill/>
        </p:spPr>
        <p:txBody>
          <a:bodyPr wrap="square" rtlCol="0">
            <a:spAutoFit/>
          </a:bodyPr>
          <a:lstStyle/>
          <a:p>
            <a:r>
              <a:rPr lang="en-US" sz="2400" b="1" i="1" dirty="0" smtClean="0"/>
              <a:t>Discuss with your group:</a:t>
            </a:r>
          </a:p>
          <a:p>
            <a:r>
              <a:rPr lang="en-US" sz="2400" dirty="0" smtClean="0"/>
              <a:t>-Why </a:t>
            </a:r>
            <a:r>
              <a:rPr lang="en-US" sz="2400" dirty="0"/>
              <a:t>do you think the estrogen-ER complex activates Gene 2, but not </a:t>
            </a:r>
            <a:r>
              <a:rPr lang="en-US" sz="2400" dirty="0" smtClean="0"/>
              <a:t>Gene </a:t>
            </a:r>
            <a:r>
              <a:rPr lang="en-US" sz="2400" dirty="0"/>
              <a:t>1</a:t>
            </a:r>
            <a:r>
              <a:rPr lang="en-US" sz="2400" dirty="0" smtClean="0"/>
              <a:t>? </a:t>
            </a:r>
          </a:p>
          <a:p>
            <a:endParaRPr lang="en-US" sz="2400" dirty="0" smtClean="0"/>
          </a:p>
          <a:p>
            <a:r>
              <a:rPr lang="en-US" sz="2400" dirty="0"/>
              <a:t>-</a:t>
            </a:r>
            <a:r>
              <a:rPr lang="en-US" sz="2400" dirty="0" smtClean="0"/>
              <a:t>Given what we learned about feminized fish, what might you predict about the function of Gene 2 (i.e. what might they do?) </a:t>
            </a:r>
          </a:p>
          <a:p>
            <a:endParaRPr lang="en-US" sz="2400" b="1" dirty="0"/>
          </a:p>
          <a:p>
            <a:r>
              <a:rPr lang="en-US" sz="2400" b="1" i="1" dirty="0" smtClean="0"/>
              <a:t>Groups report answers (2 min)</a:t>
            </a:r>
            <a:endParaRPr lang="en-US" sz="3200" b="1" i="1" dirty="0"/>
          </a:p>
        </p:txBody>
      </p:sp>
      <p:sp>
        <p:nvSpPr>
          <p:cNvPr id="49" name="TextBox 48"/>
          <p:cNvSpPr txBox="1"/>
          <p:nvPr/>
        </p:nvSpPr>
        <p:spPr>
          <a:xfrm>
            <a:off x="579061" y="6113749"/>
            <a:ext cx="2552773" cy="523220"/>
          </a:xfrm>
          <a:prstGeom prst="rect">
            <a:avLst/>
          </a:prstGeom>
          <a:noFill/>
        </p:spPr>
        <p:txBody>
          <a:bodyPr wrap="square" rtlCol="0">
            <a:spAutoFit/>
          </a:bodyPr>
          <a:lstStyle/>
          <a:p>
            <a:r>
              <a:rPr lang="en-US" sz="2800" dirty="0" smtClean="0"/>
              <a:t>What is Gene 1?</a:t>
            </a:r>
            <a:endParaRPr lang="en-US" sz="2800" dirty="0"/>
          </a:p>
        </p:txBody>
      </p:sp>
    </p:spTree>
    <p:extLst>
      <p:ext uri="{BB962C8B-B14F-4D97-AF65-F5344CB8AC3E}">
        <p14:creationId xmlns:p14="http://schemas.microsoft.com/office/powerpoint/2010/main" val="504319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dirty="0" smtClean="0">
                <a:solidFill>
                  <a:srgbClr val="FF0000"/>
                </a:solidFill>
              </a:rPr>
              <a:t>Estrogen controls processes in select tissues</a:t>
            </a:r>
            <a:endParaRPr lang="en-US" sz="3600" dirty="0">
              <a:solidFill>
                <a:srgbClr val="FF0000"/>
              </a:solidFill>
            </a:endParaRPr>
          </a:p>
        </p:txBody>
      </p:sp>
      <p:sp>
        <p:nvSpPr>
          <p:cNvPr id="5" name="Content Placeholder 2"/>
          <p:cNvSpPr txBox="1">
            <a:spLocks/>
          </p:cNvSpPr>
          <p:nvPr/>
        </p:nvSpPr>
        <p:spPr>
          <a:xfrm>
            <a:off x="401016" y="1143000"/>
            <a:ext cx="8454754" cy="54246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smtClean="0"/>
              <a:t>Primary roles of estrogen-target genes in humans are in:</a:t>
            </a:r>
          </a:p>
          <a:p>
            <a:pPr lvl="1"/>
            <a:r>
              <a:rPr lang="en-US" sz="3200" dirty="0"/>
              <a:t>Development of breast and uterine </a:t>
            </a:r>
            <a:r>
              <a:rPr lang="en-US" sz="3200" dirty="0" smtClean="0"/>
              <a:t>tissues</a:t>
            </a:r>
          </a:p>
          <a:p>
            <a:pPr lvl="2"/>
            <a:r>
              <a:rPr lang="en-US" sz="2800" dirty="0" smtClean="0"/>
              <a:t>In </a:t>
            </a:r>
            <a:r>
              <a:rPr lang="en-US" sz="2800" dirty="0"/>
              <a:t>breast and uterine cells some of the estrogen-target genes control cell cycle (cell growth and proliferation)</a:t>
            </a:r>
          </a:p>
          <a:p>
            <a:pPr lvl="2"/>
            <a:endParaRPr lang="en-US" dirty="0"/>
          </a:p>
          <a:p>
            <a:pPr lvl="1"/>
            <a:r>
              <a:rPr lang="en-US" sz="3200" dirty="0"/>
              <a:t>Bone remodeling</a:t>
            </a:r>
          </a:p>
          <a:p>
            <a:pPr lvl="1"/>
            <a:r>
              <a:rPr lang="en-US" sz="3200" dirty="0"/>
              <a:t>Cholesterol production in the </a:t>
            </a:r>
            <a:r>
              <a:rPr lang="en-US" sz="3200" dirty="0" smtClean="0"/>
              <a:t>liver</a:t>
            </a:r>
          </a:p>
          <a:p>
            <a:pPr marL="457200" lvl="1" indent="0">
              <a:buNone/>
            </a:pPr>
            <a:endParaRPr lang="en-US" sz="3600" dirty="0" smtClean="0"/>
          </a:p>
        </p:txBody>
      </p:sp>
    </p:spTree>
    <p:extLst>
      <p:ext uri="{BB962C8B-B14F-4D97-AF65-F5344CB8AC3E}">
        <p14:creationId xmlns:p14="http://schemas.microsoft.com/office/powerpoint/2010/main" val="39989763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rmAutofit fontScale="90000"/>
          </a:bodyPr>
          <a:lstStyle/>
          <a:p>
            <a:pPr algn="l"/>
            <a:r>
              <a:rPr lang="en-US" dirty="0"/>
              <a:t>How many estrogen-</a:t>
            </a:r>
            <a:r>
              <a:rPr lang="en-US" dirty="0" smtClean="0"/>
              <a:t>target </a:t>
            </a:r>
            <a:r>
              <a:rPr lang="en-US" dirty="0"/>
              <a:t>genes do you think there are </a:t>
            </a:r>
            <a:r>
              <a:rPr lang="en-US" dirty="0" smtClean="0"/>
              <a:t>in the human genome?</a:t>
            </a:r>
            <a:endParaRPr lang="en-US" dirty="0"/>
          </a:p>
        </p:txBody>
      </p:sp>
      <p:sp>
        <p:nvSpPr>
          <p:cNvPr id="3" name="Content Placeholder 2"/>
          <p:cNvSpPr>
            <a:spLocks noGrp="1"/>
          </p:cNvSpPr>
          <p:nvPr>
            <p:ph idx="1"/>
          </p:nvPr>
        </p:nvSpPr>
        <p:spPr>
          <a:xfrm>
            <a:off x="457200" y="2641600"/>
            <a:ext cx="8229600" cy="4525963"/>
          </a:xfrm>
        </p:spPr>
        <p:txBody>
          <a:bodyPr/>
          <a:lstStyle/>
          <a:p>
            <a:r>
              <a:rPr lang="en-US" dirty="0" smtClean="0"/>
              <a:t>A. One or two</a:t>
            </a:r>
          </a:p>
          <a:p>
            <a:r>
              <a:rPr lang="en-US" dirty="0" smtClean="0"/>
              <a:t>B. Tens</a:t>
            </a:r>
          </a:p>
          <a:p>
            <a:r>
              <a:rPr lang="en-US" dirty="0" smtClean="0"/>
              <a:t>C. Hundreds</a:t>
            </a:r>
          </a:p>
          <a:p>
            <a:r>
              <a:rPr lang="en-US" dirty="0" smtClean="0"/>
              <a:t>D. Thousands</a:t>
            </a:r>
          </a:p>
          <a:p>
            <a:r>
              <a:rPr lang="en-US" dirty="0" smtClean="0"/>
              <a:t>E. Every gene in the genome</a:t>
            </a:r>
            <a:endParaRPr lang="en-US" dirty="0"/>
          </a:p>
        </p:txBody>
      </p:sp>
    </p:spTree>
    <p:extLst>
      <p:ext uri="{BB962C8B-B14F-4D97-AF65-F5344CB8AC3E}">
        <p14:creationId xmlns:p14="http://schemas.microsoft.com/office/powerpoint/2010/main" val="351034009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4095702" y="1429037"/>
            <a:ext cx="5022720" cy="5269739"/>
            <a:chOff x="3516896" y="821765"/>
            <a:chExt cx="5601526" cy="5877011"/>
          </a:xfrm>
        </p:grpSpPr>
        <p:sp>
          <p:nvSpPr>
            <p:cNvPr id="4" name="Oval 3"/>
            <p:cNvSpPr/>
            <p:nvPr/>
          </p:nvSpPr>
          <p:spPr>
            <a:xfrm>
              <a:off x="3516896" y="821765"/>
              <a:ext cx="5601526" cy="5877011"/>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rot="150269">
              <a:off x="3701601" y="2203291"/>
              <a:ext cx="3562562" cy="3845537"/>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p:cNvCxnSpPr/>
            <p:nvPr/>
          </p:nvCxnSpPr>
          <p:spPr>
            <a:xfrm rot="2865565" flipV="1">
              <a:off x="4688590" y="2170042"/>
              <a:ext cx="1464235" cy="158376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2865565" flipV="1">
              <a:off x="4401803" y="2964784"/>
              <a:ext cx="1464235" cy="158376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2865565" flipV="1">
              <a:off x="5203069" y="3841743"/>
              <a:ext cx="1464235" cy="158376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2865565" flipV="1">
              <a:off x="4500992" y="4521369"/>
              <a:ext cx="1464235" cy="158376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Bent Arrow 16"/>
            <p:cNvSpPr/>
            <p:nvPr/>
          </p:nvSpPr>
          <p:spPr>
            <a:xfrm rot="300000">
              <a:off x="4874857" y="2595571"/>
              <a:ext cx="254001" cy="351377"/>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rot="39619">
              <a:off x="4989356" y="2895715"/>
              <a:ext cx="1273219" cy="116542"/>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rot="39619">
              <a:off x="5429880" y="4569515"/>
              <a:ext cx="1273219" cy="116542"/>
            </a:xfrm>
            <a:prstGeom prst="rect">
              <a:avLst/>
            </a:prstGeom>
            <a:solidFill>
              <a:srgbClr val="E115E4"/>
            </a:solidFill>
            <a:ln>
              <a:solidFill>
                <a:srgbClr val="E115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rot="39619">
              <a:off x="4764113" y="5244821"/>
              <a:ext cx="1273219" cy="1165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rot="39619">
              <a:off x="4698892" y="3702828"/>
              <a:ext cx="1273219" cy="116542"/>
            </a:xfrm>
            <a:prstGeom prst="rect">
              <a:avLst/>
            </a:prstGeom>
            <a:solidFill>
              <a:srgbClr val="19E1AB"/>
            </a:solidFill>
            <a:ln>
              <a:solidFill>
                <a:srgbClr val="19E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Bent Arrow 28"/>
            <p:cNvSpPr/>
            <p:nvPr/>
          </p:nvSpPr>
          <p:spPr>
            <a:xfrm rot="300000">
              <a:off x="5268665" y="4261895"/>
              <a:ext cx="254001" cy="351377"/>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Bent Arrow 30"/>
            <p:cNvSpPr/>
            <p:nvPr/>
          </p:nvSpPr>
          <p:spPr>
            <a:xfrm rot="300000">
              <a:off x="4477530" y="3436089"/>
              <a:ext cx="254001" cy="351377"/>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Bent Arrow 32"/>
            <p:cNvSpPr/>
            <p:nvPr/>
          </p:nvSpPr>
          <p:spPr>
            <a:xfrm rot="300000">
              <a:off x="4573777" y="4925658"/>
              <a:ext cx="254001" cy="351377"/>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 name="Freeform 41"/>
            <p:cNvSpPr/>
            <p:nvPr/>
          </p:nvSpPr>
          <p:spPr>
            <a:xfrm rot="10800000">
              <a:off x="5737496" y="1495861"/>
              <a:ext cx="1479975" cy="269699"/>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noFill/>
            <a:ln w="38100"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Freeform 44"/>
            <p:cNvSpPr/>
            <p:nvPr/>
          </p:nvSpPr>
          <p:spPr>
            <a:xfrm rot="10800000">
              <a:off x="7574770" y="3826705"/>
              <a:ext cx="1479975" cy="269699"/>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E115E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Hexagon 57"/>
            <p:cNvSpPr/>
            <p:nvPr/>
          </p:nvSpPr>
          <p:spPr>
            <a:xfrm>
              <a:off x="6328072" y="1052454"/>
              <a:ext cx="298823" cy="269699"/>
            </a:xfrm>
            <a:prstGeom prst="hexagon">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8451267" y="4222965"/>
              <a:ext cx="298823" cy="268832"/>
            </a:xfrm>
            <a:prstGeom prst="ellipse">
              <a:avLst/>
            </a:prstGeom>
            <a:solidFill>
              <a:srgbClr val="E115E4"/>
            </a:solidFill>
            <a:ln>
              <a:solidFill>
                <a:srgbClr val="E115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2"/>
          <p:cNvSpPr>
            <a:spLocks noGrp="1"/>
          </p:cNvSpPr>
          <p:nvPr>
            <p:ph type="title"/>
          </p:nvPr>
        </p:nvSpPr>
        <p:spPr>
          <a:xfrm>
            <a:off x="0" y="274638"/>
            <a:ext cx="9144000" cy="1143000"/>
          </a:xfrm>
        </p:spPr>
        <p:txBody>
          <a:bodyPr>
            <a:noAutofit/>
          </a:bodyPr>
          <a:lstStyle/>
          <a:p>
            <a:r>
              <a:rPr lang="en-US" sz="3600" dirty="0" smtClean="0"/>
              <a:t>Which of the following can explain the expression pattern in the following cell? (1min)</a:t>
            </a:r>
            <a:endParaRPr lang="en-US" sz="3600" dirty="0"/>
          </a:p>
        </p:txBody>
      </p:sp>
      <p:sp>
        <p:nvSpPr>
          <p:cNvPr id="5" name="Content Placeholder 4"/>
          <p:cNvSpPr>
            <a:spLocks noGrp="1"/>
          </p:cNvSpPr>
          <p:nvPr>
            <p:ph idx="1"/>
          </p:nvPr>
        </p:nvSpPr>
        <p:spPr>
          <a:xfrm>
            <a:off x="1" y="2033479"/>
            <a:ext cx="4187507" cy="4522595"/>
          </a:xfrm>
        </p:spPr>
        <p:txBody>
          <a:bodyPr>
            <a:normAutofit/>
          </a:bodyPr>
          <a:lstStyle/>
          <a:p>
            <a:r>
              <a:rPr lang="en-US" dirty="0" smtClean="0"/>
              <a:t>Normal response to estrogen </a:t>
            </a:r>
          </a:p>
          <a:p>
            <a:r>
              <a:rPr lang="en-US" dirty="0" smtClean="0"/>
              <a:t>No estrogen exposure </a:t>
            </a:r>
          </a:p>
          <a:p>
            <a:r>
              <a:rPr lang="en-US" dirty="0" smtClean="0"/>
              <a:t>No estrogen receptor </a:t>
            </a:r>
          </a:p>
          <a:p>
            <a:pPr marL="0" indent="0">
              <a:buNone/>
            </a:pPr>
            <a:endParaRPr lang="en-US" dirty="0" smtClean="0"/>
          </a:p>
        </p:txBody>
      </p:sp>
      <p:sp>
        <p:nvSpPr>
          <p:cNvPr id="25" name="Rectangle 24"/>
          <p:cNvSpPr/>
          <p:nvPr/>
        </p:nvSpPr>
        <p:spPr>
          <a:xfrm>
            <a:off x="4608767" y="3971235"/>
            <a:ext cx="308047" cy="126383"/>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711245" y="5365904"/>
            <a:ext cx="308047" cy="126383"/>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135989" y="3674333"/>
            <a:ext cx="2185535" cy="369332"/>
          </a:xfrm>
          <a:prstGeom prst="rect">
            <a:avLst/>
          </a:prstGeom>
          <a:noFill/>
        </p:spPr>
        <p:txBody>
          <a:bodyPr wrap="none" rtlCol="0">
            <a:spAutoFit/>
          </a:bodyPr>
          <a:lstStyle/>
          <a:p>
            <a:r>
              <a:rPr lang="en-US" dirty="0" smtClean="0"/>
              <a:t>Estrogen-target Gene</a:t>
            </a:r>
            <a:endParaRPr lang="en-US" dirty="0"/>
          </a:p>
        </p:txBody>
      </p:sp>
      <p:sp>
        <p:nvSpPr>
          <p:cNvPr id="30" name="TextBox 29"/>
          <p:cNvSpPr txBox="1"/>
          <p:nvPr/>
        </p:nvSpPr>
        <p:spPr>
          <a:xfrm>
            <a:off x="5191401" y="5060661"/>
            <a:ext cx="2185535" cy="369332"/>
          </a:xfrm>
          <a:prstGeom prst="rect">
            <a:avLst/>
          </a:prstGeom>
          <a:noFill/>
        </p:spPr>
        <p:txBody>
          <a:bodyPr wrap="none" rtlCol="0">
            <a:spAutoFit/>
          </a:bodyPr>
          <a:lstStyle/>
          <a:p>
            <a:r>
              <a:rPr lang="en-US" dirty="0" smtClean="0"/>
              <a:t>Estrogen-target Gene</a:t>
            </a:r>
            <a:endParaRPr lang="en-US" dirty="0"/>
          </a:p>
        </p:txBody>
      </p:sp>
      <p:sp>
        <p:nvSpPr>
          <p:cNvPr id="32" name="Freeform 31"/>
          <p:cNvSpPr/>
          <p:nvPr/>
        </p:nvSpPr>
        <p:spPr>
          <a:xfrm rot="10800000">
            <a:off x="5980407" y="2856780"/>
            <a:ext cx="1327049" cy="241831"/>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noFill/>
          <a:ln w="38100"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rot="10800000">
            <a:off x="6866051" y="4372167"/>
            <a:ext cx="1327049" cy="241831"/>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E115E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045039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cells normally wouldn’t be exposed to </a:t>
            </a:r>
            <a:r>
              <a:rPr lang="en-US" dirty="0" smtClean="0"/>
              <a:t>high levels of estrogen</a:t>
            </a:r>
            <a:r>
              <a:rPr lang="en-US" dirty="0" smtClean="0"/>
              <a:t>?</a:t>
            </a:r>
            <a:endParaRPr lang="en-US" dirty="0"/>
          </a:p>
        </p:txBody>
      </p:sp>
      <p:sp>
        <p:nvSpPr>
          <p:cNvPr id="3" name="Content Placeholder 2"/>
          <p:cNvSpPr>
            <a:spLocks noGrp="1"/>
          </p:cNvSpPr>
          <p:nvPr>
            <p:ph idx="1"/>
          </p:nvPr>
        </p:nvSpPr>
        <p:spPr>
          <a:xfrm>
            <a:off x="457200" y="1753644"/>
            <a:ext cx="8229600" cy="4372519"/>
          </a:xfrm>
        </p:spPr>
        <p:txBody>
          <a:bodyPr/>
          <a:lstStyle/>
          <a:p>
            <a:r>
              <a:rPr lang="en-US" dirty="0" smtClean="0"/>
              <a:t>Male tissues </a:t>
            </a:r>
            <a:endParaRPr lang="en-US" dirty="0" smtClean="0"/>
          </a:p>
          <a:p>
            <a:r>
              <a:rPr lang="en-US" dirty="0" smtClean="0"/>
              <a:t>Adolescents</a:t>
            </a:r>
            <a:endParaRPr lang="en-US" dirty="0" smtClean="0"/>
          </a:p>
          <a:p>
            <a:r>
              <a:rPr lang="en-US" dirty="0" smtClean="0"/>
              <a:t>Female tissues vary throughout adult life</a:t>
            </a:r>
          </a:p>
        </p:txBody>
      </p:sp>
    </p:spTree>
    <p:extLst>
      <p:ext uri="{BB962C8B-B14F-4D97-AF65-F5344CB8AC3E}">
        <p14:creationId xmlns:p14="http://schemas.microsoft.com/office/powerpoint/2010/main" val="3886323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4138048" y="1481068"/>
            <a:ext cx="4980374" cy="5103407"/>
            <a:chOff x="3516896" y="821765"/>
            <a:chExt cx="5601526" cy="5877011"/>
          </a:xfrm>
        </p:grpSpPr>
        <p:sp>
          <p:nvSpPr>
            <p:cNvPr id="4" name="Oval 3"/>
            <p:cNvSpPr/>
            <p:nvPr/>
          </p:nvSpPr>
          <p:spPr>
            <a:xfrm>
              <a:off x="3516896" y="821765"/>
              <a:ext cx="5601526" cy="5877011"/>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rot="150269">
              <a:off x="3701601" y="2203291"/>
              <a:ext cx="3562562" cy="3845537"/>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p:cNvCxnSpPr/>
            <p:nvPr/>
          </p:nvCxnSpPr>
          <p:spPr>
            <a:xfrm rot="2865565" flipV="1">
              <a:off x="4688590" y="2170042"/>
              <a:ext cx="1464235" cy="158376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3971592" y="3753618"/>
              <a:ext cx="2229262" cy="8557"/>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2865565" flipV="1">
              <a:off x="5203069" y="3841743"/>
              <a:ext cx="1464235" cy="158376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2865565" flipV="1">
              <a:off x="4500992" y="4521369"/>
              <a:ext cx="1464235" cy="158376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Bent Arrow 16"/>
            <p:cNvSpPr/>
            <p:nvPr/>
          </p:nvSpPr>
          <p:spPr>
            <a:xfrm rot="300000">
              <a:off x="4874857" y="2595571"/>
              <a:ext cx="254001" cy="351377"/>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rot="39619">
              <a:off x="4989356" y="2895715"/>
              <a:ext cx="1273219" cy="116542"/>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rot="39619">
              <a:off x="5429880" y="4569515"/>
              <a:ext cx="1273219" cy="116542"/>
            </a:xfrm>
            <a:prstGeom prst="rect">
              <a:avLst/>
            </a:prstGeom>
            <a:solidFill>
              <a:srgbClr val="E115E4"/>
            </a:solidFill>
            <a:ln>
              <a:solidFill>
                <a:srgbClr val="E115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rot="39619">
              <a:off x="4764113" y="5244821"/>
              <a:ext cx="1273219" cy="1165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rot="39619">
              <a:off x="4698892" y="3702828"/>
              <a:ext cx="1273219" cy="116542"/>
            </a:xfrm>
            <a:prstGeom prst="rect">
              <a:avLst/>
            </a:prstGeom>
            <a:solidFill>
              <a:srgbClr val="19E1AB"/>
            </a:solidFill>
            <a:ln>
              <a:solidFill>
                <a:srgbClr val="19E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Bent Arrow 28"/>
            <p:cNvSpPr/>
            <p:nvPr/>
          </p:nvSpPr>
          <p:spPr>
            <a:xfrm rot="300000">
              <a:off x="5268665" y="4261895"/>
              <a:ext cx="254001" cy="351377"/>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Bent Arrow 30"/>
            <p:cNvSpPr/>
            <p:nvPr/>
          </p:nvSpPr>
          <p:spPr>
            <a:xfrm rot="300000">
              <a:off x="4477530" y="3436089"/>
              <a:ext cx="254001" cy="351377"/>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Bent Arrow 32"/>
            <p:cNvSpPr/>
            <p:nvPr/>
          </p:nvSpPr>
          <p:spPr>
            <a:xfrm rot="300000">
              <a:off x="4573777" y="4925658"/>
              <a:ext cx="254001" cy="351377"/>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Rectangle 33"/>
            <p:cNvSpPr/>
            <p:nvPr/>
          </p:nvSpPr>
          <p:spPr>
            <a:xfrm>
              <a:off x="4095702" y="3688240"/>
              <a:ext cx="298823" cy="104588"/>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188093" y="5219580"/>
              <a:ext cx="298823" cy="104588"/>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Freeform 43"/>
            <p:cNvSpPr/>
            <p:nvPr/>
          </p:nvSpPr>
          <p:spPr>
            <a:xfrm rot="10800000">
              <a:off x="7311192" y="2953986"/>
              <a:ext cx="1479975" cy="269699"/>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19E1A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Freeform 45"/>
            <p:cNvSpPr/>
            <p:nvPr/>
          </p:nvSpPr>
          <p:spPr>
            <a:xfrm rot="10800000">
              <a:off x="7086129" y="5271874"/>
              <a:ext cx="1479975" cy="269699"/>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Diamond 58"/>
            <p:cNvSpPr/>
            <p:nvPr/>
          </p:nvSpPr>
          <p:spPr>
            <a:xfrm>
              <a:off x="7968677" y="2290137"/>
              <a:ext cx="298823" cy="323278"/>
            </a:xfrm>
            <a:prstGeom prst="diamond">
              <a:avLst/>
            </a:prstGeom>
            <a:solidFill>
              <a:srgbClr val="19E1AB"/>
            </a:solidFill>
            <a:ln>
              <a:solidFill>
                <a:srgbClr val="19E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gular Pentagon 61"/>
            <p:cNvSpPr/>
            <p:nvPr/>
          </p:nvSpPr>
          <p:spPr>
            <a:xfrm>
              <a:off x="7311192" y="5707972"/>
              <a:ext cx="283883" cy="269699"/>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rot="10800000">
              <a:off x="7498882" y="3441979"/>
              <a:ext cx="1479975" cy="269699"/>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19E1A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rot="10800000">
              <a:off x="7086348" y="5073709"/>
              <a:ext cx="1479975" cy="269699"/>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Diamond 29"/>
            <p:cNvSpPr/>
            <p:nvPr/>
          </p:nvSpPr>
          <p:spPr>
            <a:xfrm>
              <a:off x="7966708" y="2585170"/>
              <a:ext cx="298823" cy="323278"/>
            </a:xfrm>
            <a:prstGeom prst="diamond">
              <a:avLst/>
            </a:prstGeom>
            <a:solidFill>
              <a:srgbClr val="19E1AB"/>
            </a:solidFill>
            <a:ln>
              <a:solidFill>
                <a:srgbClr val="19E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gular Pentagon 31"/>
            <p:cNvSpPr/>
            <p:nvPr/>
          </p:nvSpPr>
          <p:spPr>
            <a:xfrm>
              <a:off x="7653650" y="5789277"/>
              <a:ext cx="283883" cy="269699"/>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rot="10800000">
              <a:off x="7427589" y="3179316"/>
              <a:ext cx="1479975" cy="269699"/>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19E1A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rot="10800000">
              <a:off x="6855088" y="5438273"/>
              <a:ext cx="1479975" cy="269699"/>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Diamond 37"/>
            <p:cNvSpPr/>
            <p:nvPr/>
          </p:nvSpPr>
          <p:spPr>
            <a:xfrm>
              <a:off x="8267500" y="2458654"/>
              <a:ext cx="298823" cy="323278"/>
            </a:xfrm>
            <a:prstGeom prst="diamond">
              <a:avLst/>
            </a:prstGeom>
            <a:solidFill>
              <a:srgbClr val="19E1AB"/>
            </a:solidFill>
            <a:ln>
              <a:solidFill>
                <a:srgbClr val="19E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gular Pentagon 38"/>
            <p:cNvSpPr/>
            <p:nvPr/>
          </p:nvSpPr>
          <p:spPr>
            <a:xfrm>
              <a:off x="6923280" y="5831253"/>
              <a:ext cx="283883" cy="269699"/>
            </a:xfrm>
            <a:prstGeom prst="pentagon">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Title 2"/>
          <p:cNvSpPr txBox="1">
            <a:spLocks/>
          </p:cNvSpPr>
          <p:nvPr/>
        </p:nvSpPr>
        <p:spPr>
          <a:xfrm>
            <a:off x="-29677" y="243862"/>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900" dirty="0" smtClean="0"/>
              <a:t>Assuming this cell has ER, which of the following can explain the expression pattern in the following cell? (1min)</a:t>
            </a:r>
            <a:endParaRPr lang="en-US" sz="2900" dirty="0"/>
          </a:p>
        </p:txBody>
      </p:sp>
      <p:sp>
        <p:nvSpPr>
          <p:cNvPr id="9" name="Content Placeholder 8"/>
          <p:cNvSpPr>
            <a:spLocks noGrp="1"/>
          </p:cNvSpPr>
          <p:nvPr>
            <p:ph idx="1"/>
          </p:nvPr>
        </p:nvSpPr>
        <p:spPr>
          <a:xfrm>
            <a:off x="103884" y="1646694"/>
            <a:ext cx="4338689" cy="4828359"/>
          </a:xfrm>
        </p:spPr>
        <p:txBody>
          <a:bodyPr>
            <a:normAutofit/>
          </a:bodyPr>
          <a:lstStyle/>
          <a:p>
            <a:pPr marL="0" indent="0">
              <a:buNone/>
            </a:pPr>
            <a:endParaRPr lang="en-US" i="1" dirty="0" smtClean="0"/>
          </a:p>
          <a:p>
            <a:r>
              <a:rPr lang="en-US" dirty="0" smtClean="0"/>
              <a:t>Normal response to estrogen</a:t>
            </a:r>
          </a:p>
          <a:p>
            <a:r>
              <a:rPr lang="en-US" dirty="0" smtClean="0"/>
              <a:t>Exposure to estrogen mimic </a:t>
            </a:r>
          </a:p>
          <a:p>
            <a:r>
              <a:rPr lang="en-US" dirty="0" smtClean="0"/>
              <a:t>Mutation in estrogen response elements </a:t>
            </a:r>
          </a:p>
          <a:p>
            <a:pPr marL="0" indent="0">
              <a:buNone/>
            </a:pPr>
            <a:endParaRPr lang="en-US" dirty="0" smtClean="0"/>
          </a:p>
          <a:p>
            <a:endParaRPr lang="en-US" dirty="0"/>
          </a:p>
        </p:txBody>
      </p:sp>
      <p:sp>
        <p:nvSpPr>
          <p:cNvPr id="41" name="Freeform 40"/>
          <p:cNvSpPr/>
          <p:nvPr/>
        </p:nvSpPr>
        <p:spPr>
          <a:xfrm rot="10800000">
            <a:off x="6086847" y="2033479"/>
            <a:ext cx="1327049" cy="241831"/>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noFill/>
          <a:ln w="38100"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rot="10800000">
            <a:off x="7734276" y="4123476"/>
            <a:ext cx="1327049" cy="241831"/>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E115E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Hexagon 46"/>
          <p:cNvSpPr/>
          <p:nvPr/>
        </p:nvSpPr>
        <p:spPr>
          <a:xfrm>
            <a:off x="6616399" y="1635889"/>
            <a:ext cx="267946" cy="241831"/>
          </a:xfrm>
          <a:prstGeom prst="hexagon">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8520204" y="4478791"/>
            <a:ext cx="267946" cy="241054"/>
          </a:xfrm>
          <a:prstGeom prst="ellipse">
            <a:avLst/>
          </a:prstGeom>
          <a:solidFill>
            <a:srgbClr val="E115E4"/>
          </a:solidFill>
          <a:ln>
            <a:solidFill>
              <a:srgbClr val="E115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Freeform 48"/>
          <p:cNvSpPr/>
          <p:nvPr/>
        </p:nvSpPr>
        <p:spPr>
          <a:xfrm rot="10800000">
            <a:off x="5980407" y="2856780"/>
            <a:ext cx="1327049" cy="241831"/>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noFill/>
          <a:ln w="38100"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rot="10800000">
            <a:off x="6866051" y="4372167"/>
            <a:ext cx="1327049" cy="241831"/>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ln w="38100" cmpd="sng">
            <a:solidFill>
              <a:srgbClr val="E115E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TextBox 50"/>
          <p:cNvSpPr txBox="1"/>
          <p:nvPr/>
        </p:nvSpPr>
        <p:spPr>
          <a:xfrm>
            <a:off x="5182483" y="3643337"/>
            <a:ext cx="2185535" cy="369332"/>
          </a:xfrm>
          <a:prstGeom prst="rect">
            <a:avLst/>
          </a:prstGeom>
          <a:noFill/>
        </p:spPr>
        <p:txBody>
          <a:bodyPr wrap="none" rtlCol="0">
            <a:spAutoFit/>
          </a:bodyPr>
          <a:lstStyle/>
          <a:p>
            <a:r>
              <a:rPr lang="en-US" dirty="0" smtClean="0"/>
              <a:t>Estrogen-target Gene</a:t>
            </a:r>
            <a:endParaRPr lang="en-US" dirty="0"/>
          </a:p>
        </p:txBody>
      </p:sp>
      <p:sp>
        <p:nvSpPr>
          <p:cNvPr id="52" name="TextBox 51"/>
          <p:cNvSpPr txBox="1"/>
          <p:nvPr/>
        </p:nvSpPr>
        <p:spPr>
          <a:xfrm>
            <a:off x="5206899" y="5014167"/>
            <a:ext cx="2185535" cy="369332"/>
          </a:xfrm>
          <a:prstGeom prst="rect">
            <a:avLst/>
          </a:prstGeom>
          <a:noFill/>
        </p:spPr>
        <p:txBody>
          <a:bodyPr wrap="none" rtlCol="0">
            <a:spAutoFit/>
          </a:bodyPr>
          <a:lstStyle/>
          <a:p>
            <a:r>
              <a:rPr lang="en-US" dirty="0" smtClean="0"/>
              <a:t>Estrogen-target Gene</a:t>
            </a:r>
            <a:endParaRPr lang="en-US" dirty="0"/>
          </a:p>
        </p:txBody>
      </p:sp>
      <p:sp>
        <p:nvSpPr>
          <p:cNvPr id="42" name="Rectangle 41"/>
          <p:cNvSpPr/>
          <p:nvPr/>
        </p:nvSpPr>
        <p:spPr>
          <a:xfrm>
            <a:off x="4608767" y="3971235"/>
            <a:ext cx="308047" cy="126383"/>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4739151" y="5318138"/>
            <a:ext cx="308047" cy="126383"/>
          </a:xfrm>
          <a:prstGeom prst="rect">
            <a:avLst/>
          </a:prstGeom>
          <a:solidFill>
            <a:schemeClr val="bg1"/>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2618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might it be detrimental for cells to be exposed to an estrogen mimic?</a:t>
            </a:r>
            <a:endParaRPr lang="en-US" dirty="0"/>
          </a:p>
        </p:txBody>
      </p:sp>
      <p:sp>
        <p:nvSpPr>
          <p:cNvPr id="9" name="Content Placeholder 8"/>
          <p:cNvSpPr>
            <a:spLocks noGrp="1"/>
          </p:cNvSpPr>
          <p:nvPr>
            <p:ph idx="1"/>
          </p:nvPr>
        </p:nvSpPr>
        <p:spPr>
          <a:xfrm>
            <a:off x="457200" y="2309975"/>
            <a:ext cx="8229600" cy="3568943"/>
          </a:xfrm>
        </p:spPr>
        <p:txBody>
          <a:bodyPr/>
          <a:lstStyle/>
          <a:p>
            <a:r>
              <a:rPr lang="en-US" dirty="0" smtClean="0"/>
              <a:t>Discuss in your groups</a:t>
            </a:r>
            <a:endParaRPr lang="en-US" dirty="0"/>
          </a:p>
        </p:txBody>
      </p:sp>
      <p:sp>
        <p:nvSpPr>
          <p:cNvPr id="10" name="Text Box 4"/>
          <p:cNvSpPr txBox="1">
            <a:spLocks noChangeArrowheads="1"/>
          </p:cNvSpPr>
          <p:nvPr/>
        </p:nvSpPr>
        <p:spPr bwMode="auto">
          <a:xfrm>
            <a:off x="0" y="6679405"/>
            <a:ext cx="5791200" cy="218458"/>
          </a:xfrm>
          <a:prstGeom prst="rect">
            <a:avLst/>
          </a:prstGeom>
          <a:noFill/>
          <a:ln w="9525">
            <a:noFill/>
            <a:miter lim="800000"/>
            <a:headEnd/>
            <a:tailEnd/>
          </a:ln>
        </p:spPr>
        <p:txBody>
          <a:bodyPr>
            <a:spAutoFit/>
          </a:bodyPr>
          <a:lstStyle/>
          <a:p>
            <a:pPr>
              <a:lnSpc>
                <a:spcPct val="70000"/>
              </a:lnSpc>
              <a:spcBef>
                <a:spcPct val="50000"/>
              </a:spcBef>
            </a:pPr>
            <a:r>
              <a:rPr lang="en-US" sz="1100" dirty="0" smtClean="0"/>
              <a:t>Pacific Estuarine Ecosystem Indicator Research Consortium</a:t>
            </a:r>
            <a:endParaRPr lang="en-US" sz="1100" dirty="0"/>
          </a:p>
        </p:txBody>
      </p:sp>
      <p:sp>
        <p:nvSpPr>
          <p:cNvPr id="11" name="Text Box 9"/>
          <p:cNvSpPr txBox="1">
            <a:spLocks noChangeArrowheads="1"/>
          </p:cNvSpPr>
          <p:nvPr/>
        </p:nvSpPr>
        <p:spPr bwMode="auto">
          <a:xfrm>
            <a:off x="966018" y="5898643"/>
            <a:ext cx="7037439" cy="830997"/>
          </a:xfrm>
          <a:prstGeom prst="rect">
            <a:avLst/>
          </a:prstGeom>
          <a:noFill/>
          <a:ln w="9525">
            <a:noFill/>
            <a:miter lim="800000"/>
            <a:headEnd/>
            <a:tailEnd/>
          </a:ln>
        </p:spPr>
        <p:txBody>
          <a:bodyPr wrap="square">
            <a:spAutoFit/>
          </a:bodyPr>
          <a:lstStyle/>
          <a:p>
            <a:pPr algn="just">
              <a:spcBef>
                <a:spcPct val="50000"/>
              </a:spcBef>
            </a:pPr>
            <a:r>
              <a:rPr lang="en-US" sz="1600" dirty="0"/>
              <a:t>Left: Gonads of </a:t>
            </a:r>
            <a:r>
              <a:rPr lang="en-US" sz="1600" dirty="0" err="1"/>
              <a:t>Longjaw</a:t>
            </a:r>
            <a:r>
              <a:rPr lang="en-US" sz="1600" dirty="0"/>
              <a:t> </a:t>
            </a:r>
            <a:r>
              <a:rPr lang="en-US" sz="1600" dirty="0" err="1"/>
              <a:t>mudsucker</a:t>
            </a:r>
            <a:r>
              <a:rPr lang="en-US" sz="1600" dirty="0"/>
              <a:t>: “</a:t>
            </a:r>
            <a:r>
              <a:rPr lang="en-US" sz="1600" dirty="0" err="1"/>
              <a:t>ovotestes</a:t>
            </a:r>
            <a:r>
              <a:rPr lang="en-US" sz="1600" dirty="0"/>
              <a:t>”.  The upper gonad is an enlarged testes with sperm, while the smaller lower gonad consists of some testicular tissue and </a:t>
            </a:r>
            <a:r>
              <a:rPr lang="en-US" sz="1600" dirty="0" smtClean="0"/>
              <a:t>ovary (orange color). </a:t>
            </a:r>
            <a:r>
              <a:rPr lang="en-US" sz="1600" dirty="0"/>
              <a:t>Right: normal </a:t>
            </a:r>
            <a:r>
              <a:rPr lang="en-US" sz="1600" dirty="0" smtClean="0"/>
              <a:t> ovaries </a:t>
            </a:r>
            <a:r>
              <a:rPr lang="en-US" sz="1600" dirty="0"/>
              <a:t>of equal size.</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890076"/>
            <a:ext cx="4660306" cy="2057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0" y="3890076"/>
            <a:ext cx="4283824" cy="2057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80158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notes</a:t>
            </a:r>
            <a:endParaRPr lang="en-US" dirty="0"/>
          </a:p>
        </p:txBody>
      </p:sp>
      <p:sp>
        <p:nvSpPr>
          <p:cNvPr id="3" name="Content Placeholder 2"/>
          <p:cNvSpPr>
            <a:spLocks noGrp="1"/>
          </p:cNvSpPr>
          <p:nvPr>
            <p:ph idx="1"/>
          </p:nvPr>
        </p:nvSpPr>
        <p:spPr/>
        <p:txBody>
          <a:bodyPr/>
          <a:lstStyle/>
          <a:p>
            <a:r>
              <a:rPr lang="en-US" dirty="0" smtClean="0"/>
              <a:t>Slides in gray are notes to SSI participants</a:t>
            </a:r>
          </a:p>
          <a:p>
            <a:r>
              <a:rPr lang="en-US" dirty="0" smtClean="0"/>
              <a:t>Please pull up Pollev.com/</a:t>
            </a:r>
            <a:r>
              <a:rPr lang="en-US" dirty="0" err="1" smtClean="0"/>
              <a:t>brianhammer</a:t>
            </a:r>
            <a:endParaRPr lang="en-US" dirty="0" smtClean="0"/>
          </a:p>
          <a:p>
            <a:r>
              <a:rPr lang="en-US" dirty="0" smtClean="0"/>
              <a:t>Or make sure your phone is ready</a:t>
            </a:r>
            <a:endParaRPr lang="en-US" dirty="0"/>
          </a:p>
          <a:p>
            <a:endParaRPr lang="en-US" dirty="0"/>
          </a:p>
        </p:txBody>
      </p:sp>
    </p:spTree>
    <p:extLst>
      <p:ext uri="{BB962C8B-B14F-4D97-AF65-F5344CB8AC3E}">
        <p14:creationId xmlns:p14="http://schemas.microsoft.com/office/powerpoint/2010/main" val="24749337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7099300" cy="5874151"/>
          </a:xfrm>
          <a:prstGeom prst="rect">
            <a:avLst/>
          </a:prstGeom>
        </p:spPr>
      </p:pic>
      <p:sp>
        <p:nvSpPr>
          <p:cNvPr id="6" name="TextBox 5"/>
          <p:cNvSpPr txBox="1"/>
          <p:nvPr/>
        </p:nvSpPr>
        <p:spPr>
          <a:xfrm>
            <a:off x="127000" y="6202918"/>
            <a:ext cx="8842375" cy="655082"/>
          </a:xfrm>
          <a:prstGeom prst="rect">
            <a:avLst/>
          </a:prstGeom>
          <a:noFill/>
        </p:spPr>
        <p:txBody>
          <a:bodyPr wrap="square" rtlCol="0">
            <a:spAutoFit/>
          </a:bodyPr>
          <a:lstStyle/>
          <a:p>
            <a:r>
              <a:rPr lang="en-US" dirty="0" smtClean="0"/>
              <a:t>http://</a:t>
            </a:r>
            <a:r>
              <a:rPr lang="en-US" dirty="0" err="1" smtClean="0"/>
              <a:t>www.nytimes.com</a:t>
            </a:r>
            <a:r>
              <a:rPr lang="en-US" dirty="0" smtClean="0"/>
              <a:t>/2012/04/01/magazine/puberty-before-age-10-a-new-normal.html?pagewanted=all</a:t>
            </a:r>
            <a:endParaRPr lang="en-US" dirty="0"/>
          </a:p>
        </p:txBody>
      </p:sp>
      <p:pic>
        <p:nvPicPr>
          <p:cNvPr id="8" name="Picture 7"/>
          <p:cNvPicPr>
            <a:picLocks noChangeAspect="1"/>
          </p:cNvPicPr>
          <p:nvPr/>
        </p:nvPicPr>
        <p:blipFill>
          <a:blip r:embed="rId4"/>
          <a:stretch>
            <a:fillRect/>
          </a:stretch>
        </p:blipFill>
        <p:spPr>
          <a:xfrm>
            <a:off x="4927600" y="5391551"/>
            <a:ext cx="2171700" cy="482600"/>
          </a:xfrm>
          <a:prstGeom prst="rect">
            <a:avLst/>
          </a:prstGeom>
        </p:spPr>
      </p:pic>
    </p:spTree>
    <p:extLst>
      <p:ext uri="{BB962C8B-B14F-4D97-AF65-F5344CB8AC3E}">
        <p14:creationId xmlns:p14="http://schemas.microsoft.com/office/powerpoint/2010/main" val="25245062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summative question</a:t>
            </a:r>
            <a:endParaRPr lang="en-US" dirty="0"/>
          </a:p>
        </p:txBody>
      </p:sp>
      <p:sp>
        <p:nvSpPr>
          <p:cNvPr id="3" name="Content Placeholder 2"/>
          <p:cNvSpPr>
            <a:spLocks noGrp="1"/>
          </p:cNvSpPr>
          <p:nvPr>
            <p:ph idx="1"/>
          </p:nvPr>
        </p:nvSpPr>
        <p:spPr>
          <a:xfrm>
            <a:off x="457200" y="1417638"/>
            <a:ext cx="8229600" cy="5262131"/>
          </a:xfrm>
        </p:spPr>
        <p:txBody>
          <a:bodyPr>
            <a:normAutofit fontScale="70000" lnSpcReduction="20000"/>
          </a:bodyPr>
          <a:lstStyle/>
          <a:p>
            <a:pPr marL="0" indent="0">
              <a:buNone/>
            </a:pPr>
            <a:r>
              <a:rPr lang="en-US" sz="3800" i="1" dirty="0" smtClean="0"/>
              <a:t>Objective </a:t>
            </a:r>
            <a:r>
              <a:rPr lang="en-US" sz="3800" i="1" dirty="0"/>
              <a:t>1: </a:t>
            </a:r>
            <a:r>
              <a:rPr lang="en-US" sz="3800" i="1" dirty="0" smtClean="0"/>
              <a:t>Describe the steps involved in gene activation. Describe events that lead to gene activation. </a:t>
            </a:r>
          </a:p>
          <a:p>
            <a:pPr marL="0" indent="0">
              <a:buNone/>
            </a:pPr>
            <a:endParaRPr lang="en-US" dirty="0" smtClean="0"/>
          </a:p>
          <a:p>
            <a:pPr marL="0" indent="0">
              <a:buNone/>
            </a:pPr>
            <a:r>
              <a:rPr lang="en-US" dirty="0" smtClean="0"/>
              <a:t>1</a:t>
            </a:r>
            <a:r>
              <a:rPr lang="en-US" dirty="0"/>
              <a:t>. Progesterone (PG) functions with its corresponding nuclear receptor (PGR) to regulate target gene expression. Choose the answer that describes the correct sequence of events in progesterone-dependent gene activation:</a:t>
            </a:r>
          </a:p>
          <a:p>
            <a:pPr marL="0" indent="0">
              <a:buNone/>
            </a:pPr>
            <a:r>
              <a:rPr lang="en-US" dirty="0"/>
              <a:t/>
            </a:r>
            <a:br>
              <a:rPr lang="en-US" dirty="0"/>
            </a:br>
            <a:r>
              <a:rPr lang="en-US" dirty="0"/>
              <a:t>a. PG-PGR complex formation, promoter binding, transcription, translation, PG production</a:t>
            </a:r>
          </a:p>
          <a:p>
            <a:pPr marL="0" indent="0">
              <a:buNone/>
            </a:pPr>
            <a:r>
              <a:rPr lang="en-US" dirty="0"/>
              <a:t>b. PG-PGR complex formation, promoter binding, translation, transcription PG production</a:t>
            </a:r>
          </a:p>
          <a:p>
            <a:pPr marL="0" indent="0">
              <a:buNone/>
            </a:pPr>
            <a:r>
              <a:rPr lang="en-US" dirty="0"/>
              <a:t>c</a:t>
            </a:r>
            <a:r>
              <a:rPr lang="en-US" dirty="0" smtClean="0"/>
              <a:t>. </a:t>
            </a:r>
            <a:r>
              <a:rPr lang="en-US" dirty="0"/>
              <a:t>PG production, PG-PGR complex formation, promoter binding, transcription, translation</a:t>
            </a:r>
          </a:p>
          <a:p>
            <a:pPr marL="0" indent="0">
              <a:buNone/>
            </a:pPr>
            <a:r>
              <a:rPr lang="en-US" dirty="0"/>
              <a:t>d. PG production, promoter binding, PG-PGR complex formation, transcription, translation</a:t>
            </a:r>
          </a:p>
          <a:p>
            <a:endParaRPr lang="en-US" dirty="0"/>
          </a:p>
        </p:txBody>
      </p:sp>
    </p:spTree>
    <p:extLst>
      <p:ext uri="{BB962C8B-B14F-4D97-AF65-F5344CB8AC3E}">
        <p14:creationId xmlns:p14="http://schemas.microsoft.com/office/powerpoint/2010/main" val="18324354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summative question</a:t>
            </a:r>
          </a:p>
        </p:txBody>
      </p:sp>
      <p:sp>
        <p:nvSpPr>
          <p:cNvPr id="3" name="Content Placeholder 2"/>
          <p:cNvSpPr>
            <a:spLocks noGrp="1"/>
          </p:cNvSpPr>
          <p:nvPr>
            <p:ph idx="1"/>
          </p:nvPr>
        </p:nvSpPr>
        <p:spPr/>
        <p:txBody>
          <a:bodyPr>
            <a:normAutofit fontScale="85000" lnSpcReduction="10000"/>
          </a:bodyPr>
          <a:lstStyle/>
          <a:p>
            <a:pPr marL="0" indent="0">
              <a:buNone/>
            </a:pPr>
            <a:r>
              <a:rPr lang="en-US" i="1" dirty="0"/>
              <a:t>Objectives 2/3</a:t>
            </a:r>
            <a:r>
              <a:rPr lang="en-US" i="1" dirty="0" smtClean="0"/>
              <a:t>: </a:t>
            </a:r>
            <a:r>
              <a:rPr lang="en-US" i="1" dirty="0"/>
              <a:t>Describe the role of regulatory elements in directing differential gene expression; 3.Predict possible functions of estrogen-target genes:      </a:t>
            </a:r>
            <a:endParaRPr lang="en-US" dirty="0"/>
          </a:p>
          <a:p>
            <a:pPr marL="0" indent="0">
              <a:buNone/>
            </a:pPr>
            <a:r>
              <a:rPr lang="en-US" dirty="0"/>
              <a:t>2</a:t>
            </a:r>
            <a:r>
              <a:rPr lang="en-US" dirty="0" smtClean="0"/>
              <a:t>. </a:t>
            </a:r>
            <a:r>
              <a:rPr lang="en-US" dirty="0"/>
              <a:t>   In class we discussed the activation of estrogen-target genes in breast cells that result in normal developmental tissue changes. Many breast cancers are effectively treated with the chemotherapy agent </a:t>
            </a:r>
            <a:r>
              <a:rPr lang="en-US" dirty="0" err="1"/>
              <a:t>Tamoxifen</a:t>
            </a:r>
            <a:r>
              <a:rPr lang="en-US" dirty="0"/>
              <a:t>, which prevents binding of estrogen to the Estrogen Receptor.  Explain why this treatment would inhibit growth of the breast cancer cells.</a:t>
            </a:r>
          </a:p>
          <a:p>
            <a:pPr marL="0" indent="0">
              <a:buNone/>
            </a:pPr>
            <a:endParaRPr lang="en-US" dirty="0"/>
          </a:p>
        </p:txBody>
      </p:sp>
    </p:spTree>
    <p:extLst>
      <p:ext uri="{BB962C8B-B14F-4D97-AF65-F5344CB8AC3E}">
        <p14:creationId xmlns:p14="http://schemas.microsoft.com/office/powerpoint/2010/main" val="274380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698" y="88662"/>
            <a:ext cx="8229600" cy="1143000"/>
          </a:xfrm>
        </p:spPr>
        <p:txBody>
          <a:bodyPr/>
          <a:lstStyle/>
          <a:p>
            <a:r>
              <a:rPr lang="en-US" dirty="0" smtClean="0"/>
              <a:t>Sample summative question</a:t>
            </a:r>
            <a:endParaRPr lang="en-US" dirty="0"/>
          </a:p>
        </p:txBody>
      </p:sp>
      <p:sp>
        <p:nvSpPr>
          <p:cNvPr id="3" name="Content Placeholder 2"/>
          <p:cNvSpPr>
            <a:spLocks noGrp="1"/>
          </p:cNvSpPr>
          <p:nvPr>
            <p:ph idx="1"/>
          </p:nvPr>
        </p:nvSpPr>
        <p:spPr>
          <a:xfrm>
            <a:off x="457200" y="1119762"/>
            <a:ext cx="8229600" cy="3390251"/>
          </a:xfrm>
        </p:spPr>
        <p:txBody>
          <a:bodyPr>
            <a:normAutofit/>
          </a:bodyPr>
          <a:lstStyle/>
          <a:p>
            <a:pPr marL="0" indent="0">
              <a:buNone/>
            </a:pPr>
            <a:r>
              <a:rPr lang="en-US" sz="2200" i="1" dirty="0"/>
              <a:t>Objective 4: Predict patterns of gene expression in response to estrogen:</a:t>
            </a:r>
            <a:endParaRPr lang="en-US" sz="2200" dirty="0"/>
          </a:p>
          <a:p>
            <a:pPr marL="0" indent="0">
              <a:buNone/>
            </a:pPr>
            <a:r>
              <a:rPr lang="en-US" sz="2200" dirty="0"/>
              <a:t>3</a:t>
            </a:r>
            <a:r>
              <a:rPr lang="en-US" sz="2200" dirty="0" smtClean="0"/>
              <a:t>. </a:t>
            </a:r>
            <a:r>
              <a:rPr lang="en-US" sz="2200" dirty="0"/>
              <a:t>Predict the expression of three Estrogen-target genes (gene 1, gene 2, and gene 3) in the cells shown in the table below when exposed to estrogen.  Fill in the table Indicating predicted levels of expression by minus (-) for no expression, plus (+) for low-level expression, and plus-plus (++) for high-level expression: </a:t>
            </a:r>
          </a:p>
          <a:p>
            <a:endParaRPr lang="en-US" sz="2200" dirty="0"/>
          </a:p>
        </p:txBody>
      </p:sp>
      <p:graphicFrame>
        <p:nvGraphicFramePr>
          <p:cNvPr id="6" name="Table 5"/>
          <p:cNvGraphicFramePr>
            <a:graphicFrameLocks noGrp="1"/>
          </p:cNvGraphicFramePr>
          <p:nvPr>
            <p:extLst>
              <p:ext uri="{D42A27DB-BD31-4B8C-83A1-F6EECF244321}">
                <p14:modId xmlns:p14="http://schemas.microsoft.com/office/powerpoint/2010/main" val="2997362518"/>
              </p:ext>
            </p:extLst>
          </p:nvPr>
        </p:nvGraphicFramePr>
        <p:xfrm>
          <a:off x="457200" y="4066897"/>
          <a:ext cx="8229600" cy="2444050"/>
        </p:xfrm>
        <a:graphic>
          <a:graphicData uri="http://schemas.openxmlformats.org/drawingml/2006/table">
            <a:tbl>
              <a:tblPr/>
              <a:tblGrid>
                <a:gridCol w="3468565"/>
                <a:gridCol w="1635370"/>
                <a:gridCol w="1622181"/>
                <a:gridCol w="1503484"/>
              </a:tblGrid>
              <a:tr h="500363">
                <a:tc>
                  <a:txBody>
                    <a:bodyPr/>
                    <a:lstStyle/>
                    <a:p>
                      <a:pPr rtl="0" fontAlgn="t">
                        <a:spcBef>
                          <a:spcPts val="0"/>
                        </a:spcBef>
                        <a:spcAft>
                          <a:spcPts val="0"/>
                        </a:spcAft>
                      </a:pPr>
                      <a:r>
                        <a:rPr lang="en-US" sz="1600" b="0" i="0" u="none" strike="noStrike" dirty="0">
                          <a:solidFill>
                            <a:srgbClr val="000000"/>
                          </a:solidFill>
                          <a:effectLst/>
                          <a:latin typeface="Arial"/>
                        </a:rPr>
                        <a:t>Cells/Target Genes</a:t>
                      </a:r>
                      <a:endParaRPr lang="en-US" sz="1600" dirty="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Arial"/>
                        </a:rPr>
                        <a:t>Target Gene 1</a:t>
                      </a:r>
                      <a:endParaRPr lang="en-US" sz="160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Arial"/>
                        </a:rPr>
                        <a:t>Target Gene 2</a:t>
                      </a:r>
                      <a:endParaRPr lang="en-US" sz="160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Arial"/>
                        </a:rPr>
                        <a:t>Target Gene 3</a:t>
                      </a:r>
                      <a:endParaRPr lang="en-US" sz="160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500363">
                <a:tc>
                  <a:txBody>
                    <a:bodyPr/>
                    <a:lstStyle/>
                    <a:p>
                      <a:pPr rtl="0" fontAlgn="t">
                        <a:spcBef>
                          <a:spcPts val="0"/>
                        </a:spcBef>
                        <a:spcAft>
                          <a:spcPts val="0"/>
                        </a:spcAft>
                      </a:pPr>
                      <a:r>
                        <a:rPr lang="en-US" sz="1600" b="0" i="0" u="none" strike="noStrike">
                          <a:solidFill>
                            <a:srgbClr val="000000"/>
                          </a:solidFill>
                          <a:effectLst/>
                          <a:latin typeface="Arial"/>
                        </a:rPr>
                        <a:t>Normal breast cells</a:t>
                      </a:r>
                      <a:endParaRPr lang="en-US" sz="160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r>
                        <a:rPr lang="en-US" sz="1600">
                          <a:effectLst/>
                        </a:rPr>
                        <a:t/>
                      </a:r>
                      <a:br>
                        <a:rPr lang="en-US" sz="1600">
                          <a:effectLst/>
                        </a:rPr>
                      </a:br>
                      <a:endParaRPr lang="en-US" sz="160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r>
                        <a:rPr lang="en-US" sz="1600">
                          <a:effectLst/>
                        </a:rPr>
                        <a:t/>
                      </a:r>
                      <a:br>
                        <a:rPr lang="en-US" sz="1600">
                          <a:effectLst/>
                        </a:rPr>
                      </a:br>
                      <a:endParaRPr lang="en-US" sz="160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r>
                        <a:rPr lang="en-US" sz="1600">
                          <a:effectLst/>
                        </a:rPr>
                        <a:t/>
                      </a:r>
                      <a:br>
                        <a:rPr lang="en-US" sz="1600">
                          <a:effectLst/>
                        </a:rPr>
                      </a:br>
                      <a:endParaRPr lang="en-US" sz="160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701627">
                <a:tc>
                  <a:txBody>
                    <a:bodyPr/>
                    <a:lstStyle/>
                    <a:p>
                      <a:pPr rtl="0" fontAlgn="t">
                        <a:spcBef>
                          <a:spcPts val="0"/>
                        </a:spcBef>
                        <a:spcAft>
                          <a:spcPts val="0"/>
                        </a:spcAft>
                      </a:pPr>
                      <a:r>
                        <a:rPr lang="en-US" sz="1600" b="0" i="0" u="none" strike="noStrike" dirty="0">
                          <a:solidFill>
                            <a:srgbClr val="000000"/>
                          </a:solidFill>
                          <a:effectLst/>
                          <a:latin typeface="Arial"/>
                        </a:rPr>
                        <a:t>Deletion of the regulatory element in Target Gene 1 in breast cells</a:t>
                      </a:r>
                      <a:endParaRPr lang="en-US" sz="1600" dirty="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r>
                        <a:rPr lang="en-US" sz="1600">
                          <a:effectLst/>
                        </a:rPr>
                        <a:t/>
                      </a:r>
                      <a:br>
                        <a:rPr lang="en-US" sz="1600">
                          <a:effectLst/>
                        </a:rPr>
                      </a:br>
                      <a:endParaRPr lang="en-US" sz="160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r>
                        <a:rPr lang="en-US" sz="1600">
                          <a:effectLst/>
                        </a:rPr>
                        <a:t/>
                      </a:r>
                      <a:br>
                        <a:rPr lang="en-US" sz="1600">
                          <a:effectLst/>
                        </a:rPr>
                      </a:br>
                      <a:endParaRPr lang="en-US" sz="160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r>
                        <a:rPr lang="en-US" sz="1600" dirty="0">
                          <a:effectLst/>
                        </a:rPr>
                        <a:t/>
                      </a:r>
                      <a:br>
                        <a:rPr lang="en-US" sz="1600" dirty="0">
                          <a:effectLst/>
                        </a:rPr>
                      </a:br>
                      <a:endParaRPr lang="en-US" sz="1600" dirty="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500363">
                <a:tc>
                  <a:txBody>
                    <a:bodyPr/>
                    <a:lstStyle/>
                    <a:p>
                      <a:pPr rtl="0" fontAlgn="t">
                        <a:spcBef>
                          <a:spcPts val="0"/>
                        </a:spcBef>
                        <a:spcAft>
                          <a:spcPts val="0"/>
                        </a:spcAft>
                      </a:pPr>
                      <a:r>
                        <a:rPr lang="en-US" sz="1600" b="0" i="0" u="none" strike="noStrike">
                          <a:solidFill>
                            <a:srgbClr val="000000"/>
                          </a:solidFill>
                          <a:effectLst/>
                          <a:latin typeface="Arial"/>
                        </a:rPr>
                        <a:t>A muscle cell that doesn’t express the Estrogen Receptor</a:t>
                      </a:r>
                      <a:endParaRPr lang="en-US" sz="160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r>
                        <a:rPr lang="en-US" sz="1600">
                          <a:effectLst/>
                        </a:rPr>
                        <a:t/>
                      </a:r>
                      <a:br>
                        <a:rPr lang="en-US" sz="1600">
                          <a:effectLst/>
                        </a:rPr>
                      </a:br>
                      <a:endParaRPr lang="en-US" sz="160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r>
                        <a:rPr lang="en-US" sz="1600">
                          <a:effectLst/>
                        </a:rPr>
                        <a:t/>
                      </a:r>
                      <a:br>
                        <a:rPr lang="en-US" sz="1600">
                          <a:effectLst/>
                        </a:rPr>
                      </a:br>
                      <a:endParaRPr lang="en-US" sz="160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t"/>
                      <a:r>
                        <a:rPr lang="en-US" sz="1600" dirty="0">
                          <a:effectLst/>
                        </a:rPr>
                        <a:t/>
                      </a:r>
                      <a:br>
                        <a:rPr lang="en-US" sz="1600" dirty="0">
                          <a:effectLst/>
                        </a:rPr>
                      </a:br>
                      <a:endParaRPr lang="en-US" sz="1600" dirty="0">
                        <a:effectLst/>
                      </a:endParaRPr>
                    </a:p>
                  </a:txBody>
                  <a:tcPr marL="66675" marR="66675"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7" name="Rectangle 2"/>
          <p:cNvSpPr>
            <a:spLocks noChangeArrowheads="1"/>
          </p:cNvSpPr>
          <p:nvPr/>
        </p:nvSpPr>
        <p:spPr bwMode="auto">
          <a:xfrm>
            <a:off x="1600200" y="2087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305429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Acknowledgements</a:t>
            </a:r>
            <a:endParaRPr lang="en-US" sz="4800" dirty="0"/>
          </a:p>
        </p:txBody>
      </p:sp>
      <p:sp>
        <p:nvSpPr>
          <p:cNvPr id="3" name="Subtitle 2"/>
          <p:cNvSpPr>
            <a:spLocks noGrp="1"/>
          </p:cNvSpPr>
          <p:nvPr>
            <p:ph idx="1"/>
          </p:nvPr>
        </p:nvSpPr>
        <p:spPr>
          <a:xfrm>
            <a:off x="457200" y="1878676"/>
            <a:ext cx="8229600" cy="4247487"/>
          </a:xfrm>
        </p:spPr>
        <p:txBody>
          <a:bodyPr>
            <a:normAutofit/>
          </a:bodyPr>
          <a:lstStyle/>
          <a:p>
            <a:pPr algn="l"/>
            <a:r>
              <a:rPr lang="en-US" dirty="0" smtClean="0">
                <a:solidFill>
                  <a:schemeClr val="tx1"/>
                </a:solidFill>
              </a:rPr>
              <a:t>Southeast Summer Institute organizers and facilitators</a:t>
            </a:r>
          </a:p>
          <a:p>
            <a:pPr algn="l"/>
            <a:r>
              <a:rPr lang="en-US" dirty="0" smtClean="0"/>
              <a:t>Group 6 (Heredity)</a:t>
            </a:r>
          </a:p>
          <a:p>
            <a:pPr algn="l"/>
            <a:r>
              <a:rPr lang="en-US" dirty="0" smtClean="0"/>
              <a:t>Group 3 (Physiology/Biochemistry)</a:t>
            </a:r>
            <a:endParaRPr lang="en-US" dirty="0"/>
          </a:p>
        </p:txBody>
      </p:sp>
    </p:spTree>
    <p:extLst>
      <p:ext uri="{BB962C8B-B14F-4D97-AF65-F5344CB8AC3E}">
        <p14:creationId xmlns:p14="http://schemas.microsoft.com/office/powerpoint/2010/main" val="1594998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sp>
        <p:nvSpPr>
          <p:cNvPr id="3" name="Content Placeholder 2"/>
          <p:cNvSpPr>
            <a:spLocks noGrp="1"/>
          </p:cNvSpPr>
          <p:nvPr>
            <p:ph idx="1"/>
          </p:nvPr>
        </p:nvSpPr>
        <p:spPr/>
        <p:txBody>
          <a:bodyPr/>
          <a:lstStyle/>
          <a:p>
            <a:r>
              <a:rPr lang="en-US" dirty="0" smtClean="0"/>
              <a:t>Introductory Biology course including majors and non-majors</a:t>
            </a:r>
          </a:p>
          <a:p>
            <a:r>
              <a:rPr lang="en-US" dirty="0" smtClean="0"/>
              <a:t>Can be adjusted for various class-sizes</a:t>
            </a:r>
            <a:endParaRPr lang="en-US" dirty="0"/>
          </a:p>
          <a:p>
            <a:r>
              <a:rPr lang="en-US" dirty="0" smtClean="0"/>
              <a:t>Can be adapted for various course levels</a:t>
            </a:r>
          </a:p>
          <a:p>
            <a:r>
              <a:rPr lang="en-US" dirty="0" smtClean="0"/>
              <a:t>The students are accustomed to working in small groups </a:t>
            </a:r>
          </a:p>
        </p:txBody>
      </p:sp>
    </p:spTree>
    <p:extLst>
      <p:ext uri="{BB962C8B-B14F-4D97-AF65-F5344CB8AC3E}">
        <p14:creationId xmlns:p14="http://schemas.microsoft.com/office/powerpoint/2010/main" val="4200367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 expression unit</a:t>
            </a:r>
            <a:endParaRPr lang="en-US" dirty="0"/>
          </a:p>
        </p:txBody>
      </p:sp>
      <p:sp>
        <p:nvSpPr>
          <p:cNvPr id="3" name="Content Placeholder 2"/>
          <p:cNvSpPr>
            <a:spLocks noGrp="1"/>
          </p:cNvSpPr>
          <p:nvPr>
            <p:ph idx="1"/>
          </p:nvPr>
        </p:nvSpPr>
        <p:spPr/>
        <p:txBody>
          <a:bodyPr/>
          <a:lstStyle/>
          <a:p>
            <a:r>
              <a:rPr lang="en-US" dirty="0" smtClean="0"/>
              <a:t>2 week set of lectures on gene expression</a:t>
            </a:r>
          </a:p>
          <a:p>
            <a:r>
              <a:rPr lang="en-US" dirty="0" smtClean="0"/>
              <a:t> Prior knowledge includes: </a:t>
            </a:r>
          </a:p>
          <a:p>
            <a:pPr lvl="1"/>
            <a:r>
              <a:rPr lang="en-US" dirty="0" smtClean="0"/>
              <a:t>Central Dogma</a:t>
            </a:r>
          </a:p>
          <a:p>
            <a:pPr lvl="1"/>
            <a:r>
              <a:rPr lang="en-US" dirty="0" smtClean="0"/>
              <a:t>Transcription/translation</a:t>
            </a:r>
          </a:p>
          <a:p>
            <a:pPr lvl="1"/>
            <a:r>
              <a:rPr lang="en-US" dirty="0" smtClean="0"/>
              <a:t>Promoters/coding sequences</a:t>
            </a:r>
          </a:p>
          <a:p>
            <a:pPr lvl="1"/>
            <a:endParaRPr lang="en-US" dirty="0" smtClean="0"/>
          </a:p>
        </p:txBody>
      </p:sp>
    </p:spTree>
    <p:extLst>
      <p:ext uri="{BB962C8B-B14F-4D97-AF65-F5344CB8AC3E}">
        <p14:creationId xmlns:p14="http://schemas.microsoft.com/office/powerpoint/2010/main" val="8664540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t>
            </a:r>
            <a:r>
              <a:rPr lang="en-US" dirty="0" smtClean="0"/>
              <a:t>earning goals of two-week unit</a:t>
            </a:r>
            <a:endParaRPr lang="en-US" dirty="0"/>
          </a:p>
        </p:txBody>
      </p:sp>
      <p:sp>
        <p:nvSpPr>
          <p:cNvPr id="3" name="Content Placeholder 2"/>
          <p:cNvSpPr>
            <a:spLocks noGrp="1"/>
          </p:cNvSpPr>
          <p:nvPr>
            <p:ph idx="1"/>
          </p:nvPr>
        </p:nvSpPr>
        <p:spPr/>
        <p:txBody>
          <a:bodyPr/>
          <a:lstStyle/>
          <a:p>
            <a:pPr marL="0" indent="0">
              <a:buNone/>
            </a:pPr>
            <a:r>
              <a:rPr lang="en-US" dirty="0" smtClean="0"/>
              <a:t>The students will understand:</a:t>
            </a:r>
          </a:p>
          <a:p>
            <a:pPr marL="971550" lvl="1" indent="-514350">
              <a:buFont typeface="+mj-lt"/>
              <a:buAutoNum type="arabicPeriod"/>
            </a:pPr>
            <a:r>
              <a:rPr lang="en-US" dirty="0" smtClean="0"/>
              <a:t>How differential gene expression leads to development</a:t>
            </a:r>
          </a:p>
          <a:p>
            <a:pPr marL="971550" lvl="1" indent="-514350">
              <a:buFont typeface="+mj-lt"/>
              <a:buAutoNum type="arabicPeriod"/>
            </a:pPr>
            <a:r>
              <a:rPr lang="en-US" dirty="0" smtClean="0"/>
              <a:t>How </a:t>
            </a:r>
            <a:r>
              <a:rPr lang="en-US" dirty="0" err="1" smtClean="0"/>
              <a:t>misregulation</a:t>
            </a:r>
            <a:r>
              <a:rPr lang="en-US" dirty="0" smtClean="0"/>
              <a:t> of gene expression leads to disease</a:t>
            </a:r>
          </a:p>
          <a:p>
            <a:pPr marL="971550" lvl="1" indent="-514350">
              <a:buFont typeface="+mj-lt"/>
              <a:buAutoNum type="arabicPeriod"/>
            </a:pPr>
            <a:r>
              <a:rPr lang="en-US" dirty="0" smtClean="0"/>
              <a:t>How genetic and environmental factors lead to </a:t>
            </a:r>
            <a:r>
              <a:rPr lang="en-US" dirty="0" err="1" smtClean="0"/>
              <a:t>misregulation</a:t>
            </a:r>
            <a:endParaRPr lang="en-US" dirty="0"/>
          </a:p>
        </p:txBody>
      </p:sp>
    </p:spTree>
    <p:extLst>
      <p:ext uri="{BB962C8B-B14F-4D97-AF65-F5344CB8AC3E}">
        <p14:creationId xmlns:p14="http://schemas.microsoft.com/office/powerpoint/2010/main" val="18674960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Today’s learning objectives</a:t>
            </a:r>
            <a:endParaRPr lang="en-US" dirty="0"/>
          </a:p>
        </p:txBody>
      </p:sp>
      <p:sp>
        <p:nvSpPr>
          <p:cNvPr id="3" name="Content Placeholder 2"/>
          <p:cNvSpPr>
            <a:spLocks noGrp="1"/>
          </p:cNvSpPr>
          <p:nvPr>
            <p:ph idx="1"/>
          </p:nvPr>
        </p:nvSpPr>
        <p:spPr>
          <a:xfrm>
            <a:off x="457200" y="1600200"/>
            <a:ext cx="8686800" cy="5003800"/>
          </a:xfrm>
        </p:spPr>
        <p:txBody>
          <a:bodyPr>
            <a:normAutofit/>
          </a:bodyPr>
          <a:lstStyle/>
          <a:p>
            <a:pPr marL="0" indent="0">
              <a:buNone/>
            </a:pPr>
            <a:r>
              <a:rPr lang="en-US" dirty="0" smtClean="0"/>
              <a:t>After today’s </a:t>
            </a:r>
            <a:r>
              <a:rPr lang="en-US" smtClean="0"/>
              <a:t>activities you </a:t>
            </a:r>
            <a:r>
              <a:rPr lang="en-US" dirty="0" smtClean="0"/>
              <a:t>will be able to:</a:t>
            </a:r>
          </a:p>
          <a:p>
            <a:pPr marL="971550" lvl="1" indent="-514350">
              <a:buFont typeface="+mj-lt"/>
              <a:buAutoNum type="arabicPeriod"/>
            </a:pPr>
            <a:r>
              <a:rPr lang="en-US" dirty="0" smtClean="0"/>
              <a:t>Describe events that lead to gene activation. </a:t>
            </a:r>
          </a:p>
          <a:p>
            <a:pPr marL="971550" lvl="1" indent="-514350">
              <a:buFont typeface="+mj-lt"/>
              <a:buAutoNum type="arabicPeriod"/>
            </a:pPr>
            <a:r>
              <a:rPr lang="en-US" dirty="0" smtClean="0"/>
              <a:t>Describe </a:t>
            </a:r>
            <a:r>
              <a:rPr lang="en-US" dirty="0"/>
              <a:t>the role of regulatory elements in directing differential gene </a:t>
            </a:r>
            <a:r>
              <a:rPr lang="en-US" dirty="0" smtClean="0"/>
              <a:t>expression.</a:t>
            </a:r>
          </a:p>
          <a:p>
            <a:pPr marL="971550" lvl="1" indent="-514350">
              <a:buFont typeface="+mj-lt"/>
              <a:buAutoNum type="arabicPeriod"/>
            </a:pPr>
            <a:r>
              <a:rPr lang="en-US" dirty="0" smtClean="0"/>
              <a:t>Predict possible functions of estrogen-target genes.</a:t>
            </a:r>
            <a:endParaRPr lang="en-US" dirty="0"/>
          </a:p>
          <a:p>
            <a:pPr marL="971550" lvl="1" indent="-514350">
              <a:buFont typeface="+mj-lt"/>
              <a:buAutoNum type="arabicPeriod"/>
            </a:pPr>
            <a:r>
              <a:rPr lang="en-US" dirty="0" smtClean="0"/>
              <a:t>Predict patterns of gene expression in response to estrogen.</a:t>
            </a:r>
          </a:p>
          <a:p>
            <a:pPr marL="971550" lvl="1" indent="-514350">
              <a:buFont typeface="+mj-lt"/>
              <a:buAutoNum type="arabicPeriod"/>
            </a:pPr>
            <a:r>
              <a:rPr lang="en-US" dirty="0" smtClean="0"/>
              <a:t>Predict how environmental perturbations in a regulatory pathway can lead to altered gene expression.</a:t>
            </a:r>
          </a:p>
          <a:p>
            <a:pPr marL="457200" lvl="1" indent="0">
              <a:buNone/>
            </a:pPr>
            <a:endParaRPr lang="en-US" dirty="0"/>
          </a:p>
        </p:txBody>
      </p:sp>
    </p:spTree>
    <p:extLst>
      <p:ext uri="{BB962C8B-B14F-4D97-AF65-F5344CB8AC3E}">
        <p14:creationId xmlns:p14="http://schemas.microsoft.com/office/powerpoint/2010/main" val="5083714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391"/>
            <a:ext cx="8873066" cy="1143000"/>
          </a:xfrm>
        </p:spPr>
        <p:txBody>
          <a:bodyPr>
            <a:noAutofit/>
          </a:bodyPr>
          <a:lstStyle/>
          <a:p>
            <a:r>
              <a:rPr lang="en-US" sz="3600" b="1" dirty="0" smtClean="0"/>
              <a:t> </a:t>
            </a:r>
            <a:r>
              <a:rPr lang="en-US" sz="3600" b="1" dirty="0"/>
              <a:t>C</a:t>
            </a:r>
            <a:r>
              <a:rPr lang="en-US" sz="3600" b="1" dirty="0" smtClean="0"/>
              <a:t>ase study: </a:t>
            </a:r>
            <a:r>
              <a:rPr lang="en-US" sz="3600" dirty="0" smtClean="0"/>
              <a:t/>
            </a:r>
            <a:br>
              <a:rPr lang="en-US" sz="3600" dirty="0" smtClean="0"/>
            </a:br>
            <a:r>
              <a:rPr lang="en-US" sz="3600" dirty="0" smtClean="0">
                <a:solidFill>
                  <a:srgbClr val="FF0000"/>
                </a:solidFill>
              </a:rPr>
              <a:t>Scientist documents seasonal appearance of feminized fish in the Potomac River </a:t>
            </a:r>
            <a:endParaRPr lang="en-US" sz="3600" dirty="0">
              <a:solidFill>
                <a:srgbClr val="FF0000"/>
              </a:solidFill>
            </a:endParaRPr>
          </a:p>
        </p:txBody>
      </p:sp>
      <p:sp>
        <p:nvSpPr>
          <p:cNvPr id="6" name="Rectangle 5"/>
          <p:cNvSpPr/>
          <p:nvPr/>
        </p:nvSpPr>
        <p:spPr>
          <a:xfrm>
            <a:off x="4270477" y="6304894"/>
            <a:ext cx="3893313" cy="369332"/>
          </a:xfrm>
          <a:prstGeom prst="rect">
            <a:avLst/>
          </a:prstGeom>
        </p:spPr>
        <p:txBody>
          <a:bodyPr wrap="none">
            <a:spAutoFit/>
          </a:bodyPr>
          <a:lstStyle/>
          <a:p>
            <a:r>
              <a:rPr lang="en-US" u="sng" dirty="0">
                <a:hlinkClick r:id="rId5"/>
              </a:rPr>
              <a:t>http://splicd.com/IBrRxWdLDBw/0/120</a:t>
            </a:r>
          </a:p>
        </p:txBody>
      </p:sp>
      <p:pic>
        <p:nvPicPr>
          <p:cNvPr id="12" name="FRONTLINE Poisoned Waters _ Sneak Peek 3 _ PBS 00_00_05-00_01_5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0876" y="1579421"/>
            <a:ext cx="8389043" cy="4725473"/>
          </a:xfrm>
          <a:prstGeom prst="rect">
            <a:avLst/>
          </a:prstGeom>
        </p:spPr>
      </p:pic>
      <p:sp>
        <p:nvSpPr>
          <p:cNvPr id="13" name="TextBox 12"/>
          <p:cNvSpPr txBox="1"/>
          <p:nvPr/>
        </p:nvSpPr>
        <p:spPr>
          <a:xfrm>
            <a:off x="881614" y="6304894"/>
            <a:ext cx="2717603" cy="369332"/>
          </a:xfrm>
          <a:prstGeom prst="rect">
            <a:avLst/>
          </a:prstGeom>
          <a:noFill/>
        </p:spPr>
        <p:txBody>
          <a:bodyPr wrap="none" rtlCol="0">
            <a:spAutoFit/>
          </a:bodyPr>
          <a:lstStyle/>
          <a:p>
            <a:r>
              <a:rPr lang="en-US" dirty="0" smtClean="0"/>
              <a:t>Frontline: Poisoned Waters</a:t>
            </a:r>
            <a:endParaRPr lang="en-US" dirty="0"/>
          </a:p>
        </p:txBody>
      </p:sp>
    </p:spTree>
    <p:extLst>
      <p:ext uri="{BB962C8B-B14F-4D97-AF65-F5344CB8AC3E}">
        <p14:creationId xmlns:p14="http://schemas.microsoft.com/office/powerpoint/2010/main" val="65954754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Endocrine disruptor case study: </a:t>
            </a:r>
            <a:r>
              <a:rPr lang="en-US" sz="3600" dirty="0" smtClean="0"/>
              <a:t/>
            </a:r>
            <a:br>
              <a:rPr lang="en-US" sz="3600" dirty="0" smtClean="0"/>
            </a:br>
            <a:r>
              <a:rPr lang="en-US" sz="3600" dirty="0" smtClean="0">
                <a:solidFill>
                  <a:srgbClr val="FF0000"/>
                </a:solidFill>
              </a:rPr>
              <a:t>How could an increase in estrogen produce these developmental changes?</a:t>
            </a:r>
            <a:endParaRPr lang="en-US" sz="3600" dirty="0">
              <a:solidFill>
                <a:srgbClr val="FF0000"/>
              </a:solidFill>
            </a:endParaRPr>
          </a:p>
        </p:txBody>
      </p:sp>
      <p:sp>
        <p:nvSpPr>
          <p:cNvPr id="3" name="Content Placeholder 2"/>
          <p:cNvSpPr>
            <a:spLocks noGrp="1"/>
          </p:cNvSpPr>
          <p:nvPr>
            <p:ph idx="1"/>
          </p:nvPr>
        </p:nvSpPr>
        <p:spPr>
          <a:xfrm>
            <a:off x="330200" y="1790700"/>
            <a:ext cx="8356600" cy="4660900"/>
          </a:xfrm>
        </p:spPr>
        <p:txBody>
          <a:bodyPr>
            <a:normAutofit/>
          </a:bodyPr>
          <a:lstStyle/>
          <a:p>
            <a:r>
              <a:rPr lang="en-US" sz="2800" dirty="0" smtClean="0"/>
              <a:t>Think back to our work last week on gene expression </a:t>
            </a:r>
            <a:endParaRPr lang="en-US" sz="2800" dirty="0"/>
          </a:p>
          <a:p>
            <a:pPr lvl="1"/>
            <a:r>
              <a:rPr lang="en-US" sz="2400" dirty="0" smtClean="0"/>
              <a:t>DNA</a:t>
            </a:r>
          </a:p>
          <a:p>
            <a:pPr lvl="1"/>
            <a:r>
              <a:rPr lang="en-US" sz="2400" dirty="0" smtClean="0"/>
              <a:t>Gene</a:t>
            </a:r>
          </a:p>
          <a:p>
            <a:pPr lvl="1"/>
            <a:r>
              <a:rPr lang="en-US" sz="2400" dirty="0" smtClean="0"/>
              <a:t>Promoter</a:t>
            </a:r>
          </a:p>
          <a:p>
            <a:pPr lvl="1"/>
            <a:r>
              <a:rPr lang="en-US" sz="2400" dirty="0" smtClean="0"/>
              <a:t>Regulatory Element</a:t>
            </a:r>
          </a:p>
          <a:p>
            <a:pPr lvl="1"/>
            <a:r>
              <a:rPr lang="en-US" sz="2400" dirty="0" smtClean="0"/>
              <a:t>Transcription</a:t>
            </a:r>
          </a:p>
          <a:p>
            <a:pPr lvl="1"/>
            <a:r>
              <a:rPr lang="en-US" sz="2400" dirty="0" smtClean="0"/>
              <a:t>mRNA</a:t>
            </a:r>
          </a:p>
          <a:p>
            <a:pPr lvl="1"/>
            <a:r>
              <a:rPr lang="en-US" sz="2400" dirty="0" smtClean="0"/>
              <a:t>Translation</a:t>
            </a:r>
          </a:p>
          <a:p>
            <a:pPr lvl="1"/>
            <a:r>
              <a:rPr lang="en-US" sz="2400" dirty="0" smtClean="0"/>
              <a:t>Protein</a:t>
            </a:r>
          </a:p>
          <a:p>
            <a:pPr marL="0" indent="0">
              <a:buNone/>
            </a:pPr>
            <a:endParaRPr lang="en-US" sz="2800" dirty="0" smtClean="0"/>
          </a:p>
          <a:p>
            <a:pPr marL="0" indent="0">
              <a:buNone/>
            </a:pPr>
            <a:endParaRPr lang="en-US" sz="2800" dirty="0"/>
          </a:p>
        </p:txBody>
      </p:sp>
      <p:grpSp>
        <p:nvGrpSpPr>
          <p:cNvPr id="4" name="Group 3"/>
          <p:cNvGrpSpPr>
            <a:grpSpLocks noChangeAspect="1"/>
          </p:cNvGrpSpPr>
          <p:nvPr/>
        </p:nvGrpSpPr>
        <p:grpSpPr>
          <a:xfrm>
            <a:off x="3600787" y="2405202"/>
            <a:ext cx="4997628" cy="4297864"/>
            <a:chOff x="673185" y="152400"/>
            <a:chExt cx="7708815" cy="6629432"/>
          </a:xfrm>
        </p:grpSpPr>
        <p:grpSp>
          <p:nvGrpSpPr>
            <p:cNvPr id="5" name="Group 4"/>
            <p:cNvGrpSpPr>
              <a:grpSpLocks noChangeAspect="1"/>
            </p:cNvGrpSpPr>
            <p:nvPr/>
          </p:nvGrpSpPr>
          <p:grpSpPr>
            <a:xfrm>
              <a:off x="1700160" y="4068512"/>
              <a:ext cx="3405240" cy="634427"/>
              <a:chOff x="1700160" y="4068512"/>
              <a:chExt cx="4612324" cy="859317"/>
            </a:xfrm>
          </p:grpSpPr>
          <p:cxnSp>
            <p:nvCxnSpPr>
              <p:cNvPr id="15" name="Straight Connector 14"/>
              <p:cNvCxnSpPr/>
              <p:nvPr/>
            </p:nvCxnSpPr>
            <p:spPr>
              <a:xfrm>
                <a:off x="1700160" y="4806818"/>
                <a:ext cx="4612324" cy="20249"/>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2976504" y="4683747"/>
                <a:ext cx="2666578" cy="24408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Bent Arrow 16"/>
              <p:cNvSpPr/>
              <p:nvPr/>
            </p:nvSpPr>
            <p:spPr>
              <a:xfrm>
                <a:off x="2577871" y="4068512"/>
                <a:ext cx="531969" cy="735910"/>
              </a:xfrm>
              <a:prstGeom prst="ben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1834318" y="4683747"/>
                <a:ext cx="625844" cy="219045"/>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Freeform 5"/>
            <p:cNvSpPr>
              <a:spLocks noChangeAspect="1"/>
            </p:cNvSpPr>
            <p:nvPr/>
          </p:nvSpPr>
          <p:spPr>
            <a:xfrm flipV="1">
              <a:off x="2987942" y="3711129"/>
              <a:ext cx="2117458" cy="385869"/>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noFill/>
            <a:ln w="381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rapezoid 6"/>
            <p:cNvSpPr/>
            <p:nvPr/>
          </p:nvSpPr>
          <p:spPr>
            <a:xfrm rot="10800000">
              <a:off x="7435078" y="2618624"/>
              <a:ext cx="508963" cy="382516"/>
            </a:xfrm>
            <a:prstGeom prst="trapezoi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3185" y="152400"/>
              <a:ext cx="7708815" cy="6629432"/>
            </a:xfrm>
            <a:prstGeom prst="ellipse">
              <a:avLst/>
            </a:prstGeom>
            <a:noFill/>
            <a:ln w="28575" cmpd="sng">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rot="150269">
              <a:off x="1447054" y="1970460"/>
              <a:ext cx="4137897" cy="4295529"/>
            </a:xfrm>
            <a:prstGeom prst="ellipse">
              <a:avLst/>
            </a:prstGeom>
            <a:noFill/>
            <a:ln w="19050" cmpd="sng">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0" name="Freeform 9"/>
            <p:cNvSpPr>
              <a:spLocks noChangeAspect="1"/>
            </p:cNvSpPr>
            <p:nvPr/>
          </p:nvSpPr>
          <p:spPr>
            <a:xfrm flipV="1">
              <a:off x="5026013" y="1265396"/>
              <a:ext cx="2117458" cy="385869"/>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noFill/>
            <a:ln w="381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a:spLocks noChangeAspect="1"/>
            </p:cNvSpPr>
            <p:nvPr/>
          </p:nvSpPr>
          <p:spPr>
            <a:xfrm flipV="1">
              <a:off x="4073462" y="2785100"/>
              <a:ext cx="2117458" cy="385869"/>
            </a:xfrm>
            <a:custGeom>
              <a:avLst/>
              <a:gdLst>
                <a:gd name="connsiteX0" fmla="*/ 0 w 1479975"/>
                <a:gd name="connsiteY0" fmla="*/ 224339 h 269699"/>
                <a:gd name="connsiteX1" fmla="*/ 134471 w 1479975"/>
                <a:gd name="connsiteY1" fmla="*/ 221 h 269699"/>
                <a:gd name="connsiteX2" fmla="*/ 179294 w 1479975"/>
                <a:gd name="connsiteY2" fmla="*/ 179516 h 269699"/>
                <a:gd name="connsiteX3" fmla="*/ 313765 w 1479975"/>
                <a:gd name="connsiteY3" fmla="*/ 15163 h 269699"/>
                <a:gd name="connsiteX4" fmla="*/ 388471 w 1479975"/>
                <a:gd name="connsiteY4" fmla="*/ 239280 h 269699"/>
                <a:gd name="connsiteX5" fmla="*/ 448235 w 1479975"/>
                <a:gd name="connsiteY5" fmla="*/ 59986 h 269699"/>
                <a:gd name="connsiteX6" fmla="*/ 537882 w 1479975"/>
                <a:gd name="connsiteY6" fmla="*/ 209398 h 269699"/>
                <a:gd name="connsiteX7" fmla="*/ 672353 w 1479975"/>
                <a:gd name="connsiteY7" fmla="*/ 30104 h 269699"/>
                <a:gd name="connsiteX8" fmla="*/ 747059 w 1479975"/>
                <a:gd name="connsiteY8" fmla="*/ 194457 h 269699"/>
                <a:gd name="connsiteX9" fmla="*/ 836706 w 1479975"/>
                <a:gd name="connsiteY9" fmla="*/ 74927 h 269699"/>
                <a:gd name="connsiteX10" fmla="*/ 896471 w 1479975"/>
                <a:gd name="connsiteY10" fmla="*/ 194457 h 269699"/>
                <a:gd name="connsiteX11" fmla="*/ 1016000 w 1479975"/>
                <a:gd name="connsiteY11" fmla="*/ 59986 h 269699"/>
                <a:gd name="connsiteX12" fmla="*/ 1075765 w 1479975"/>
                <a:gd name="connsiteY12" fmla="*/ 224339 h 269699"/>
                <a:gd name="connsiteX13" fmla="*/ 1195294 w 1479975"/>
                <a:gd name="connsiteY13" fmla="*/ 74927 h 269699"/>
                <a:gd name="connsiteX14" fmla="*/ 1240118 w 1479975"/>
                <a:gd name="connsiteY14" fmla="*/ 194457 h 269699"/>
                <a:gd name="connsiteX15" fmla="*/ 1329765 w 1479975"/>
                <a:gd name="connsiteY15" fmla="*/ 74927 h 269699"/>
                <a:gd name="connsiteX16" fmla="*/ 1434353 w 1479975"/>
                <a:gd name="connsiteY16" fmla="*/ 269163 h 269699"/>
                <a:gd name="connsiteX17" fmla="*/ 1479176 w 1479975"/>
                <a:gd name="connsiteY17" fmla="*/ 134692 h 269699"/>
                <a:gd name="connsiteX18" fmla="*/ 1464235 w 1479975"/>
                <a:gd name="connsiteY18" fmla="*/ 194457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9975" h="269699">
                  <a:moveTo>
                    <a:pt x="0" y="224339"/>
                  </a:moveTo>
                  <a:cubicBezTo>
                    <a:pt x="52294" y="116015"/>
                    <a:pt x="104589" y="7691"/>
                    <a:pt x="134471" y="221"/>
                  </a:cubicBezTo>
                  <a:cubicBezTo>
                    <a:pt x="164353" y="-7249"/>
                    <a:pt x="149412" y="177026"/>
                    <a:pt x="179294" y="179516"/>
                  </a:cubicBezTo>
                  <a:cubicBezTo>
                    <a:pt x="209176" y="182006"/>
                    <a:pt x="278902" y="5202"/>
                    <a:pt x="313765" y="15163"/>
                  </a:cubicBezTo>
                  <a:cubicBezTo>
                    <a:pt x="348628" y="25124"/>
                    <a:pt x="366059" y="231810"/>
                    <a:pt x="388471" y="239280"/>
                  </a:cubicBezTo>
                  <a:cubicBezTo>
                    <a:pt x="410883" y="246751"/>
                    <a:pt x="423333" y="64966"/>
                    <a:pt x="448235" y="59986"/>
                  </a:cubicBezTo>
                  <a:cubicBezTo>
                    <a:pt x="473137" y="55006"/>
                    <a:pt x="500529" y="214378"/>
                    <a:pt x="537882" y="209398"/>
                  </a:cubicBezTo>
                  <a:cubicBezTo>
                    <a:pt x="575235" y="204418"/>
                    <a:pt x="637490" y="32594"/>
                    <a:pt x="672353" y="30104"/>
                  </a:cubicBezTo>
                  <a:cubicBezTo>
                    <a:pt x="707216" y="27614"/>
                    <a:pt x="719667" y="186987"/>
                    <a:pt x="747059" y="194457"/>
                  </a:cubicBezTo>
                  <a:cubicBezTo>
                    <a:pt x="774451" y="201927"/>
                    <a:pt x="811804" y="74927"/>
                    <a:pt x="836706" y="74927"/>
                  </a:cubicBezTo>
                  <a:cubicBezTo>
                    <a:pt x="861608" y="74927"/>
                    <a:pt x="866589" y="196947"/>
                    <a:pt x="896471" y="194457"/>
                  </a:cubicBezTo>
                  <a:cubicBezTo>
                    <a:pt x="926353" y="191967"/>
                    <a:pt x="986118" y="55006"/>
                    <a:pt x="1016000" y="59986"/>
                  </a:cubicBezTo>
                  <a:cubicBezTo>
                    <a:pt x="1045882" y="64966"/>
                    <a:pt x="1045883" y="221849"/>
                    <a:pt x="1075765" y="224339"/>
                  </a:cubicBezTo>
                  <a:cubicBezTo>
                    <a:pt x="1105647" y="226829"/>
                    <a:pt x="1167902" y="79907"/>
                    <a:pt x="1195294" y="74927"/>
                  </a:cubicBezTo>
                  <a:cubicBezTo>
                    <a:pt x="1222686" y="69947"/>
                    <a:pt x="1217706" y="194457"/>
                    <a:pt x="1240118" y="194457"/>
                  </a:cubicBezTo>
                  <a:cubicBezTo>
                    <a:pt x="1262530" y="194457"/>
                    <a:pt x="1297393" y="62476"/>
                    <a:pt x="1329765" y="74927"/>
                  </a:cubicBezTo>
                  <a:cubicBezTo>
                    <a:pt x="1362137" y="87378"/>
                    <a:pt x="1409451" y="259202"/>
                    <a:pt x="1434353" y="269163"/>
                  </a:cubicBezTo>
                  <a:cubicBezTo>
                    <a:pt x="1459255" y="279124"/>
                    <a:pt x="1474196" y="147143"/>
                    <a:pt x="1479176" y="134692"/>
                  </a:cubicBezTo>
                  <a:cubicBezTo>
                    <a:pt x="1484156" y="122241"/>
                    <a:pt x="1464235" y="194457"/>
                    <a:pt x="1464235" y="194457"/>
                  </a:cubicBezTo>
                </a:path>
              </a:pathLst>
            </a:custGeom>
            <a:noFill/>
            <a:ln w="381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rapezoid 11"/>
            <p:cNvSpPr/>
            <p:nvPr/>
          </p:nvSpPr>
          <p:spPr>
            <a:xfrm rot="10800000">
              <a:off x="6926001" y="2236108"/>
              <a:ext cx="508963" cy="382516"/>
            </a:xfrm>
            <a:prstGeom prst="trapezoi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0800000">
              <a:off x="7180484" y="3424028"/>
              <a:ext cx="508963" cy="382516"/>
            </a:xfrm>
            <a:prstGeom prst="trapezoi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0800000">
              <a:off x="7689559" y="3187042"/>
              <a:ext cx="508963" cy="382516"/>
            </a:xfrm>
            <a:prstGeom prst="trapezoi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60372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Working individually…..</a:t>
            </a:r>
            <a:endParaRPr lang="en-US" dirty="0"/>
          </a:p>
        </p:txBody>
      </p:sp>
      <p:sp>
        <p:nvSpPr>
          <p:cNvPr id="4" name="Content Placeholder 3"/>
          <p:cNvSpPr>
            <a:spLocks noGrp="1"/>
          </p:cNvSpPr>
          <p:nvPr>
            <p:ph idx="1"/>
          </p:nvPr>
        </p:nvSpPr>
        <p:spPr/>
        <p:txBody>
          <a:bodyPr/>
          <a:lstStyle/>
          <a:p>
            <a:r>
              <a:rPr lang="en-US" dirty="0"/>
              <a:t>Using your knowledge of gene expression, take a moment to </a:t>
            </a:r>
            <a:r>
              <a:rPr lang="en-US" dirty="0" smtClean="0"/>
              <a:t>draw a </a:t>
            </a:r>
            <a:r>
              <a:rPr lang="en-US" dirty="0"/>
              <a:t>model for how estrogen might regulate expression of specific genes </a:t>
            </a:r>
            <a:r>
              <a:rPr lang="en-US" dirty="0" smtClean="0"/>
              <a:t>(2 minutes).</a:t>
            </a:r>
          </a:p>
          <a:p>
            <a:r>
              <a:rPr lang="en-US" dirty="0" smtClean="0"/>
              <a:t>What do your models look like?</a:t>
            </a:r>
            <a:endParaRPr lang="en-US" dirty="0"/>
          </a:p>
          <a:p>
            <a:r>
              <a:rPr lang="en-US" dirty="0"/>
              <a:t>Take </a:t>
            </a:r>
            <a:r>
              <a:rPr lang="en-US" dirty="0" smtClean="0"/>
              <a:t>2 minutes </a:t>
            </a:r>
            <a:r>
              <a:rPr lang="en-US" dirty="0"/>
              <a:t>to </a:t>
            </a:r>
            <a:r>
              <a:rPr lang="en-US" dirty="0" smtClean="0"/>
              <a:t>correctly order the pictured events of estrogen-regulated gene activation.</a:t>
            </a:r>
            <a:endParaRPr lang="en-US" dirty="0"/>
          </a:p>
          <a:p>
            <a:endParaRPr lang="en-US" dirty="0"/>
          </a:p>
        </p:txBody>
      </p:sp>
    </p:spTree>
    <p:extLst>
      <p:ext uri="{BB962C8B-B14F-4D97-AF65-F5344CB8AC3E}">
        <p14:creationId xmlns:p14="http://schemas.microsoft.com/office/powerpoint/2010/main" val="4063513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1314</TotalTime>
  <Words>1781</Words>
  <Application>Microsoft Macintosh PowerPoint</Application>
  <PresentationFormat>On-screen Show (4:3)</PresentationFormat>
  <Paragraphs>292</Paragraphs>
  <Slides>24</Slides>
  <Notes>19</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2013 Southeast Summer Institute Gene Expression</vt:lpstr>
      <vt:lpstr>Some notes</vt:lpstr>
      <vt:lpstr>Context</vt:lpstr>
      <vt:lpstr>Gene expression unit</vt:lpstr>
      <vt:lpstr>Learning goals of two-week unit</vt:lpstr>
      <vt:lpstr>Today’s learning objectives</vt:lpstr>
      <vt:lpstr> Case study:  Scientist documents seasonal appearance of feminized fish in the Potomac River </vt:lpstr>
      <vt:lpstr>Endocrine disruptor case study:  How could an increase in estrogen produce these developmental changes?</vt:lpstr>
      <vt:lpstr>Working individually…..</vt:lpstr>
      <vt:lpstr>correctly order the events below (2min)</vt:lpstr>
      <vt:lpstr>PowerPoint Presentation</vt:lpstr>
      <vt:lpstr>PowerPoint Presentation</vt:lpstr>
      <vt:lpstr>PowerPoint Presentation</vt:lpstr>
      <vt:lpstr>Estrogen controls processes in select tissues</vt:lpstr>
      <vt:lpstr>How many estrogen-target genes do you think there are in the human genome?</vt:lpstr>
      <vt:lpstr>Which of the following can explain the expression pattern in the following cell? (1min)</vt:lpstr>
      <vt:lpstr>What cells normally wouldn’t be exposed to high levels of estrogen?</vt:lpstr>
      <vt:lpstr>PowerPoint Presentation</vt:lpstr>
      <vt:lpstr>Why might it be detrimental for cells to be exposed to an estrogen mimic?</vt:lpstr>
      <vt:lpstr>PowerPoint Presentation</vt:lpstr>
      <vt:lpstr>Sample summative question</vt:lpstr>
      <vt:lpstr>Sample summative question</vt:lpstr>
      <vt:lpstr>Sample summative question</vt:lpstr>
      <vt:lpstr>Acknowledgements</vt:lpstr>
    </vt:vector>
  </TitlesOfParts>
  <Company>SPSU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Marcia Hesser</dc:creator>
  <cp:lastModifiedBy>Anna Karls</cp:lastModifiedBy>
  <cp:revision>163</cp:revision>
  <dcterms:created xsi:type="dcterms:W3CDTF">2013-05-15T19:08:34Z</dcterms:created>
  <dcterms:modified xsi:type="dcterms:W3CDTF">2013-05-22T17:25:20Z</dcterms:modified>
</cp:coreProperties>
</file>