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0058400" cy="7772400"/>
  <p:notesSz cx="6858000" cy="91440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98" y="-53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8E69-2F6D-416C-B4DC-5EECFFF7D686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A099-DFF0-4DD8-822A-BD05E1480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6DA3-3622-4284-8D87-102B872C7CBE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7A903-385A-4907-AE81-567FB6558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20FDE-63FC-45EC-BC32-FDA5B9D83154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72C97-BBB4-4441-AA52-A9A34F82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8777C-9E5E-4001-9AB6-2BF829235E51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38EBB-2302-4A12-9F9B-2943F93A1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B7D5-0971-4F57-8A57-548A062AB25C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A1728-7680-4D56-BF4D-927601162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DF253-1F95-4A35-A654-40AE96D4D972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68990-CEFE-4B5C-A651-C7661D567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8309A-4673-4816-BA36-9B90FF018221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14433-35F0-4CC5-9997-50CB7B412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8884-4C46-45F1-B569-94D960A3557D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F5B0-C8E4-4329-8F97-13894ECBB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3FAEC-C83C-4B47-BE22-252AB5C94A4C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F3F3-C39C-47C6-B246-CCB26D968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FEBE4-EA71-4B9B-A928-27EF1627A147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E0A4-D0ED-4B11-A53A-C67226928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FB939-3A2B-49FA-87F5-8A2B8E69624B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36F11-3471-4111-B7AC-F5FC4D42C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6C034-6348-4070-B94F-31FB0D4B845B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37C3D4-060A-499A-A236-6CE700D4F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017588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33400" y="1565275"/>
            <a:ext cx="7924800" cy="525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 rtlCol="0">
            <a:normAutofit/>
          </a:bodyPr>
          <a:lstStyle/>
          <a:p>
            <a:pPr defTabSz="1018824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7696200" y="1219200"/>
            <a:ext cx="1562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</a:rPr>
              <a:t>Extracellular</a:t>
            </a:r>
          </a:p>
          <a:p>
            <a:r>
              <a:rPr lang="en-US">
                <a:latin typeface="Corbel" pitchFamily="34" charset="0"/>
              </a:rPr>
              <a:t>Environment</a:t>
            </a:r>
          </a:p>
        </p:txBody>
      </p:sp>
      <p:sp>
        <p:nvSpPr>
          <p:cNvPr id="9" name="Oval 8"/>
          <p:cNvSpPr/>
          <p:nvPr/>
        </p:nvSpPr>
        <p:spPr>
          <a:xfrm>
            <a:off x="1981200" y="4308475"/>
            <a:ext cx="2514600" cy="1981200"/>
          </a:xfrm>
          <a:prstGeom prst="ellipse">
            <a:avLst/>
          </a:prstGeom>
          <a:solidFill>
            <a:schemeClr val="bg1"/>
          </a:solidFill>
          <a:ln w="508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33400" y="1565275"/>
            <a:ext cx="7924800" cy="525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 rtlCol="0">
            <a:normAutofit/>
          </a:bodyPr>
          <a:lstStyle/>
          <a:p>
            <a:pPr defTabSz="1018824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7696200" y="1219200"/>
            <a:ext cx="1562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</a:rPr>
              <a:t>Extracellular</a:t>
            </a:r>
          </a:p>
          <a:p>
            <a:r>
              <a:rPr lang="en-US">
                <a:latin typeface="Corbel" pitchFamily="34" charset="0"/>
              </a:rPr>
              <a:t>Environment</a:t>
            </a:r>
          </a:p>
        </p:txBody>
      </p:sp>
      <p:sp>
        <p:nvSpPr>
          <p:cNvPr id="9" name="Oval 8"/>
          <p:cNvSpPr/>
          <p:nvPr/>
        </p:nvSpPr>
        <p:spPr>
          <a:xfrm>
            <a:off x="1981200" y="4308475"/>
            <a:ext cx="2514600" cy="1981200"/>
          </a:xfrm>
          <a:prstGeom prst="ellipse">
            <a:avLst/>
          </a:prstGeom>
          <a:solidFill>
            <a:schemeClr val="bg1"/>
          </a:solidFill>
          <a:ln w="508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102"/>
          <p:cNvGrpSpPr>
            <a:grpSpLocks/>
          </p:cNvGrpSpPr>
          <p:nvPr/>
        </p:nvGrpSpPr>
        <p:grpSpPr bwMode="auto">
          <a:xfrm>
            <a:off x="2832100" y="3886200"/>
            <a:ext cx="1055688" cy="2057400"/>
            <a:chOff x="1534131" y="2743680"/>
            <a:chExt cx="1361469" cy="2738880"/>
          </a:xfrm>
        </p:grpSpPr>
        <p:grpSp>
          <p:nvGrpSpPr>
            <p:cNvPr id="104" name="Group 103"/>
            <p:cNvGrpSpPr/>
            <p:nvPr/>
          </p:nvGrpSpPr>
          <p:grpSpPr>
            <a:xfrm>
              <a:off x="1534131" y="2743680"/>
              <a:ext cx="1219202" cy="995065"/>
              <a:chOff x="1594678" y="3008147"/>
              <a:chExt cx="1219202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146" name="Isosceles Triangle 145"/>
              <p:cNvSpPr/>
              <p:nvPr/>
            </p:nvSpPr>
            <p:spPr>
              <a:xfrm>
                <a:off x="1594678" y="3008147"/>
                <a:ext cx="1219202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803035" y="3505680"/>
                <a:ext cx="1010843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GRB2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1676400" y="4487495"/>
              <a:ext cx="1219200" cy="995065"/>
              <a:chOff x="746347" y="4751962"/>
              <a:chExt cx="1219200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133" name="Isosceles Triangle 132"/>
              <p:cNvSpPr/>
              <p:nvPr/>
            </p:nvSpPr>
            <p:spPr>
              <a:xfrm>
                <a:off x="746347" y="4751962"/>
                <a:ext cx="1219200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940969" y="5249495"/>
                <a:ext cx="1010842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SOS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</p:grpSp>
      <p:grpSp>
        <p:nvGrpSpPr>
          <p:cNvPr id="15362" name="Group 147"/>
          <p:cNvGrpSpPr>
            <a:grpSpLocks/>
          </p:cNvGrpSpPr>
          <p:nvPr/>
        </p:nvGrpSpPr>
        <p:grpSpPr bwMode="auto">
          <a:xfrm>
            <a:off x="1042988" y="3616325"/>
            <a:ext cx="762000" cy="762000"/>
            <a:chOff x="3352800" y="685800"/>
            <a:chExt cx="762000" cy="762000"/>
          </a:xfrm>
        </p:grpSpPr>
        <p:sp>
          <p:nvSpPr>
            <p:cNvPr id="155" name="Oval 154"/>
            <p:cNvSpPr/>
            <p:nvPr/>
          </p:nvSpPr>
          <p:spPr>
            <a:xfrm>
              <a:off x="3352800" y="685800"/>
              <a:ext cx="762000" cy="762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50" name="TextBox 155"/>
            <p:cNvSpPr txBox="1">
              <a:spLocks noChangeArrowheads="1"/>
            </p:cNvSpPr>
            <p:nvPr/>
          </p:nvSpPr>
          <p:spPr bwMode="auto">
            <a:xfrm>
              <a:off x="3441092" y="838200"/>
              <a:ext cx="58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orbel" pitchFamily="34" charset="0"/>
                </a:rPr>
                <a:t>Ras</a:t>
              </a:r>
              <a:endParaRPr lang="en-US" sz="2400" b="1">
                <a:solidFill>
                  <a:schemeClr val="bg1"/>
                </a:solidFill>
                <a:latin typeface="Corbel" pitchFamily="34" charset="0"/>
              </a:endParaRPr>
            </a:p>
          </p:txBody>
        </p:sp>
      </p:grpSp>
      <p:grpSp>
        <p:nvGrpSpPr>
          <p:cNvPr id="15363" name="Group 156"/>
          <p:cNvGrpSpPr>
            <a:grpSpLocks/>
          </p:cNvGrpSpPr>
          <p:nvPr/>
        </p:nvGrpSpPr>
        <p:grpSpPr bwMode="auto">
          <a:xfrm>
            <a:off x="3025775" y="1600200"/>
            <a:ext cx="611188" cy="493713"/>
            <a:chOff x="685800" y="5334000"/>
            <a:chExt cx="914400" cy="751820"/>
          </a:xfrm>
        </p:grpSpPr>
        <p:sp>
          <p:nvSpPr>
            <p:cNvPr id="167" name="Oval 166"/>
            <p:cNvSpPr/>
            <p:nvPr/>
          </p:nvSpPr>
          <p:spPr>
            <a:xfrm>
              <a:off x="685800" y="5334000"/>
              <a:ext cx="914400" cy="7518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48" name="TextBox 167"/>
            <p:cNvSpPr txBox="1">
              <a:spLocks noChangeArrowheads="1"/>
            </p:cNvSpPr>
            <p:nvPr/>
          </p:nvSpPr>
          <p:spPr bwMode="auto">
            <a:xfrm>
              <a:off x="802304" y="5449903"/>
              <a:ext cx="797896" cy="514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latin typeface="Corbel" pitchFamily="34" charset="0"/>
                </a:rPr>
                <a:t>Erk</a:t>
              </a:r>
            </a:p>
          </p:txBody>
        </p:sp>
      </p:grpSp>
      <p:grpSp>
        <p:nvGrpSpPr>
          <p:cNvPr id="15364" name="Group 168"/>
          <p:cNvGrpSpPr>
            <a:grpSpLocks/>
          </p:cNvGrpSpPr>
          <p:nvPr/>
        </p:nvGrpSpPr>
        <p:grpSpPr bwMode="auto">
          <a:xfrm>
            <a:off x="2859088" y="1524000"/>
            <a:ext cx="290512" cy="338138"/>
            <a:chOff x="3302930" y="2088921"/>
            <a:chExt cx="290464" cy="338554"/>
          </a:xfrm>
        </p:grpSpPr>
        <p:sp>
          <p:nvSpPr>
            <p:cNvPr id="170" name="Oval 169"/>
            <p:cNvSpPr/>
            <p:nvPr/>
          </p:nvSpPr>
          <p:spPr>
            <a:xfrm>
              <a:off x="3348959" y="2141373"/>
              <a:ext cx="198405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46" name="TextBox 170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5365" name="Group 171"/>
          <p:cNvGrpSpPr>
            <a:grpSpLocks/>
          </p:cNvGrpSpPr>
          <p:nvPr/>
        </p:nvGrpSpPr>
        <p:grpSpPr bwMode="auto">
          <a:xfrm rot="8101230">
            <a:off x="2784475" y="595313"/>
            <a:ext cx="1008063" cy="966787"/>
            <a:chOff x="6155008" y="1085910"/>
            <a:chExt cx="1007792" cy="967025"/>
          </a:xfrm>
        </p:grpSpPr>
        <p:sp>
          <p:nvSpPr>
            <p:cNvPr id="173" name="Right Triangle 172"/>
            <p:cNvSpPr/>
            <p:nvPr/>
          </p:nvSpPr>
          <p:spPr>
            <a:xfrm>
              <a:off x="6171032" y="1086468"/>
              <a:ext cx="990334" cy="967026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44" name="TextBox 173"/>
            <p:cNvSpPr txBox="1">
              <a:spLocks noChangeArrowheads="1"/>
            </p:cNvSpPr>
            <p:nvPr/>
          </p:nvSpPr>
          <p:spPr bwMode="auto">
            <a:xfrm rot="-8140229">
              <a:off x="6155008" y="1462373"/>
              <a:ext cx="6880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Growth</a:t>
              </a:r>
            </a:p>
            <a:p>
              <a:r>
                <a:rPr lang="en-US" sz="1200" b="1">
                  <a:latin typeface="Corbel" pitchFamily="34" charset="0"/>
                </a:rPr>
                <a:t> Factor</a:t>
              </a:r>
            </a:p>
          </p:txBody>
        </p:sp>
      </p:grpSp>
      <p:grpSp>
        <p:nvGrpSpPr>
          <p:cNvPr id="15366" name="Group 174"/>
          <p:cNvGrpSpPr>
            <a:grpSpLocks/>
          </p:cNvGrpSpPr>
          <p:nvPr/>
        </p:nvGrpSpPr>
        <p:grpSpPr bwMode="auto">
          <a:xfrm>
            <a:off x="838200" y="5486400"/>
            <a:ext cx="838200" cy="1576388"/>
            <a:chOff x="4395712" y="2206327"/>
            <a:chExt cx="838199" cy="1576130"/>
          </a:xfrm>
        </p:grpSpPr>
        <p:grpSp>
          <p:nvGrpSpPr>
            <p:cNvPr id="15439" name="Group 175"/>
            <p:cNvGrpSpPr>
              <a:grpSpLocks/>
            </p:cNvGrpSpPr>
            <p:nvPr/>
          </p:nvGrpSpPr>
          <p:grpSpPr bwMode="auto">
            <a:xfrm>
              <a:off x="4498066" y="2209800"/>
              <a:ext cx="735845" cy="1572657"/>
              <a:chOff x="4471911" y="2209800"/>
              <a:chExt cx="735845" cy="1572657"/>
            </a:xfrm>
          </p:grpSpPr>
          <p:sp>
            <p:nvSpPr>
              <p:cNvPr id="178" name="Rounded Rectangle 177"/>
              <p:cNvSpPr/>
              <p:nvPr/>
            </p:nvSpPr>
            <p:spPr>
              <a:xfrm>
                <a:off x="4471157" y="2209501"/>
                <a:ext cx="328613" cy="1572956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9" name="Rounded Rectangle 178"/>
              <p:cNvSpPr/>
              <p:nvPr/>
            </p:nvSpPr>
            <p:spPr>
              <a:xfrm>
                <a:off x="4879144" y="2209501"/>
                <a:ext cx="328612" cy="1572956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5440" name="TextBox 176"/>
            <p:cNvSpPr txBox="1">
              <a:spLocks noChangeArrowheads="1"/>
            </p:cNvSpPr>
            <p:nvPr/>
          </p:nvSpPr>
          <p:spPr bwMode="auto">
            <a:xfrm rot="-5400000">
              <a:off x="3809438" y="2792601"/>
              <a:ext cx="1572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  <p:grpSp>
        <p:nvGrpSpPr>
          <p:cNvPr id="15367" name="Group 179"/>
          <p:cNvGrpSpPr>
            <a:grpSpLocks/>
          </p:cNvGrpSpPr>
          <p:nvPr/>
        </p:nvGrpSpPr>
        <p:grpSpPr bwMode="auto">
          <a:xfrm>
            <a:off x="914400" y="762000"/>
            <a:ext cx="914400" cy="2144713"/>
            <a:chOff x="8153400" y="2209800"/>
            <a:chExt cx="914400" cy="2145329"/>
          </a:xfrm>
        </p:grpSpPr>
        <p:sp>
          <p:nvSpPr>
            <p:cNvPr id="181" name="Rectangle 180"/>
            <p:cNvSpPr/>
            <p:nvPr/>
          </p:nvSpPr>
          <p:spPr>
            <a:xfrm>
              <a:off x="8153400" y="2209800"/>
              <a:ext cx="914400" cy="21024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15433" name="Group 181"/>
            <p:cNvGrpSpPr>
              <a:grpSpLocks/>
            </p:cNvGrpSpPr>
            <p:nvPr/>
          </p:nvGrpSpPr>
          <p:grpSpPr bwMode="auto">
            <a:xfrm>
              <a:off x="8458200" y="3778651"/>
              <a:ext cx="552972" cy="412352"/>
              <a:chOff x="802304" y="5334001"/>
              <a:chExt cx="797896" cy="490995"/>
            </a:xfrm>
          </p:grpSpPr>
          <p:sp>
            <p:nvSpPr>
              <p:cNvPr id="190" name="Oval 189"/>
              <p:cNvSpPr/>
              <p:nvPr/>
            </p:nvSpPr>
            <p:spPr>
              <a:xfrm>
                <a:off x="809177" y="5334059"/>
                <a:ext cx="790270" cy="49161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38" name="TextBox 190"/>
              <p:cNvSpPr txBox="1">
                <a:spLocks noChangeArrowheads="1"/>
              </p:cNvSpPr>
              <p:nvPr/>
            </p:nvSpPr>
            <p:spPr bwMode="auto">
              <a:xfrm>
                <a:off x="802304" y="5371331"/>
                <a:ext cx="797896" cy="439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 b="1">
                    <a:solidFill>
                      <a:schemeClr val="bg1"/>
                    </a:solidFill>
                    <a:latin typeface="Corbel" pitchFamily="34" charset="0"/>
                  </a:rPr>
                  <a:t>Erk</a:t>
                </a:r>
              </a:p>
            </p:txBody>
          </p:sp>
        </p:grpSp>
        <p:grpSp>
          <p:nvGrpSpPr>
            <p:cNvPr id="183" name="Group 182"/>
            <p:cNvGrpSpPr/>
            <p:nvPr/>
          </p:nvGrpSpPr>
          <p:grpSpPr>
            <a:xfrm>
              <a:off x="8440758" y="3057888"/>
              <a:ext cx="627042" cy="523512"/>
              <a:chOff x="1821781" y="1893860"/>
              <a:chExt cx="1460680" cy="914400"/>
            </a:xfrm>
            <a:solidFill>
              <a:schemeClr val="bg1">
                <a:lumMod val="65000"/>
              </a:schemeClr>
            </a:solidFill>
          </p:grpSpPr>
          <p:sp>
            <p:nvSpPr>
              <p:cNvPr id="188" name="Rectangle 187"/>
              <p:cNvSpPr/>
              <p:nvPr/>
            </p:nvSpPr>
            <p:spPr>
              <a:xfrm>
                <a:off x="1904999" y="1893860"/>
                <a:ext cx="1143000" cy="9144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1821781" y="2083857"/>
                <a:ext cx="1460680" cy="5913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err="1">
                    <a:solidFill>
                      <a:schemeClr val="bg1"/>
                    </a:solidFill>
                    <a:latin typeface="Corbel" pitchFamily="34" charset="0"/>
                  </a:rPr>
                  <a:t>Mek</a:t>
                </a:r>
                <a:endParaRPr lang="en-US" sz="1600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8445696" y="2341602"/>
              <a:ext cx="545904" cy="477798"/>
              <a:chOff x="1831175" y="580700"/>
              <a:chExt cx="1003011" cy="762000"/>
            </a:xfrm>
            <a:solidFill>
              <a:schemeClr val="bg1">
                <a:lumMod val="65000"/>
              </a:schemeClr>
            </a:solidFill>
          </p:grpSpPr>
          <p:sp>
            <p:nvSpPr>
              <p:cNvPr id="186" name="Rectangle 185"/>
              <p:cNvSpPr/>
              <p:nvPr/>
            </p:nvSpPr>
            <p:spPr>
              <a:xfrm>
                <a:off x="1919786" y="580700"/>
                <a:ext cx="914400" cy="76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1831175" y="637554"/>
                <a:ext cx="673648" cy="4620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err="1">
                    <a:solidFill>
                      <a:schemeClr val="bg1"/>
                    </a:solidFill>
                    <a:latin typeface="Corbel" pitchFamily="34" charset="0"/>
                  </a:rPr>
                  <a:t>Raf</a:t>
                </a:r>
                <a:endParaRPr lang="en-US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sp>
          <p:nvSpPr>
            <p:cNvPr id="15436" name="TextBox 184"/>
            <p:cNvSpPr txBox="1">
              <a:spLocks noChangeArrowheads="1"/>
            </p:cNvSpPr>
            <p:nvPr/>
          </p:nvSpPr>
          <p:spPr bwMode="auto">
            <a:xfrm rot="-5400000">
              <a:off x="7234624" y="3128576"/>
              <a:ext cx="21453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Corbel" pitchFamily="34" charset="0"/>
                </a:rPr>
                <a:t>MAP Kinase cascade</a:t>
              </a:r>
            </a:p>
          </p:txBody>
        </p:sp>
      </p:grpSp>
      <p:grpSp>
        <p:nvGrpSpPr>
          <p:cNvPr id="15368" name="Group 191"/>
          <p:cNvGrpSpPr>
            <a:grpSpLocks/>
          </p:cNvGrpSpPr>
          <p:nvPr/>
        </p:nvGrpSpPr>
        <p:grpSpPr bwMode="auto">
          <a:xfrm>
            <a:off x="3048000" y="3124200"/>
            <a:ext cx="506413" cy="504825"/>
            <a:chOff x="8597424" y="885855"/>
            <a:chExt cx="505896" cy="326154"/>
          </a:xfrm>
        </p:grpSpPr>
        <p:sp>
          <p:nvSpPr>
            <p:cNvPr id="193" name="Rounded Rectangle 192"/>
            <p:cNvSpPr/>
            <p:nvPr/>
          </p:nvSpPr>
          <p:spPr>
            <a:xfrm>
              <a:off x="8610111" y="885855"/>
              <a:ext cx="488451" cy="25743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31" name="TextBox 193"/>
            <p:cNvSpPr txBox="1">
              <a:spLocks noChangeArrowheads="1"/>
            </p:cNvSpPr>
            <p:nvPr/>
          </p:nvSpPr>
          <p:spPr bwMode="auto">
            <a:xfrm>
              <a:off x="8597424" y="935010"/>
              <a:ext cx="5058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GTP</a:t>
              </a:r>
            </a:p>
          </p:txBody>
        </p:sp>
      </p:grpSp>
      <p:grpSp>
        <p:nvGrpSpPr>
          <p:cNvPr id="15369" name="Group 194"/>
          <p:cNvGrpSpPr>
            <a:grpSpLocks/>
          </p:cNvGrpSpPr>
          <p:nvPr/>
        </p:nvGrpSpPr>
        <p:grpSpPr bwMode="auto">
          <a:xfrm>
            <a:off x="2252663" y="6245225"/>
            <a:ext cx="2325687" cy="1143000"/>
            <a:chOff x="2971800" y="5181600"/>
            <a:chExt cx="2326218" cy="1143000"/>
          </a:xfrm>
        </p:grpSpPr>
        <p:sp>
          <p:nvSpPr>
            <p:cNvPr id="196" name="Regular Pentagon 195"/>
            <p:cNvSpPr/>
            <p:nvPr/>
          </p:nvSpPr>
          <p:spPr>
            <a:xfrm>
              <a:off x="3505322" y="5181600"/>
              <a:ext cx="1259174" cy="1143000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2971800" y="5500688"/>
              <a:ext cx="2326218" cy="52228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Gene</a:t>
              </a:r>
            </a:p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Expression</a:t>
              </a:r>
              <a:endParaRPr lang="en-US" sz="1050" b="1" dirty="0">
                <a:latin typeface="Corbel" pitchFamily="34" charset="0"/>
              </a:endParaRPr>
            </a:p>
          </p:txBody>
        </p:sp>
      </p:grpSp>
      <p:grpSp>
        <p:nvGrpSpPr>
          <p:cNvPr id="15370" name="Group 197"/>
          <p:cNvGrpSpPr>
            <a:grpSpLocks/>
          </p:cNvGrpSpPr>
          <p:nvPr/>
        </p:nvGrpSpPr>
        <p:grpSpPr bwMode="auto">
          <a:xfrm>
            <a:off x="7550150" y="3889375"/>
            <a:ext cx="1055688" cy="2057400"/>
            <a:chOff x="1534131" y="2743680"/>
            <a:chExt cx="1361469" cy="2738880"/>
          </a:xfrm>
        </p:grpSpPr>
        <p:grpSp>
          <p:nvGrpSpPr>
            <p:cNvPr id="199" name="Group 198"/>
            <p:cNvGrpSpPr/>
            <p:nvPr/>
          </p:nvGrpSpPr>
          <p:grpSpPr>
            <a:xfrm>
              <a:off x="1534131" y="2743680"/>
              <a:ext cx="1219202" cy="995065"/>
              <a:chOff x="1594678" y="3008147"/>
              <a:chExt cx="1219202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203" name="Isosceles Triangle 202"/>
              <p:cNvSpPr/>
              <p:nvPr/>
            </p:nvSpPr>
            <p:spPr>
              <a:xfrm>
                <a:off x="1594678" y="3008147"/>
                <a:ext cx="1219202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4" name="TextBox 203"/>
              <p:cNvSpPr txBox="1"/>
              <p:nvPr/>
            </p:nvSpPr>
            <p:spPr>
              <a:xfrm>
                <a:off x="1803035" y="3505680"/>
                <a:ext cx="1010843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GRB2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1676400" y="4487495"/>
              <a:ext cx="1219200" cy="995065"/>
              <a:chOff x="746347" y="4751962"/>
              <a:chExt cx="1219200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201" name="Isosceles Triangle 200"/>
              <p:cNvSpPr/>
              <p:nvPr/>
            </p:nvSpPr>
            <p:spPr>
              <a:xfrm>
                <a:off x="746347" y="4751962"/>
                <a:ext cx="1219200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940969" y="5249495"/>
                <a:ext cx="1010842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SOS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</p:grpSp>
      <p:grpSp>
        <p:nvGrpSpPr>
          <p:cNvPr id="15371" name="Group 204"/>
          <p:cNvGrpSpPr>
            <a:grpSpLocks/>
          </p:cNvGrpSpPr>
          <p:nvPr/>
        </p:nvGrpSpPr>
        <p:grpSpPr bwMode="auto">
          <a:xfrm>
            <a:off x="5761038" y="3619500"/>
            <a:ext cx="762000" cy="762000"/>
            <a:chOff x="3352800" y="685800"/>
            <a:chExt cx="762000" cy="762000"/>
          </a:xfrm>
        </p:grpSpPr>
        <p:sp>
          <p:nvSpPr>
            <p:cNvPr id="206" name="Oval 205"/>
            <p:cNvSpPr/>
            <p:nvPr/>
          </p:nvSpPr>
          <p:spPr>
            <a:xfrm>
              <a:off x="3352800" y="685800"/>
              <a:ext cx="762000" cy="762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25" name="TextBox 206"/>
            <p:cNvSpPr txBox="1">
              <a:spLocks noChangeArrowheads="1"/>
            </p:cNvSpPr>
            <p:nvPr/>
          </p:nvSpPr>
          <p:spPr bwMode="auto">
            <a:xfrm>
              <a:off x="3441092" y="838200"/>
              <a:ext cx="58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orbel" pitchFamily="34" charset="0"/>
                </a:rPr>
                <a:t>Ras</a:t>
              </a:r>
              <a:endParaRPr lang="en-US" sz="2400" b="1">
                <a:solidFill>
                  <a:schemeClr val="bg1"/>
                </a:solidFill>
                <a:latin typeface="Corbel" pitchFamily="34" charset="0"/>
              </a:endParaRPr>
            </a:p>
          </p:txBody>
        </p:sp>
      </p:grpSp>
      <p:grpSp>
        <p:nvGrpSpPr>
          <p:cNvPr id="15372" name="Group 207"/>
          <p:cNvGrpSpPr>
            <a:grpSpLocks/>
          </p:cNvGrpSpPr>
          <p:nvPr/>
        </p:nvGrpSpPr>
        <p:grpSpPr bwMode="auto">
          <a:xfrm>
            <a:off x="7743825" y="1603375"/>
            <a:ext cx="611188" cy="495300"/>
            <a:chOff x="685800" y="5334000"/>
            <a:chExt cx="914400" cy="751820"/>
          </a:xfrm>
        </p:grpSpPr>
        <p:sp>
          <p:nvSpPr>
            <p:cNvPr id="209" name="Oval 208"/>
            <p:cNvSpPr/>
            <p:nvPr/>
          </p:nvSpPr>
          <p:spPr>
            <a:xfrm>
              <a:off x="685800" y="5334000"/>
              <a:ext cx="914400" cy="7518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23" name="TextBox 209"/>
            <p:cNvSpPr txBox="1">
              <a:spLocks noChangeArrowheads="1"/>
            </p:cNvSpPr>
            <p:nvPr/>
          </p:nvSpPr>
          <p:spPr bwMode="auto">
            <a:xfrm>
              <a:off x="802304" y="5449903"/>
              <a:ext cx="797896" cy="514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latin typeface="Corbel" pitchFamily="34" charset="0"/>
                </a:rPr>
                <a:t>Erk</a:t>
              </a:r>
            </a:p>
          </p:txBody>
        </p:sp>
      </p:grpSp>
      <p:grpSp>
        <p:nvGrpSpPr>
          <p:cNvPr id="15373" name="Group 210"/>
          <p:cNvGrpSpPr>
            <a:grpSpLocks/>
          </p:cNvGrpSpPr>
          <p:nvPr/>
        </p:nvGrpSpPr>
        <p:grpSpPr bwMode="auto">
          <a:xfrm>
            <a:off x="7577138" y="1527175"/>
            <a:ext cx="290512" cy="338138"/>
            <a:chOff x="3302930" y="2088921"/>
            <a:chExt cx="290464" cy="338554"/>
          </a:xfrm>
        </p:grpSpPr>
        <p:sp>
          <p:nvSpPr>
            <p:cNvPr id="212" name="Oval 211"/>
            <p:cNvSpPr/>
            <p:nvPr/>
          </p:nvSpPr>
          <p:spPr>
            <a:xfrm>
              <a:off x="3348959" y="2141373"/>
              <a:ext cx="198405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21" name="TextBox 212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5374" name="Group 213"/>
          <p:cNvGrpSpPr>
            <a:grpSpLocks/>
          </p:cNvGrpSpPr>
          <p:nvPr/>
        </p:nvGrpSpPr>
        <p:grpSpPr bwMode="auto">
          <a:xfrm rot="8101230">
            <a:off x="7502525" y="598488"/>
            <a:ext cx="1008063" cy="968375"/>
            <a:chOff x="6155008" y="1085910"/>
            <a:chExt cx="1007792" cy="967025"/>
          </a:xfrm>
        </p:grpSpPr>
        <p:sp>
          <p:nvSpPr>
            <p:cNvPr id="215" name="Right Triangle 214"/>
            <p:cNvSpPr/>
            <p:nvPr/>
          </p:nvSpPr>
          <p:spPr>
            <a:xfrm>
              <a:off x="6171032" y="1086468"/>
              <a:ext cx="990334" cy="967025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19" name="TextBox 215"/>
            <p:cNvSpPr txBox="1">
              <a:spLocks noChangeArrowheads="1"/>
            </p:cNvSpPr>
            <p:nvPr/>
          </p:nvSpPr>
          <p:spPr bwMode="auto">
            <a:xfrm rot="-8140229">
              <a:off x="6155008" y="1462373"/>
              <a:ext cx="6880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Growth</a:t>
              </a:r>
            </a:p>
            <a:p>
              <a:r>
                <a:rPr lang="en-US" sz="1200" b="1">
                  <a:latin typeface="Corbel" pitchFamily="34" charset="0"/>
                </a:rPr>
                <a:t> Factor</a:t>
              </a:r>
            </a:p>
          </p:txBody>
        </p:sp>
      </p:grpSp>
      <p:grpSp>
        <p:nvGrpSpPr>
          <p:cNvPr id="15375" name="Group 216"/>
          <p:cNvGrpSpPr>
            <a:grpSpLocks/>
          </p:cNvGrpSpPr>
          <p:nvPr/>
        </p:nvGrpSpPr>
        <p:grpSpPr bwMode="auto">
          <a:xfrm>
            <a:off x="-1987550" y="2198688"/>
            <a:ext cx="709612" cy="1573212"/>
            <a:chOff x="4471911" y="2209800"/>
            <a:chExt cx="709689" cy="1572657"/>
          </a:xfrm>
        </p:grpSpPr>
        <p:grpSp>
          <p:nvGrpSpPr>
            <p:cNvPr id="15413" name="Group 217"/>
            <p:cNvGrpSpPr>
              <a:grpSpLocks/>
            </p:cNvGrpSpPr>
            <p:nvPr/>
          </p:nvGrpSpPr>
          <p:grpSpPr bwMode="auto">
            <a:xfrm>
              <a:off x="4498066" y="2209800"/>
              <a:ext cx="657378" cy="1572657"/>
              <a:chOff x="4471911" y="2209800"/>
              <a:chExt cx="657378" cy="1572657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4471159" y="2209800"/>
                <a:ext cx="330236" cy="1572657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2" name="Rounded Rectangle 221"/>
              <p:cNvSpPr/>
              <p:nvPr/>
            </p:nvSpPr>
            <p:spPr>
              <a:xfrm>
                <a:off x="4801395" y="2209800"/>
                <a:ext cx="328647" cy="1572657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19" name="Rectangle 218"/>
            <p:cNvSpPr/>
            <p:nvPr/>
          </p:nvSpPr>
          <p:spPr>
            <a:xfrm>
              <a:off x="4800559" y="2736664"/>
              <a:ext cx="46043" cy="4633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15" name="TextBox 219"/>
            <p:cNvSpPr txBox="1">
              <a:spLocks noChangeArrowheads="1"/>
            </p:cNvSpPr>
            <p:nvPr/>
          </p:nvSpPr>
          <p:spPr bwMode="auto">
            <a:xfrm>
              <a:off x="4471911" y="2511128"/>
              <a:ext cx="70968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  <p:grpSp>
        <p:nvGrpSpPr>
          <p:cNvPr id="15376" name="Group 222"/>
          <p:cNvGrpSpPr>
            <a:grpSpLocks/>
          </p:cNvGrpSpPr>
          <p:nvPr/>
        </p:nvGrpSpPr>
        <p:grpSpPr bwMode="auto">
          <a:xfrm>
            <a:off x="5632450" y="765175"/>
            <a:ext cx="914400" cy="2146300"/>
            <a:chOff x="8153400" y="2209800"/>
            <a:chExt cx="914400" cy="2145329"/>
          </a:xfrm>
        </p:grpSpPr>
        <p:sp>
          <p:nvSpPr>
            <p:cNvPr id="224" name="Rectangle 223"/>
            <p:cNvSpPr/>
            <p:nvPr/>
          </p:nvSpPr>
          <p:spPr>
            <a:xfrm>
              <a:off x="8153400" y="2209800"/>
              <a:ext cx="914400" cy="21024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15407" name="Group 224"/>
            <p:cNvGrpSpPr>
              <a:grpSpLocks/>
            </p:cNvGrpSpPr>
            <p:nvPr/>
          </p:nvGrpSpPr>
          <p:grpSpPr bwMode="auto">
            <a:xfrm>
              <a:off x="8458200" y="3778651"/>
              <a:ext cx="552972" cy="412352"/>
              <a:chOff x="802304" y="5334001"/>
              <a:chExt cx="797896" cy="490995"/>
            </a:xfrm>
          </p:grpSpPr>
          <p:sp>
            <p:nvSpPr>
              <p:cNvPr id="233" name="Oval 232"/>
              <p:cNvSpPr/>
              <p:nvPr/>
            </p:nvSpPr>
            <p:spPr>
              <a:xfrm>
                <a:off x="809177" y="5334569"/>
                <a:ext cx="790270" cy="49124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12" name="TextBox 233"/>
              <p:cNvSpPr txBox="1">
                <a:spLocks noChangeArrowheads="1"/>
              </p:cNvSpPr>
              <p:nvPr/>
            </p:nvSpPr>
            <p:spPr bwMode="auto">
              <a:xfrm>
                <a:off x="802304" y="5371331"/>
                <a:ext cx="797896" cy="439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 b="1">
                    <a:solidFill>
                      <a:schemeClr val="bg1"/>
                    </a:solidFill>
                    <a:latin typeface="Corbel" pitchFamily="34" charset="0"/>
                  </a:rPr>
                  <a:t>Erk</a:t>
                </a: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8440758" y="3057888"/>
              <a:ext cx="627042" cy="523512"/>
              <a:chOff x="1821781" y="1893860"/>
              <a:chExt cx="1460680" cy="914400"/>
            </a:xfrm>
            <a:solidFill>
              <a:schemeClr val="bg1">
                <a:lumMod val="65000"/>
              </a:schemeClr>
            </a:solidFill>
          </p:grpSpPr>
          <p:sp>
            <p:nvSpPr>
              <p:cNvPr id="231" name="Rectangle 230"/>
              <p:cNvSpPr/>
              <p:nvPr/>
            </p:nvSpPr>
            <p:spPr>
              <a:xfrm>
                <a:off x="1904999" y="1893860"/>
                <a:ext cx="1143000" cy="9144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1821781" y="2083857"/>
                <a:ext cx="1460680" cy="5913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err="1">
                    <a:solidFill>
                      <a:schemeClr val="bg1"/>
                    </a:solidFill>
                    <a:latin typeface="Corbel" pitchFamily="34" charset="0"/>
                  </a:rPr>
                  <a:t>Mek</a:t>
                </a:r>
                <a:endParaRPr lang="en-US" sz="1600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8445696" y="2341602"/>
              <a:ext cx="545904" cy="477798"/>
              <a:chOff x="1831175" y="580700"/>
              <a:chExt cx="1003011" cy="762000"/>
            </a:xfrm>
            <a:solidFill>
              <a:schemeClr val="bg1">
                <a:lumMod val="65000"/>
              </a:schemeClr>
            </a:solidFill>
          </p:grpSpPr>
          <p:sp>
            <p:nvSpPr>
              <p:cNvPr id="229" name="Rectangle 228"/>
              <p:cNvSpPr/>
              <p:nvPr/>
            </p:nvSpPr>
            <p:spPr>
              <a:xfrm>
                <a:off x="1919786" y="580700"/>
                <a:ext cx="914400" cy="76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1831175" y="637554"/>
                <a:ext cx="673648" cy="4620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err="1">
                    <a:solidFill>
                      <a:schemeClr val="bg1"/>
                    </a:solidFill>
                    <a:latin typeface="Corbel" pitchFamily="34" charset="0"/>
                  </a:rPr>
                  <a:t>Raf</a:t>
                </a:r>
                <a:endParaRPr lang="en-US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sp>
          <p:nvSpPr>
            <p:cNvPr id="15410" name="TextBox 227"/>
            <p:cNvSpPr txBox="1">
              <a:spLocks noChangeArrowheads="1"/>
            </p:cNvSpPr>
            <p:nvPr/>
          </p:nvSpPr>
          <p:spPr bwMode="auto">
            <a:xfrm rot="-5400000">
              <a:off x="7234624" y="3128576"/>
              <a:ext cx="21453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Corbel" pitchFamily="34" charset="0"/>
                </a:rPr>
                <a:t>MAP Kinase cascade</a:t>
              </a:r>
            </a:p>
          </p:txBody>
        </p:sp>
      </p:grpSp>
      <p:grpSp>
        <p:nvGrpSpPr>
          <p:cNvPr id="15377" name="Group 234"/>
          <p:cNvGrpSpPr>
            <a:grpSpLocks/>
          </p:cNvGrpSpPr>
          <p:nvPr/>
        </p:nvGrpSpPr>
        <p:grpSpPr bwMode="auto">
          <a:xfrm>
            <a:off x="5832475" y="4710113"/>
            <a:ext cx="503238" cy="365125"/>
            <a:chOff x="3136995" y="640796"/>
            <a:chExt cx="504175" cy="364873"/>
          </a:xfrm>
        </p:grpSpPr>
        <p:sp>
          <p:nvSpPr>
            <p:cNvPr id="236" name="Rounded Rectangle 235"/>
            <p:cNvSpPr/>
            <p:nvPr/>
          </p:nvSpPr>
          <p:spPr>
            <a:xfrm>
              <a:off x="3136995" y="640796"/>
              <a:ext cx="504175" cy="36487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05" name="TextBox 236"/>
            <p:cNvSpPr txBox="1">
              <a:spLocks noChangeArrowheads="1"/>
            </p:cNvSpPr>
            <p:nvPr/>
          </p:nvSpPr>
          <p:spPr bwMode="auto">
            <a:xfrm>
              <a:off x="3136995" y="682498"/>
              <a:ext cx="4876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chemeClr val="bg1"/>
                  </a:solidFill>
                  <a:latin typeface="Corbel" pitchFamily="34" charset="0"/>
                </a:rPr>
                <a:t>GDP</a:t>
              </a:r>
            </a:p>
          </p:txBody>
        </p:sp>
      </p:grpSp>
      <p:grpSp>
        <p:nvGrpSpPr>
          <p:cNvPr id="15378" name="Group 237"/>
          <p:cNvGrpSpPr>
            <a:grpSpLocks/>
          </p:cNvGrpSpPr>
          <p:nvPr/>
        </p:nvGrpSpPr>
        <p:grpSpPr bwMode="auto">
          <a:xfrm>
            <a:off x="6970713" y="6248400"/>
            <a:ext cx="2325687" cy="1143000"/>
            <a:chOff x="2971800" y="5181600"/>
            <a:chExt cx="2326218" cy="1143000"/>
          </a:xfrm>
        </p:grpSpPr>
        <p:sp>
          <p:nvSpPr>
            <p:cNvPr id="239" name="Regular Pentagon 238"/>
            <p:cNvSpPr/>
            <p:nvPr/>
          </p:nvSpPr>
          <p:spPr>
            <a:xfrm>
              <a:off x="3505322" y="5181600"/>
              <a:ext cx="1259174" cy="1143000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2971800" y="5500688"/>
              <a:ext cx="2326218" cy="52228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Gene</a:t>
              </a:r>
            </a:p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Expression</a:t>
              </a:r>
              <a:endParaRPr lang="en-US" sz="1050" b="1" dirty="0">
                <a:latin typeface="Corbel" pitchFamily="34" charset="0"/>
              </a:endParaRPr>
            </a:p>
          </p:txBody>
        </p:sp>
      </p:grpSp>
      <p:sp>
        <p:nvSpPr>
          <p:cNvPr id="241" name="Rounded Rectangle 240"/>
          <p:cNvSpPr/>
          <p:nvPr/>
        </p:nvSpPr>
        <p:spPr>
          <a:xfrm>
            <a:off x="3048000" y="2497138"/>
            <a:ext cx="487363" cy="39846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80" name="TextBox 241"/>
          <p:cNvSpPr txBox="1">
            <a:spLocks noChangeArrowheads="1"/>
          </p:cNvSpPr>
          <p:nvPr/>
        </p:nvSpPr>
        <p:spPr bwMode="auto">
          <a:xfrm>
            <a:off x="3060700" y="2590800"/>
            <a:ext cx="482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orbel" pitchFamily="34" charset="0"/>
              </a:rPr>
              <a:t>GAP</a:t>
            </a:r>
          </a:p>
        </p:txBody>
      </p:sp>
      <p:grpSp>
        <p:nvGrpSpPr>
          <p:cNvPr id="15381" name="Group 242"/>
          <p:cNvGrpSpPr>
            <a:grpSpLocks/>
          </p:cNvGrpSpPr>
          <p:nvPr/>
        </p:nvGrpSpPr>
        <p:grpSpPr bwMode="auto">
          <a:xfrm>
            <a:off x="7875588" y="3141663"/>
            <a:ext cx="506412" cy="506412"/>
            <a:chOff x="8597424" y="885855"/>
            <a:chExt cx="505896" cy="326154"/>
          </a:xfrm>
        </p:grpSpPr>
        <p:sp>
          <p:nvSpPr>
            <p:cNvPr id="244" name="Rounded Rectangle 243"/>
            <p:cNvSpPr/>
            <p:nvPr/>
          </p:nvSpPr>
          <p:spPr>
            <a:xfrm>
              <a:off x="8610111" y="885855"/>
              <a:ext cx="488452" cy="25765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401" name="TextBox 244"/>
            <p:cNvSpPr txBox="1">
              <a:spLocks noChangeArrowheads="1"/>
            </p:cNvSpPr>
            <p:nvPr/>
          </p:nvSpPr>
          <p:spPr bwMode="auto">
            <a:xfrm>
              <a:off x="8597424" y="935010"/>
              <a:ext cx="5058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GTP</a:t>
              </a:r>
            </a:p>
          </p:txBody>
        </p:sp>
      </p:grpSp>
      <p:sp>
        <p:nvSpPr>
          <p:cNvPr id="246" name="Rounded Rectangle 245"/>
          <p:cNvSpPr/>
          <p:nvPr/>
        </p:nvSpPr>
        <p:spPr>
          <a:xfrm>
            <a:off x="7875588" y="2514600"/>
            <a:ext cx="487362" cy="3984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83" name="TextBox 246"/>
          <p:cNvSpPr txBox="1">
            <a:spLocks noChangeArrowheads="1"/>
          </p:cNvSpPr>
          <p:nvPr/>
        </p:nvSpPr>
        <p:spPr bwMode="auto">
          <a:xfrm>
            <a:off x="7889875" y="2608263"/>
            <a:ext cx="482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orbel" pitchFamily="34" charset="0"/>
              </a:rPr>
              <a:t>GAP</a:t>
            </a:r>
          </a:p>
        </p:txBody>
      </p:sp>
      <p:grpSp>
        <p:nvGrpSpPr>
          <p:cNvPr id="15384" name="Group 247"/>
          <p:cNvGrpSpPr>
            <a:grpSpLocks/>
          </p:cNvGrpSpPr>
          <p:nvPr/>
        </p:nvGrpSpPr>
        <p:grpSpPr bwMode="auto">
          <a:xfrm>
            <a:off x="1066800" y="4800600"/>
            <a:ext cx="504825" cy="365125"/>
            <a:chOff x="3136995" y="640796"/>
            <a:chExt cx="504175" cy="364873"/>
          </a:xfrm>
        </p:grpSpPr>
        <p:sp>
          <p:nvSpPr>
            <p:cNvPr id="249" name="Rounded Rectangle 248"/>
            <p:cNvSpPr/>
            <p:nvPr/>
          </p:nvSpPr>
          <p:spPr>
            <a:xfrm>
              <a:off x="3136995" y="640796"/>
              <a:ext cx="504175" cy="36487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399" name="TextBox 249"/>
            <p:cNvSpPr txBox="1">
              <a:spLocks noChangeArrowheads="1"/>
            </p:cNvSpPr>
            <p:nvPr/>
          </p:nvSpPr>
          <p:spPr bwMode="auto">
            <a:xfrm>
              <a:off x="3136995" y="682498"/>
              <a:ext cx="4876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chemeClr val="bg1"/>
                  </a:solidFill>
                  <a:latin typeface="Corbel" pitchFamily="34" charset="0"/>
                </a:rPr>
                <a:t>GDP</a:t>
              </a:r>
            </a:p>
          </p:txBody>
        </p:sp>
      </p:grpSp>
      <p:grpSp>
        <p:nvGrpSpPr>
          <p:cNvPr id="15385" name="Group 250"/>
          <p:cNvGrpSpPr>
            <a:grpSpLocks/>
          </p:cNvGrpSpPr>
          <p:nvPr/>
        </p:nvGrpSpPr>
        <p:grpSpPr bwMode="auto">
          <a:xfrm>
            <a:off x="-1600200" y="4259263"/>
            <a:ext cx="709612" cy="1573212"/>
            <a:chOff x="4471911" y="2209800"/>
            <a:chExt cx="709689" cy="1572657"/>
          </a:xfrm>
        </p:grpSpPr>
        <p:grpSp>
          <p:nvGrpSpPr>
            <p:cNvPr id="15393" name="Group 251"/>
            <p:cNvGrpSpPr>
              <a:grpSpLocks/>
            </p:cNvGrpSpPr>
            <p:nvPr/>
          </p:nvGrpSpPr>
          <p:grpSpPr bwMode="auto">
            <a:xfrm>
              <a:off x="4498066" y="2209800"/>
              <a:ext cx="657378" cy="1572657"/>
              <a:chOff x="4471911" y="2209800"/>
              <a:chExt cx="657378" cy="1572657"/>
            </a:xfrm>
          </p:grpSpPr>
          <p:sp>
            <p:nvSpPr>
              <p:cNvPr id="255" name="Rounded Rectangle 254"/>
              <p:cNvSpPr/>
              <p:nvPr/>
            </p:nvSpPr>
            <p:spPr>
              <a:xfrm>
                <a:off x="4471159" y="2209800"/>
                <a:ext cx="330236" cy="1572657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6" name="Rounded Rectangle 255"/>
              <p:cNvSpPr/>
              <p:nvPr/>
            </p:nvSpPr>
            <p:spPr>
              <a:xfrm>
                <a:off x="4801395" y="2209800"/>
                <a:ext cx="328647" cy="1572657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53" name="Rectangle 252"/>
            <p:cNvSpPr/>
            <p:nvPr/>
          </p:nvSpPr>
          <p:spPr>
            <a:xfrm>
              <a:off x="4800559" y="2736664"/>
              <a:ext cx="46043" cy="4633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95" name="TextBox 253"/>
            <p:cNvSpPr txBox="1">
              <a:spLocks noChangeArrowheads="1"/>
            </p:cNvSpPr>
            <p:nvPr/>
          </p:nvSpPr>
          <p:spPr bwMode="auto">
            <a:xfrm>
              <a:off x="4471911" y="2511128"/>
              <a:ext cx="70968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  <p:sp>
        <p:nvSpPr>
          <p:cNvPr id="15386" name="TextBox 256"/>
          <p:cNvSpPr txBox="1">
            <a:spLocks noChangeArrowheads="1"/>
          </p:cNvSpPr>
          <p:nvPr/>
        </p:nvSpPr>
        <p:spPr bwMode="auto">
          <a:xfrm rot="-5400000">
            <a:off x="632618" y="6072982"/>
            <a:ext cx="1573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000" b="1">
              <a:solidFill>
                <a:schemeClr val="bg1"/>
              </a:solidFill>
              <a:latin typeface="Corbel" pitchFamily="34" charset="0"/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  <a:latin typeface="Corbel" pitchFamily="34" charset="0"/>
              </a:rPr>
              <a:t>Receptor Tyrosine Kinase</a:t>
            </a:r>
          </a:p>
        </p:txBody>
      </p:sp>
      <p:grpSp>
        <p:nvGrpSpPr>
          <p:cNvPr id="15387" name="Group 257"/>
          <p:cNvGrpSpPr>
            <a:grpSpLocks/>
          </p:cNvGrpSpPr>
          <p:nvPr/>
        </p:nvGrpSpPr>
        <p:grpSpPr bwMode="auto">
          <a:xfrm>
            <a:off x="5562600" y="5486400"/>
            <a:ext cx="838200" cy="1576388"/>
            <a:chOff x="4395712" y="2206327"/>
            <a:chExt cx="838199" cy="1576130"/>
          </a:xfrm>
        </p:grpSpPr>
        <p:grpSp>
          <p:nvGrpSpPr>
            <p:cNvPr id="15389" name="Group 258"/>
            <p:cNvGrpSpPr>
              <a:grpSpLocks/>
            </p:cNvGrpSpPr>
            <p:nvPr/>
          </p:nvGrpSpPr>
          <p:grpSpPr bwMode="auto">
            <a:xfrm>
              <a:off x="4498066" y="2209800"/>
              <a:ext cx="735845" cy="1572657"/>
              <a:chOff x="4471911" y="2209800"/>
              <a:chExt cx="735845" cy="1572657"/>
            </a:xfrm>
          </p:grpSpPr>
          <p:sp>
            <p:nvSpPr>
              <p:cNvPr id="261" name="Rounded Rectangle 260"/>
              <p:cNvSpPr/>
              <p:nvPr/>
            </p:nvSpPr>
            <p:spPr>
              <a:xfrm>
                <a:off x="4471157" y="2209501"/>
                <a:ext cx="328613" cy="1572956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2" name="Rounded Rectangle 261"/>
              <p:cNvSpPr/>
              <p:nvPr/>
            </p:nvSpPr>
            <p:spPr>
              <a:xfrm>
                <a:off x="4879144" y="2209501"/>
                <a:ext cx="328612" cy="1572956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5390" name="TextBox 259"/>
            <p:cNvSpPr txBox="1">
              <a:spLocks noChangeArrowheads="1"/>
            </p:cNvSpPr>
            <p:nvPr/>
          </p:nvSpPr>
          <p:spPr bwMode="auto">
            <a:xfrm rot="-5400000">
              <a:off x="3809438" y="2792601"/>
              <a:ext cx="1572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  <p:sp>
        <p:nvSpPr>
          <p:cNvPr id="15388" name="TextBox 262"/>
          <p:cNvSpPr txBox="1">
            <a:spLocks noChangeArrowheads="1"/>
          </p:cNvSpPr>
          <p:nvPr/>
        </p:nvSpPr>
        <p:spPr bwMode="auto">
          <a:xfrm rot="-5400000">
            <a:off x="5357018" y="6072982"/>
            <a:ext cx="1573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000" b="1">
              <a:solidFill>
                <a:schemeClr val="bg1"/>
              </a:solidFill>
              <a:latin typeface="Corbel" pitchFamily="34" charset="0"/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  <a:latin typeface="Corbel" pitchFamily="34" charset="0"/>
              </a:rPr>
              <a:t>Receptor Tyrosine Kinase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381000" y="1412875"/>
            <a:ext cx="7924800" cy="525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981200" y="4308475"/>
            <a:ext cx="2514600" cy="1981200"/>
          </a:xfrm>
          <a:prstGeom prst="ellipse">
            <a:avLst/>
          </a:prstGeom>
          <a:solidFill>
            <a:schemeClr val="bg1"/>
          </a:solidFill>
          <a:ln w="508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6387" name="Group 15"/>
          <p:cNvGrpSpPr>
            <a:grpSpLocks/>
          </p:cNvGrpSpPr>
          <p:nvPr/>
        </p:nvGrpSpPr>
        <p:grpSpPr bwMode="auto">
          <a:xfrm>
            <a:off x="685800" y="2452688"/>
            <a:ext cx="1524000" cy="1738312"/>
            <a:chOff x="-2951336" y="3149443"/>
            <a:chExt cx="1966018" cy="2313784"/>
          </a:xfrm>
        </p:grpSpPr>
        <p:grpSp>
          <p:nvGrpSpPr>
            <p:cNvPr id="20" name="Group 19"/>
            <p:cNvGrpSpPr/>
            <p:nvPr/>
          </p:nvGrpSpPr>
          <p:grpSpPr>
            <a:xfrm>
              <a:off x="-2951336" y="4468162"/>
              <a:ext cx="1219202" cy="995065"/>
              <a:chOff x="-2890789" y="4732629"/>
              <a:chExt cx="1219202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18" name="Isosceles Triangle 17"/>
              <p:cNvSpPr/>
              <p:nvPr/>
            </p:nvSpPr>
            <p:spPr>
              <a:xfrm>
                <a:off x="-2890789" y="4732629"/>
                <a:ext cx="1219199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-2682431" y="5230160"/>
                <a:ext cx="1010844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GRB2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-2204518" y="3149443"/>
              <a:ext cx="1219200" cy="995065"/>
              <a:chOff x="-3134571" y="3413910"/>
              <a:chExt cx="1219200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22" name="Isosceles Triangle 21"/>
              <p:cNvSpPr/>
              <p:nvPr/>
            </p:nvSpPr>
            <p:spPr>
              <a:xfrm>
                <a:off x="-3134571" y="3413910"/>
                <a:ext cx="1219200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-2939948" y="3930780"/>
                <a:ext cx="1010842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SOS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</p:grpSp>
      <p:sp>
        <p:nvSpPr>
          <p:cNvPr id="16388" name="TextBox 36"/>
          <p:cNvSpPr txBox="1">
            <a:spLocks noChangeArrowheads="1"/>
          </p:cNvSpPr>
          <p:nvPr/>
        </p:nvSpPr>
        <p:spPr bwMode="auto">
          <a:xfrm>
            <a:off x="7696200" y="1219200"/>
            <a:ext cx="1628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Extracellular</a:t>
            </a:r>
          </a:p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Environment</a:t>
            </a:r>
          </a:p>
        </p:txBody>
      </p:sp>
      <p:sp>
        <p:nvSpPr>
          <p:cNvPr id="16389" name="TextBox 37"/>
          <p:cNvSpPr txBox="1">
            <a:spLocks noChangeArrowheads="1"/>
          </p:cNvSpPr>
          <p:nvPr/>
        </p:nvSpPr>
        <p:spPr bwMode="auto">
          <a:xfrm>
            <a:off x="4179888" y="6083300"/>
            <a:ext cx="1362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Cytoplasm</a:t>
            </a:r>
          </a:p>
        </p:txBody>
      </p:sp>
      <p:sp>
        <p:nvSpPr>
          <p:cNvPr id="16390" name="TextBox 38"/>
          <p:cNvSpPr txBox="1">
            <a:spLocks noChangeArrowheads="1"/>
          </p:cNvSpPr>
          <p:nvPr/>
        </p:nvSpPr>
        <p:spPr bwMode="auto">
          <a:xfrm>
            <a:off x="2743200" y="5791200"/>
            <a:ext cx="106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Nucleus</a:t>
            </a:r>
          </a:p>
        </p:txBody>
      </p:sp>
      <p:grpSp>
        <p:nvGrpSpPr>
          <p:cNvPr id="16391" name="Group 122"/>
          <p:cNvGrpSpPr>
            <a:grpSpLocks/>
          </p:cNvGrpSpPr>
          <p:nvPr/>
        </p:nvGrpSpPr>
        <p:grpSpPr bwMode="auto">
          <a:xfrm>
            <a:off x="4495800" y="1716088"/>
            <a:ext cx="487363" cy="276225"/>
            <a:chOff x="8610600" y="885855"/>
            <a:chExt cx="487634" cy="276999"/>
          </a:xfrm>
        </p:grpSpPr>
        <p:sp>
          <p:nvSpPr>
            <p:cNvPr id="124" name="Rounded Rectangle 123"/>
            <p:cNvSpPr/>
            <p:nvPr/>
          </p:nvSpPr>
          <p:spPr>
            <a:xfrm>
              <a:off x="8610600" y="885855"/>
              <a:ext cx="487634" cy="2578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10" name="TextBox 124"/>
            <p:cNvSpPr txBox="1">
              <a:spLocks noChangeArrowheads="1"/>
            </p:cNvSpPr>
            <p:nvPr/>
          </p:nvSpPr>
          <p:spPr bwMode="auto">
            <a:xfrm>
              <a:off x="8610600" y="885855"/>
              <a:ext cx="48282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GAP</a:t>
              </a:r>
            </a:p>
          </p:txBody>
        </p:sp>
      </p:grpSp>
      <p:grpSp>
        <p:nvGrpSpPr>
          <p:cNvPr id="16392" name="Group 125"/>
          <p:cNvGrpSpPr>
            <a:grpSpLocks/>
          </p:cNvGrpSpPr>
          <p:nvPr/>
        </p:nvGrpSpPr>
        <p:grpSpPr bwMode="auto">
          <a:xfrm>
            <a:off x="5638800" y="2057400"/>
            <a:ext cx="504825" cy="276225"/>
            <a:chOff x="3136995" y="734329"/>
            <a:chExt cx="504175" cy="276999"/>
          </a:xfrm>
        </p:grpSpPr>
        <p:sp>
          <p:nvSpPr>
            <p:cNvPr id="127" name="Rounded Rectangle 126"/>
            <p:cNvSpPr/>
            <p:nvPr/>
          </p:nvSpPr>
          <p:spPr>
            <a:xfrm>
              <a:off x="3152850" y="748657"/>
              <a:ext cx="488320" cy="25630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08" name="TextBox 127"/>
            <p:cNvSpPr txBox="1">
              <a:spLocks noChangeArrowheads="1"/>
            </p:cNvSpPr>
            <p:nvPr/>
          </p:nvSpPr>
          <p:spPr bwMode="auto">
            <a:xfrm>
              <a:off x="3136995" y="734329"/>
              <a:ext cx="4876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chemeClr val="bg1"/>
                  </a:solidFill>
                  <a:latin typeface="Corbel" pitchFamily="34" charset="0"/>
                </a:rPr>
                <a:t>GDP</a:t>
              </a:r>
            </a:p>
          </p:txBody>
        </p:sp>
      </p:grpSp>
      <p:grpSp>
        <p:nvGrpSpPr>
          <p:cNvPr id="16393" name="Group 129"/>
          <p:cNvGrpSpPr>
            <a:grpSpLocks/>
          </p:cNvGrpSpPr>
          <p:nvPr/>
        </p:nvGrpSpPr>
        <p:grpSpPr bwMode="auto">
          <a:xfrm>
            <a:off x="5334000" y="3352800"/>
            <a:ext cx="914400" cy="2144713"/>
            <a:chOff x="8153400" y="2209800"/>
            <a:chExt cx="914400" cy="2145329"/>
          </a:xfrm>
        </p:grpSpPr>
        <p:sp>
          <p:nvSpPr>
            <p:cNvPr id="133" name="Rectangle 132"/>
            <p:cNvSpPr/>
            <p:nvPr/>
          </p:nvSpPr>
          <p:spPr>
            <a:xfrm>
              <a:off x="8153400" y="2209800"/>
              <a:ext cx="914400" cy="21024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16401" name="Group 133"/>
            <p:cNvGrpSpPr>
              <a:grpSpLocks/>
            </p:cNvGrpSpPr>
            <p:nvPr/>
          </p:nvGrpSpPr>
          <p:grpSpPr bwMode="auto">
            <a:xfrm>
              <a:off x="8458200" y="3778651"/>
              <a:ext cx="552972" cy="412352"/>
              <a:chOff x="802304" y="5334001"/>
              <a:chExt cx="797896" cy="490995"/>
            </a:xfrm>
          </p:grpSpPr>
          <p:sp>
            <p:nvSpPr>
              <p:cNvPr id="142" name="Oval 141"/>
              <p:cNvSpPr/>
              <p:nvPr/>
            </p:nvSpPr>
            <p:spPr>
              <a:xfrm>
                <a:off x="809177" y="5334059"/>
                <a:ext cx="790270" cy="49161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406" name="TextBox 142"/>
              <p:cNvSpPr txBox="1">
                <a:spLocks noChangeArrowheads="1"/>
              </p:cNvSpPr>
              <p:nvPr/>
            </p:nvSpPr>
            <p:spPr bwMode="auto">
              <a:xfrm>
                <a:off x="802304" y="5371331"/>
                <a:ext cx="797896" cy="439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800" b="1">
                    <a:solidFill>
                      <a:schemeClr val="bg1"/>
                    </a:solidFill>
                    <a:latin typeface="Corbel" pitchFamily="34" charset="0"/>
                  </a:rPr>
                  <a:t>Erk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8440758" y="3057888"/>
              <a:ext cx="627042" cy="523512"/>
              <a:chOff x="1821781" y="1893860"/>
              <a:chExt cx="1460680" cy="914400"/>
            </a:xfrm>
            <a:solidFill>
              <a:schemeClr val="bg1">
                <a:lumMod val="65000"/>
              </a:schemeClr>
            </a:solidFill>
          </p:grpSpPr>
          <p:sp>
            <p:nvSpPr>
              <p:cNvPr id="140" name="Rectangle 139"/>
              <p:cNvSpPr/>
              <p:nvPr/>
            </p:nvSpPr>
            <p:spPr>
              <a:xfrm>
                <a:off x="1904999" y="1893860"/>
                <a:ext cx="1143000" cy="9144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1821781" y="2083857"/>
                <a:ext cx="1460680" cy="5913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err="1">
                    <a:solidFill>
                      <a:schemeClr val="bg1"/>
                    </a:solidFill>
                    <a:latin typeface="Corbel" pitchFamily="34" charset="0"/>
                  </a:rPr>
                  <a:t>Mek</a:t>
                </a:r>
                <a:endParaRPr lang="en-US" sz="1600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8445696" y="2341602"/>
              <a:ext cx="545904" cy="477798"/>
              <a:chOff x="1831175" y="580700"/>
              <a:chExt cx="1003011" cy="762000"/>
            </a:xfrm>
            <a:solidFill>
              <a:schemeClr val="bg1">
                <a:lumMod val="65000"/>
              </a:schemeClr>
            </a:solidFill>
          </p:grpSpPr>
          <p:sp>
            <p:nvSpPr>
              <p:cNvPr id="138" name="Rectangle 137"/>
              <p:cNvSpPr/>
              <p:nvPr/>
            </p:nvSpPr>
            <p:spPr>
              <a:xfrm>
                <a:off x="1919786" y="580700"/>
                <a:ext cx="914400" cy="762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831175" y="637554"/>
                <a:ext cx="673648" cy="4620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 err="1">
                    <a:solidFill>
                      <a:schemeClr val="bg1"/>
                    </a:solidFill>
                    <a:latin typeface="Corbel" pitchFamily="34" charset="0"/>
                  </a:rPr>
                  <a:t>Raf</a:t>
                </a:r>
                <a:endParaRPr lang="en-US" b="1" dirty="0">
                  <a:solidFill>
                    <a:schemeClr val="bg1"/>
                  </a:solidFill>
                  <a:latin typeface="Corbel" pitchFamily="34" charset="0"/>
                </a:endParaRPr>
              </a:p>
            </p:txBody>
          </p:sp>
        </p:grpSp>
        <p:sp>
          <p:nvSpPr>
            <p:cNvPr id="16404" name="TextBox 136"/>
            <p:cNvSpPr txBox="1">
              <a:spLocks noChangeArrowheads="1"/>
            </p:cNvSpPr>
            <p:nvPr/>
          </p:nvSpPr>
          <p:spPr bwMode="auto">
            <a:xfrm rot="-5400000">
              <a:off x="7234624" y="3128576"/>
              <a:ext cx="214532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Corbel" pitchFamily="34" charset="0"/>
                </a:rPr>
                <a:t>MAP Kinase cascade</a:t>
              </a:r>
            </a:p>
          </p:txBody>
        </p:sp>
      </p:grpSp>
      <p:grpSp>
        <p:nvGrpSpPr>
          <p:cNvPr id="16394" name="Group 143"/>
          <p:cNvGrpSpPr>
            <a:grpSpLocks/>
          </p:cNvGrpSpPr>
          <p:nvPr/>
        </p:nvGrpSpPr>
        <p:grpSpPr bwMode="auto">
          <a:xfrm>
            <a:off x="5029200" y="1524000"/>
            <a:ext cx="762000" cy="762000"/>
            <a:chOff x="3352800" y="685800"/>
            <a:chExt cx="762000" cy="762000"/>
          </a:xfrm>
        </p:grpSpPr>
        <p:sp>
          <p:nvSpPr>
            <p:cNvPr id="145" name="Oval 144"/>
            <p:cNvSpPr/>
            <p:nvPr/>
          </p:nvSpPr>
          <p:spPr>
            <a:xfrm>
              <a:off x="3352800" y="685800"/>
              <a:ext cx="762000" cy="762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399" name="TextBox 145"/>
            <p:cNvSpPr txBox="1">
              <a:spLocks noChangeArrowheads="1"/>
            </p:cNvSpPr>
            <p:nvPr/>
          </p:nvSpPr>
          <p:spPr bwMode="auto">
            <a:xfrm>
              <a:off x="3441092" y="838200"/>
              <a:ext cx="58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orbel" pitchFamily="34" charset="0"/>
                </a:rPr>
                <a:t>Ras</a:t>
              </a:r>
              <a:endParaRPr lang="en-US" sz="2400" b="1">
                <a:solidFill>
                  <a:schemeClr val="bg1"/>
                </a:solidFill>
                <a:latin typeface="Corbel" pitchFamily="34" charset="0"/>
              </a:endParaRPr>
            </a:p>
          </p:txBody>
        </p:sp>
      </p:grpSp>
      <p:grpSp>
        <p:nvGrpSpPr>
          <p:cNvPr id="16395" name="Group 40"/>
          <p:cNvGrpSpPr>
            <a:grpSpLocks/>
          </p:cNvGrpSpPr>
          <p:nvPr/>
        </p:nvGrpSpPr>
        <p:grpSpPr bwMode="auto">
          <a:xfrm rot="-919053">
            <a:off x="2590800" y="838200"/>
            <a:ext cx="431800" cy="1576388"/>
            <a:chOff x="4395712" y="2206327"/>
            <a:chExt cx="431043" cy="1576130"/>
          </a:xfrm>
        </p:grpSpPr>
        <p:sp>
          <p:nvSpPr>
            <p:cNvPr id="44" name="Rounded Rectangle 43"/>
            <p:cNvSpPr/>
            <p:nvPr/>
          </p:nvSpPr>
          <p:spPr>
            <a:xfrm>
              <a:off x="4498710" y="2208876"/>
              <a:ext cx="328037" cy="1572955"/>
            </a:xfrm>
            <a:prstGeom prst="roundRect">
              <a:avLst>
                <a:gd name="adj" fmla="val 5054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397" name="TextBox 42"/>
            <p:cNvSpPr txBox="1">
              <a:spLocks noChangeArrowheads="1"/>
            </p:cNvSpPr>
            <p:nvPr/>
          </p:nvSpPr>
          <p:spPr bwMode="auto">
            <a:xfrm rot="-5400000">
              <a:off x="3809438" y="2792601"/>
              <a:ext cx="1572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381000" y="1412875"/>
            <a:ext cx="7924800" cy="5257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981200" y="4308475"/>
            <a:ext cx="2514600" cy="1981200"/>
          </a:xfrm>
          <a:prstGeom prst="ellipse">
            <a:avLst/>
          </a:prstGeom>
          <a:solidFill>
            <a:schemeClr val="bg1"/>
          </a:solidFill>
          <a:ln w="508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7411" name="Group 15"/>
          <p:cNvGrpSpPr>
            <a:grpSpLocks/>
          </p:cNvGrpSpPr>
          <p:nvPr/>
        </p:nvGrpSpPr>
        <p:grpSpPr bwMode="auto">
          <a:xfrm>
            <a:off x="3627438" y="1690688"/>
            <a:ext cx="1706562" cy="823912"/>
            <a:chOff x="889998" y="2946562"/>
            <a:chExt cx="2202204" cy="1096503"/>
          </a:xfrm>
        </p:grpSpPr>
        <p:grpSp>
          <p:nvGrpSpPr>
            <p:cNvPr id="20" name="Group 19"/>
            <p:cNvGrpSpPr/>
            <p:nvPr/>
          </p:nvGrpSpPr>
          <p:grpSpPr>
            <a:xfrm>
              <a:off x="889998" y="3048000"/>
              <a:ext cx="1219200" cy="995065"/>
              <a:chOff x="950545" y="3312467"/>
              <a:chExt cx="1219200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18" name="Isosceles Triangle 17"/>
              <p:cNvSpPr/>
              <p:nvPr/>
            </p:nvSpPr>
            <p:spPr>
              <a:xfrm>
                <a:off x="950545" y="3312467"/>
                <a:ext cx="1219200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158903" y="3810000"/>
                <a:ext cx="1010842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GRB2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828034" y="2946562"/>
              <a:ext cx="1264168" cy="995065"/>
              <a:chOff x="897981" y="3211029"/>
              <a:chExt cx="1264168" cy="995065"/>
            </a:xfrm>
            <a:solidFill>
              <a:schemeClr val="bg1">
                <a:lumMod val="95000"/>
              </a:schemeClr>
            </a:solidFill>
          </p:grpSpPr>
          <p:sp>
            <p:nvSpPr>
              <p:cNvPr id="22" name="Isosceles Triangle 21"/>
              <p:cNvSpPr/>
              <p:nvPr/>
            </p:nvSpPr>
            <p:spPr>
              <a:xfrm>
                <a:off x="897981" y="3211029"/>
                <a:ext cx="1219200" cy="995065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151307" y="3708563"/>
                <a:ext cx="1010842" cy="4506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atin typeface="Corbel" pitchFamily="34" charset="0"/>
                  </a:rPr>
                  <a:t>SOS</a:t>
                </a:r>
                <a:endParaRPr lang="en-US" sz="1600" b="1" dirty="0">
                  <a:latin typeface="Corbel" pitchFamily="34" charset="0"/>
                </a:endParaRPr>
              </a:p>
            </p:txBody>
          </p:sp>
        </p:grpSp>
      </p:grpSp>
      <p:grpSp>
        <p:nvGrpSpPr>
          <p:cNvPr id="17412" name="Group 29"/>
          <p:cNvGrpSpPr>
            <a:grpSpLocks/>
          </p:cNvGrpSpPr>
          <p:nvPr/>
        </p:nvGrpSpPr>
        <p:grpSpPr bwMode="auto">
          <a:xfrm>
            <a:off x="1789113" y="4572000"/>
            <a:ext cx="2325687" cy="1143000"/>
            <a:chOff x="2971800" y="5181600"/>
            <a:chExt cx="2326218" cy="1143000"/>
          </a:xfrm>
        </p:grpSpPr>
        <p:sp>
          <p:nvSpPr>
            <p:cNvPr id="28" name="Regular Pentagon 27"/>
            <p:cNvSpPr/>
            <p:nvPr/>
          </p:nvSpPr>
          <p:spPr>
            <a:xfrm>
              <a:off x="3505322" y="5181600"/>
              <a:ext cx="1259174" cy="1143000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71800" y="5419725"/>
              <a:ext cx="2326218" cy="52387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Gene </a:t>
              </a:r>
            </a:p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Corbel" pitchFamily="34" charset="0"/>
                </a:rPr>
                <a:t>Expression</a:t>
              </a:r>
              <a:endParaRPr lang="en-US" sz="1050" b="1" dirty="0">
                <a:latin typeface="Corbel" pitchFamily="34" charset="0"/>
              </a:endParaRPr>
            </a:p>
          </p:txBody>
        </p:sp>
      </p:grpSp>
      <p:sp>
        <p:nvSpPr>
          <p:cNvPr id="17413" name="TextBox 36"/>
          <p:cNvSpPr txBox="1">
            <a:spLocks noChangeArrowheads="1"/>
          </p:cNvSpPr>
          <p:nvPr/>
        </p:nvSpPr>
        <p:spPr bwMode="auto">
          <a:xfrm>
            <a:off x="7696200" y="1219200"/>
            <a:ext cx="1628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Extracellular</a:t>
            </a:r>
          </a:p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Environment</a:t>
            </a:r>
          </a:p>
        </p:txBody>
      </p:sp>
      <p:sp>
        <p:nvSpPr>
          <p:cNvPr id="17414" name="TextBox 37"/>
          <p:cNvSpPr txBox="1">
            <a:spLocks noChangeArrowheads="1"/>
          </p:cNvSpPr>
          <p:nvPr/>
        </p:nvSpPr>
        <p:spPr bwMode="auto">
          <a:xfrm>
            <a:off x="609600" y="3773488"/>
            <a:ext cx="1362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Cytoplasm</a:t>
            </a:r>
          </a:p>
        </p:txBody>
      </p:sp>
      <p:sp>
        <p:nvSpPr>
          <p:cNvPr id="17415" name="TextBox 38"/>
          <p:cNvSpPr txBox="1">
            <a:spLocks noChangeArrowheads="1"/>
          </p:cNvSpPr>
          <p:nvPr/>
        </p:nvSpPr>
        <p:spPr bwMode="auto">
          <a:xfrm>
            <a:off x="2743200" y="5791200"/>
            <a:ext cx="106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2060"/>
                </a:solidFill>
                <a:latin typeface="Corbel" pitchFamily="34" charset="0"/>
              </a:rPr>
              <a:t>Nucleus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486400" y="2362200"/>
            <a:ext cx="20638" cy="838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17" name="Group 80"/>
          <p:cNvGrpSpPr>
            <a:grpSpLocks/>
          </p:cNvGrpSpPr>
          <p:nvPr/>
        </p:nvGrpSpPr>
        <p:grpSpPr bwMode="auto">
          <a:xfrm>
            <a:off x="3657600" y="5072063"/>
            <a:ext cx="762000" cy="566737"/>
            <a:chOff x="6400800" y="1642646"/>
            <a:chExt cx="762000" cy="567154"/>
          </a:xfrm>
        </p:grpSpPr>
        <p:grpSp>
          <p:nvGrpSpPr>
            <p:cNvPr id="17467" name="Group 81"/>
            <p:cNvGrpSpPr>
              <a:grpSpLocks/>
            </p:cNvGrpSpPr>
            <p:nvPr/>
          </p:nvGrpSpPr>
          <p:grpSpPr bwMode="auto">
            <a:xfrm>
              <a:off x="6551666" y="1715517"/>
              <a:ext cx="611134" cy="494283"/>
              <a:chOff x="685800" y="5334000"/>
              <a:chExt cx="914400" cy="751820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685721" y="5334317"/>
                <a:ext cx="914479" cy="751503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471" name="TextBox 85"/>
              <p:cNvSpPr txBox="1">
                <a:spLocks noChangeArrowheads="1"/>
              </p:cNvSpPr>
              <p:nvPr/>
            </p:nvSpPr>
            <p:spPr bwMode="auto">
              <a:xfrm>
                <a:off x="802304" y="5449903"/>
                <a:ext cx="797896" cy="5149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>
                    <a:solidFill>
                      <a:schemeClr val="bg1"/>
                    </a:solidFill>
                    <a:latin typeface="Corbel" pitchFamily="34" charset="0"/>
                  </a:rPr>
                  <a:t>Erk</a:t>
                </a:r>
              </a:p>
            </p:txBody>
          </p:sp>
        </p:grpSp>
        <p:sp>
          <p:nvSpPr>
            <p:cNvPr id="83" name="Oval 82"/>
            <p:cNvSpPr/>
            <p:nvPr/>
          </p:nvSpPr>
          <p:spPr>
            <a:xfrm>
              <a:off x="6430963" y="1715725"/>
              <a:ext cx="198437" cy="2446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69" name="TextBox 83"/>
            <p:cNvSpPr txBox="1">
              <a:spLocks noChangeArrowheads="1"/>
            </p:cNvSpPr>
            <p:nvPr/>
          </p:nvSpPr>
          <p:spPr bwMode="auto">
            <a:xfrm>
              <a:off x="6400800" y="1642646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18" name="Group 86"/>
          <p:cNvGrpSpPr>
            <a:grpSpLocks/>
          </p:cNvGrpSpPr>
          <p:nvPr/>
        </p:nvGrpSpPr>
        <p:grpSpPr bwMode="auto">
          <a:xfrm rot="-605673">
            <a:off x="-1163638" y="1447800"/>
            <a:ext cx="709613" cy="1573213"/>
            <a:chOff x="4467764" y="2209800"/>
            <a:chExt cx="709689" cy="1572657"/>
          </a:xfrm>
        </p:grpSpPr>
        <p:grpSp>
          <p:nvGrpSpPr>
            <p:cNvPr id="17462" name="Group 87"/>
            <p:cNvGrpSpPr>
              <a:grpSpLocks/>
            </p:cNvGrpSpPr>
            <p:nvPr/>
          </p:nvGrpSpPr>
          <p:grpSpPr bwMode="auto">
            <a:xfrm>
              <a:off x="4498066" y="2209800"/>
              <a:ext cx="657378" cy="1572657"/>
              <a:chOff x="4471911" y="2209800"/>
              <a:chExt cx="657378" cy="1572657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4469526" y="2208268"/>
                <a:ext cx="328647" cy="1572656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4798693" y="2207202"/>
                <a:ext cx="328647" cy="1572657"/>
              </a:xfrm>
              <a:prstGeom prst="roundRect">
                <a:avLst>
                  <a:gd name="adj" fmla="val 505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9" name="Rectangle 88"/>
            <p:cNvSpPr/>
            <p:nvPr/>
          </p:nvSpPr>
          <p:spPr>
            <a:xfrm>
              <a:off x="4799780" y="2736120"/>
              <a:ext cx="44455" cy="4633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64" name="TextBox 89"/>
            <p:cNvSpPr txBox="1">
              <a:spLocks noChangeArrowheads="1"/>
            </p:cNvSpPr>
            <p:nvPr/>
          </p:nvSpPr>
          <p:spPr bwMode="auto">
            <a:xfrm>
              <a:off x="4467764" y="2669694"/>
              <a:ext cx="709689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</a:t>
              </a: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Tyrosine Kinase</a:t>
              </a:r>
            </a:p>
          </p:txBody>
        </p:sp>
      </p:grpSp>
      <p:grpSp>
        <p:nvGrpSpPr>
          <p:cNvPr id="17419" name="Group 74"/>
          <p:cNvGrpSpPr>
            <a:grpSpLocks/>
          </p:cNvGrpSpPr>
          <p:nvPr/>
        </p:nvGrpSpPr>
        <p:grpSpPr bwMode="auto">
          <a:xfrm>
            <a:off x="5334000" y="3352800"/>
            <a:ext cx="914400" cy="2144713"/>
            <a:chOff x="8153400" y="2209800"/>
            <a:chExt cx="914400" cy="2145329"/>
          </a:xfrm>
        </p:grpSpPr>
        <p:grpSp>
          <p:nvGrpSpPr>
            <p:cNvPr id="17452" name="Group 75"/>
            <p:cNvGrpSpPr>
              <a:grpSpLocks/>
            </p:cNvGrpSpPr>
            <p:nvPr/>
          </p:nvGrpSpPr>
          <p:grpSpPr bwMode="auto">
            <a:xfrm>
              <a:off x="8153400" y="2209800"/>
              <a:ext cx="914400" cy="2145329"/>
              <a:chOff x="8153400" y="2209800"/>
              <a:chExt cx="914400" cy="2145329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8153400" y="2209800"/>
                <a:ext cx="914400" cy="210245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grpSp>
            <p:nvGrpSpPr>
              <p:cNvPr id="17456" name="Group 79"/>
              <p:cNvGrpSpPr>
                <a:grpSpLocks/>
              </p:cNvGrpSpPr>
              <p:nvPr/>
            </p:nvGrpSpPr>
            <p:grpSpPr bwMode="auto">
              <a:xfrm>
                <a:off x="8458200" y="3778651"/>
                <a:ext cx="552972" cy="412352"/>
                <a:chOff x="802304" y="5334001"/>
                <a:chExt cx="797896" cy="490995"/>
              </a:xfrm>
            </p:grpSpPr>
            <p:sp>
              <p:nvSpPr>
                <p:cNvPr id="107" name="Oval 106"/>
                <p:cNvSpPr/>
                <p:nvPr/>
              </p:nvSpPr>
              <p:spPr>
                <a:xfrm>
                  <a:off x="809177" y="5334059"/>
                  <a:ext cx="790270" cy="49161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61" name="TextBox 107"/>
                <p:cNvSpPr txBox="1">
                  <a:spLocks noChangeArrowheads="1"/>
                </p:cNvSpPr>
                <p:nvPr/>
              </p:nvSpPr>
              <p:spPr bwMode="auto">
                <a:xfrm>
                  <a:off x="802304" y="5371331"/>
                  <a:ext cx="797896" cy="4397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800" b="1">
                      <a:solidFill>
                        <a:schemeClr val="bg1"/>
                      </a:solidFill>
                      <a:latin typeface="Corbel" pitchFamily="34" charset="0"/>
                    </a:rPr>
                    <a:t>Erk</a:t>
                  </a:r>
                </a:p>
              </p:txBody>
            </p:sp>
          </p:grpSp>
          <p:grpSp>
            <p:nvGrpSpPr>
              <p:cNvPr id="100" name="Group 99"/>
              <p:cNvGrpSpPr/>
              <p:nvPr/>
            </p:nvGrpSpPr>
            <p:grpSpPr>
              <a:xfrm>
                <a:off x="8440758" y="3057888"/>
                <a:ext cx="627042" cy="523512"/>
                <a:chOff x="1821781" y="1893860"/>
                <a:chExt cx="1460680" cy="9144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105" name="Rectangle 104"/>
                <p:cNvSpPr/>
                <p:nvPr/>
              </p:nvSpPr>
              <p:spPr>
                <a:xfrm>
                  <a:off x="1904999" y="1893860"/>
                  <a:ext cx="1143000" cy="9144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1821781" y="2083857"/>
                  <a:ext cx="1460680" cy="59134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b="1" dirty="0" err="1">
                      <a:solidFill>
                        <a:schemeClr val="bg1"/>
                      </a:solidFill>
                      <a:latin typeface="Corbel" pitchFamily="34" charset="0"/>
                    </a:rPr>
                    <a:t>Mek</a:t>
                  </a:r>
                  <a:endParaRPr lang="en-US" sz="1600" b="1" dirty="0">
                    <a:solidFill>
                      <a:schemeClr val="bg1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>
                <a:off x="8445696" y="2341602"/>
                <a:ext cx="545904" cy="477798"/>
                <a:chOff x="1831175" y="580700"/>
                <a:chExt cx="1003011" cy="762000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103" name="Rectangle 102"/>
                <p:cNvSpPr/>
                <p:nvPr/>
              </p:nvSpPr>
              <p:spPr>
                <a:xfrm>
                  <a:off x="1919786" y="580700"/>
                  <a:ext cx="914400" cy="762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>
                <a:xfrm>
                  <a:off x="1831175" y="637554"/>
                  <a:ext cx="673648" cy="4620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b="1" dirty="0" err="1">
                      <a:solidFill>
                        <a:schemeClr val="bg1"/>
                      </a:solidFill>
                      <a:latin typeface="Corbel" pitchFamily="34" charset="0"/>
                    </a:rPr>
                    <a:t>Raf</a:t>
                  </a:r>
                  <a:endParaRPr lang="en-US" b="1" dirty="0">
                    <a:solidFill>
                      <a:schemeClr val="bg1"/>
                    </a:solidFill>
                    <a:latin typeface="Corbel" pitchFamily="34" charset="0"/>
                  </a:endParaRPr>
                </a:p>
              </p:txBody>
            </p:sp>
          </p:grpSp>
          <p:sp>
            <p:nvSpPr>
              <p:cNvPr id="17459" name="TextBox 101"/>
              <p:cNvSpPr txBox="1">
                <a:spLocks noChangeArrowheads="1"/>
              </p:cNvSpPr>
              <p:nvPr/>
            </p:nvSpPr>
            <p:spPr bwMode="auto">
              <a:xfrm rot="-5400000">
                <a:off x="7234624" y="3128576"/>
                <a:ext cx="2145329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b="1">
                    <a:solidFill>
                      <a:schemeClr val="bg1"/>
                    </a:solidFill>
                    <a:latin typeface="Corbel" pitchFamily="34" charset="0"/>
                  </a:rPr>
                  <a:t>MAP Kinase cascade</a:t>
                </a: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 flipH="1">
              <a:off x="8742363" y="2743353"/>
              <a:ext cx="12700" cy="3811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8763000" y="3581794"/>
              <a:ext cx="0" cy="3048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20" name="Group 111"/>
          <p:cNvGrpSpPr>
            <a:grpSpLocks/>
          </p:cNvGrpSpPr>
          <p:nvPr/>
        </p:nvGrpSpPr>
        <p:grpSpPr bwMode="auto">
          <a:xfrm>
            <a:off x="5029200" y="1524000"/>
            <a:ext cx="762000" cy="762000"/>
            <a:chOff x="3352800" y="685800"/>
            <a:chExt cx="762000" cy="762000"/>
          </a:xfrm>
        </p:grpSpPr>
        <p:sp>
          <p:nvSpPr>
            <p:cNvPr id="113" name="Oval 112"/>
            <p:cNvSpPr/>
            <p:nvPr/>
          </p:nvSpPr>
          <p:spPr>
            <a:xfrm>
              <a:off x="3352800" y="685800"/>
              <a:ext cx="762000" cy="762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51" name="TextBox 113"/>
            <p:cNvSpPr txBox="1">
              <a:spLocks noChangeArrowheads="1"/>
            </p:cNvSpPr>
            <p:nvPr/>
          </p:nvSpPr>
          <p:spPr bwMode="auto">
            <a:xfrm>
              <a:off x="3441092" y="838200"/>
              <a:ext cx="58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Corbel" pitchFamily="34" charset="0"/>
                </a:rPr>
                <a:t>Ras</a:t>
              </a:r>
              <a:endParaRPr lang="en-US" sz="2400" b="1">
                <a:solidFill>
                  <a:schemeClr val="bg1"/>
                </a:solidFill>
                <a:latin typeface="Corbel" pitchFamily="34" charset="0"/>
              </a:endParaRPr>
            </a:p>
          </p:txBody>
        </p:sp>
      </p:grpSp>
      <p:grpSp>
        <p:nvGrpSpPr>
          <p:cNvPr id="17421" name="Group 115"/>
          <p:cNvGrpSpPr>
            <a:grpSpLocks/>
          </p:cNvGrpSpPr>
          <p:nvPr/>
        </p:nvGrpSpPr>
        <p:grpSpPr bwMode="auto">
          <a:xfrm>
            <a:off x="5759450" y="1933575"/>
            <a:ext cx="488950" cy="276225"/>
            <a:chOff x="8836578" y="2785890"/>
            <a:chExt cx="487634" cy="276999"/>
          </a:xfrm>
        </p:grpSpPr>
        <p:sp>
          <p:nvSpPr>
            <p:cNvPr id="121" name="Rounded Rectangle 120"/>
            <p:cNvSpPr/>
            <p:nvPr/>
          </p:nvSpPr>
          <p:spPr>
            <a:xfrm>
              <a:off x="8836578" y="2795442"/>
              <a:ext cx="487634" cy="2578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49" name="TextBox 121"/>
            <p:cNvSpPr txBox="1">
              <a:spLocks noChangeArrowheads="1"/>
            </p:cNvSpPr>
            <p:nvPr/>
          </p:nvSpPr>
          <p:spPr bwMode="auto">
            <a:xfrm>
              <a:off x="8836578" y="2785890"/>
              <a:ext cx="47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GTP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>
          <a:xfrm flipH="1">
            <a:off x="4406900" y="5322888"/>
            <a:ext cx="1143000" cy="14605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23" name="Group 125"/>
          <p:cNvGrpSpPr>
            <a:grpSpLocks/>
          </p:cNvGrpSpPr>
          <p:nvPr/>
        </p:nvGrpSpPr>
        <p:grpSpPr bwMode="auto">
          <a:xfrm>
            <a:off x="6019800" y="4005263"/>
            <a:ext cx="290513" cy="338137"/>
            <a:chOff x="3302930" y="2088921"/>
            <a:chExt cx="290464" cy="338554"/>
          </a:xfrm>
        </p:grpSpPr>
        <p:sp>
          <p:nvSpPr>
            <p:cNvPr id="127" name="Oval 126"/>
            <p:cNvSpPr/>
            <p:nvPr/>
          </p:nvSpPr>
          <p:spPr>
            <a:xfrm>
              <a:off x="3348960" y="2141373"/>
              <a:ext cx="198404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47" name="TextBox 127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24" name="Group 2"/>
          <p:cNvGrpSpPr>
            <a:grpSpLocks/>
          </p:cNvGrpSpPr>
          <p:nvPr/>
        </p:nvGrpSpPr>
        <p:grpSpPr bwMode="auto">
          <a:xfrm rot="-824243">
            <a:off x="2922588" y="1066800"/>
            <a:ext cx="785812" cy="1597025"/>
            <a:chOff x="2057400" y="1066800"/>
            <a:chExt cx="785889" cy="1597720"/>
          </a:xfrm>
        </p:grpSpPr>
        <p:grpSp>
          <p:nvGrpSpPr>
            <p:cNvPr id="17440" name="Group 67"/>
            <p:cNvGrpSpPr>
              <a:grpSpLocks/>
            </p:cNvGrpSpPr>
            <p:nvPr/>
          </p:nvGrpSpPr>
          <p:grpSpPr bwMode="auto">
            <a:xfrm>
              <a:off x="2057400" y="1088390"/>
              <a:ext cx="785889" cy="1576130"/>
              <a:chOff x="4395712" y="2206327"/>
              <a:chExt cx="785889" cy="1576130"/>
            </a:xfrm>
          </p:grpSpPr>
          <p:grpSp>
            <p:nvGrpSpPr>
              <p:cNvPr id="17442" name="Group 68"/>
              <p:cNvGrpSpPr>
                <a:grpSpLocks/>
              </p:cNvGrpSpPr>
              <p:nvPr/>
            </p:nvGrpSpPr>
            <p:grpSpPr bwMode="auto">
              <a:xfrm>
                <a:off x="4498066" y="2209800"/>
                <a:ext cx="683535" cy="1572657"/>
                <a:chOff x="4471911" y="2209800"/>
                <a:chExt cx="683535" cy="1572657"/>
              </a:xfrm>
            </p:grpSpPr>
            <p:sp>
              <p:nvSpPr>
                <p:cNvPr id="71" name="Rounded Rectangle 70"/>
                <p:cNvSpPr/>
                <p:nvPr/>
              </p:nvSpPr>
              <p:spPr>
                <a:xfrm>
                  <a:off x="4470002" y="2206971"/>
                  <a:ext cx="328645" cy="1572309"/>
                </a:xfrm>
                <a:prstGeom prst="roundRect">
                  <a:avLst>
                    <a:gd name="adj" fmla="val 505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4824650" y="2207046"/>
                  <a:ext cx="328644" cy="1572309"/>
                </a:xfrm>
                <a:prstGeom prst="roundRect">
                  <a:avLst>
                    <a:gd name="adj" fmla="val 505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01882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7443" name="TextBox 69"/>
              <p:cNvSpPr txBox="1">
                <a:spLocks noChangeArrowheads="1"/>
              </p:cNvSpPr>
              <p:nvPr/>
            </p:nvSpPr>
            <p:spPr bwMode="auto">
              <a:xfrm rot="-5400000">
                <a:off x="3809438" y="2792601"/>
                <a:ext cx="157265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1000" b="1">
                  <a:solidFill>
                    <a:schemeClr val="bg1"/>
                  </a:solidFill>
                  <a:latin typeface="Corbel" pitchFamily="34" charset="0"/>
                </a:endParaRPr>
              </a:p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Corbel" pitchFamily="34" charset="0"/>
                  </a:rPr>
                  <a:t>Receptor Tyrosine Kinase</a:t>
                </a:r>
              </a:p>
            </p:txBody>
          </p:sp>
        </p:grpSp>
        <p:sp>
          <p:nvSpPr>
            <p:cNvPr id="17441" name="TextBox 72"/>
            <p:cNvSpPr txBox="1">
              <a:spLocks noChangeArrowheads="1"/>
            </p:cNvSpPr>
            <p:nvPr/>
          </p:nvSpPr>
          <p:spPr bwMode="auto">
            <a:xfrm rot="-5400000">
              <a:off x="1833016" y="1653074"/>
              <a:ext cx="1572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sz="1000" b="1">
                <a:solidFill>
                  <a:schemeClr val="bg1"/>
                </a:solidFill>
                <a:latin typeface="Corbel" pitchFamily="34" charset="0"/>
              </a:endParaRPr>
            </a:p>
            <a:p>
              <a:pPr algn="ctr"/>
              <a:r>
                <a:rPr lang="en-US" sz="1000" b="1">
                  <a:solidFill>
                    <a:schemeClr val="bg1"/>
                  </a:solidFill>
                  <a:latin typeface="Corbel" pitchFamily="34" charset="0"/>
                </a:rPr>
                <a:t>Receptor Tyrosine Kinase</a:t>
              </a:r>
            </a:p>
          </p:txBody>
        </p:sp>
      </p:grpSp>
      <p:grpSp>
        <p:nvGrpSpPr>
          <p:cNvPr id="17425" name="Group 128"/>
          <p:cNvGrpSpPr>
            <a:grpSpLocks/>
          </p:cNvGrpSpPr>
          <p:nvPr/>
        </p:nvGrpSpPr>
        <p:grpSpPr bwMode="auto">
          <a:xfrm>
            <a:off x="6019800" y="4767263"/>
            <a:ext cx="290513" cy="338137"/>
            <a:chOff x="3302930" y="2088921"/>
            <a:chExt cx="290464" cy="338554"/>
          </a:xfrm>
        </p:grpSpPr>
        <p:sp>
          <p:nvSpPr>
            <p:cNvPr id="130" name="Oval 129"/>
            <p:cNvSpPr/>
            <p:nvPr/>
          </p:nvSpPr>
          <p:spPr>
            <a:xfrm>
              <a:off x="3348960" y="2141373"/>
              <a:ext cx="198404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39" name="TextBox 130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26" name="Group 131"/>
          <p:cNvGrpSpPr>
            <a:grpSpLocks/>
          </p:cNvGrpSpPr>
          <p:nvPr/>
        </p:nvGrpSpPr>
        <p:grpSpPr bwMode="auto">
          <a:xfrm>
            <a:off x="3657600" y="5072063"/>
            <a:ext cx="290513" cy="338137"/>
            <a:chOff x="3302930" y="2088921"/>
            <a:chExt cx="290464" cy="338554"/>
          </a:xfrm>
        </p:grpSpPr>
        <p:sp>
          <p:nvSpPr>
            <p:cNvPr id="133" name="Oval 132"/>
            <p:cNvSpPr/>
            <p:nvPr/>
          </p:nvSpPr>
          <p:spPr>
            <a:xfrm>
              <a:off x="3348960" y="2141373"/>
              <a:ext cx="198404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37" name="TextBox 133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27" name="Group 92"/>
          <p:cNvGrpSpPr>
            <a:grpSpLocks/>
          </p:cNvGrpSpPr>
          <p:nvPr/>
        </p:nvGrpSpPr>
        <p:grpSpPr bwMode="auto">
          <a:xfrm>
            <a:off x="3062288" y="2481263"/>
            <a:ext cx="290512" cy="338137"/>
            <a:chOff x="3302930" y="2088921"/>
            <a:chExt cx="290464" cy="338554"/>
          </a:xfrm>
        </p:grpSpPr>
        <p:sp>
          <p:nvSpPr>
            <p:cNvPr id="94" name="Oval 93"/>
            <p:cNvSpPr/>
            <p:nvPr/>
          </p:nvSpPr>
          <p:spPr>
            <a:xfrm>
              <a:off x="3348959" y="2141373"/>
              <a:ext cx="198405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35" name="TextBox 94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28" name="Group 95"/>
          <p:cNvGrpSpPr>
            <a:grpSpLocks/>
          </p:cNvGrpSpPr>
          <p:nvPr/>
        </p:nvGrpSpPr>
        <p:grpSpPr bwMode="auto">
          <a:xfrm>
            <a:off x="3657600" y="2362200"/>
            <a:ext cx="290513" cy="338138"/>
            <a:chOff x="3302930" y="2088921"/>
            <a:chExt cx="290464" cy="338554"/>
          </a:xfrm>
        </p:grpSpPr>
        <p:sp>
          <p:nvSpPr>
            <p:cNvPr id="97" name="Oval 96"/>
            <p:cNvSpPr/>
            <p:nvPr/>
          </p:nvSpPr>
          <p:spPr>
            <a:xfrm>
              <a:off x="3348960" y="2141373"/>
              <a:ext cx="198404" cy="2447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33" name="TextBox 97"/>
            <p:cNvSpPr txBox="1">
              <a:spLocks noChangeArrowheads="1"/>
            </p:cNvSpPr>
            <p:nvPr/>
          </p:nvSpPr>
          <p:spPr bwMode="auto">
            <a:xfrm>
              <a:off x="3302930" y="2088921"/>
              <a:ext cx="2904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alibri" pitchFamily="34" charset="0"/>
                </a:rPr>
                <a:t>P</a:t>
              </a:r>
            </a:p>
          </p:txBody>
        </p:sp>
      </p:grpSp>
      <p:grpSp>
        <p:nvGrpSpPr>
          <p:cNvPr id="17429" name="Group 39"/>
          <p:cNvGrpSpPr>
            <a:grpSpLocks/>
          </p:cNvGrpSpPr>
          <p:nvPr/>
        </p:nvGrpSpPr>
        <p:grpSpPr bwMode="auto">
          <a:xfrm rot="7166832">
            <a:off x="2674144" y="659606"/>
            <a:ext cx="1028700" cy="966788"/>
            <a:chOff x="6133361" y="1085910"/>
            <a:chExt cx="1029439" cy="967025"/>
          </a:xfrm>
        </p:grpSpPr>
        <p:sp>
          <p:nvSpPr>
            <p:cNvPr id="41" name="Right Triangle 40"/>
            <p:cNvSpPr/>
            <p:nvPr/>
          </p:nvSpPr>
          <p:spPr>
            <a:xfrm>
              <a:off x="6170945" y="1086400"/>
              <a:ext cx="991312" cy="967025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31" name="TextBox 41"/>
            <p:cNvSpPr txBox="1">
              <a:spLocks noChangeArrowheads="1"/>
            </p:cNvSpPr>
            <p:nvPr/>
          </p:nvSpPr>
          <p:spPr bwMode="auto">
            <a:xfrm rot="-8140229">
              <a:off x="6133361" y="1474594"/>
              <a:ext cx="68800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orbel" pitchFamily="34" charset="0"/>
                </a:rPr>
                <a:t>Growth</a:t>
              </a:r>
            </a:p>
            <a:p>
              <a:r>
                <a:rPr lang="en-US" sz="1200" b="1">
                  <a:latin typeface="Corbel" pitchFamily="34" charset="0"/>
                </a:rPr>
                <a:t> Factor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94</Words>
  <Application>Microsoft Macintosh PowerPoint</Application>
  <PresentationFormat>Custom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Corbel</vt:lpstr>
      <vt:lpstr>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Mariah Judd</dc:creator>
  <cp:lastModifiedBy>jdy</cp:lastModifiedBy>
  <cp:revision>40</cp:revision>
  <dcterms:created xsi:type="dcterms:W3CDTF">2013-07-09T15:55:05Z</dcterms:created>
  <dcterms:modified xsi:type="dcterms:W3CDTF">2013-11-11T16:15:05Z</dcterms:modified>
</cp:coreProperties>
</file>