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4" r:id="rId2"/>
    <p:sldId id="269" r:id="rId3"/>
    <p:sldId id="270" r:id="rId4"/>
    <p:sldId id="261" r:id="rId5"/>
    <p:sldId id="262" r:id="rId6"/>
    <p:sldId id="257" r:id="rId7"/>
    <p:sldId id="272" r:id="rId8"/>
    <p:sldId id="259" r:id="rId9"/>
    <p:sldId id="264" r:id="rId10"/>
    <p:sldId id="273" r:id="rId11"/>
    <p:sldId id="275" r:id="rId12"/>
    <p:sldId id="276" r:id="rId13"/>
    <p:sldId id="277" r:id="rId14"/>
    <p:sldId id="274" r:id="rId15"/>
    <p:sldId id="278" r:id="rId16"/>
    <p:sldId id="279" r:id="rId17"/>
    <p:sldId id="280" r:id="rId18"/>
    <p:sldId id="283" r:id="rId19"/>
    <p:sldId id="281" r:id="rId20"/>
    <p:sldId id="282" r:id="rId21"/>
    <p:sldId id="266" r:id="rId22"/>
    <p:sldId id="258" r:id="rId23"/>
    <p:sldId id="263" r:id="rId24"/>
    <p:sldId id="260"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8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6424" autoAdjust="0"/>
    <p:restoredTop sz="81878" autoAdjust="0"/>
  </p:normalViewPr>
  <p:slideViewPr>
    <p:cSldViewPr snapToGrid="0" snapToObjects="1">
      <p:cViewPr>
        <p:scale>
          <a:sx n="45" d="100"/>
          <a:sy n="45" d="100"/>
        </p:scale>
        <p:origin x="-222" y="-52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07C49E3-B5C2-47A5-B709-2B3A2C2736D6}" type="datetimeFigureOut">
              <a:rPr lang="en-US"/>
              <a:pPr>
                <a:defRPr/>
              </a:pPr>
              <a:t>6/24/2011</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EDF9554-4238-429E-AA8D-4225F169B3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en-US" smtClean="0"/>
              <a:t>Decide if we need the rest of the outcomes, like in the other doc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smtClean="0"/>
              <a:t>Note: Students will be asked to fill in the liver values and will then come up to the front of the room and fill in the graph.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r>
              <a:rPr lang="en-US" smtClean="0"/>
              <a:t>What do you know/What do you need to know?  Outcome: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r>
              <a:rPr lang="en-US" smtClean="0"/>
              <a:t>(talk to your neighbor) Answer we are looking for: There are many ways.  Good examples (northern blot, protein/western blot, measure protein, measure RNA).  The instructor should use this as a bridge for the next slide based on the most correct answer…saying that data was gathered by the aforementioned students.  The sample came back to the lab and there were no labels…  The students are now trying to figure out who is who?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US" smtClean="0"/>
              <a:t>Add pictures of cookie eating and muscles.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en-US" smtClean="0"/>
              <a:t>Traditional blow out of muscle cells from Elaine’s bicep…introduce the concept of myosin as the major protein in skeletal muscles.</a:t>
            </a:r>
          </a:p>
          <a:p>
            <a:pPr eaLnBrk="1" hangingPunct="1"/>
            <a:endParaRPr lang="en-US" smtClean="0"/>
          </a:p>
          <a:p>
            <a:pPr eaLnBrk="1" hangingPunct="1"/>
            <a:r>
              <a:rPr lang="en-US" smtClean="0"/>
              <a:t>Myosin is a molecular motor that provides force…there are many different types of myosin.  One of which is alpha-myosin.  Shown here in skeletal muscle.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r>
              <a:rPr lang="en-US" smtClean="0"/>
              <a:t>The right answer here is B (all four) and we need to find pictures of these four.  We suspect that there might be a split…if so, go back and allow peer instruction.  Possibly use fake results…</a:t>
            </a:r>
          </a:p>
          <a:p>
            <a:pPr eaLnBrk="1" hangingPunct="1"/>
            <a:endParaRPr lang="en-US" smtClean="0"/>
          </a:p>
          <a:p>
            <a:pPr eaLnBrk="1" hangingPunct="1"/>
            <a:r>
              <a:rPr lang="en-US" smtClean="0"/>
              <a:t>Make text bigger in this figure…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r>
              <a:rPr lang="en-US" smtClean="0"/>
              <a:t>The right answer here is B (all four) and we need to find pictures of these four.  We suspect that there might be a split…if so, go back and allow peer instruction.  Possibly use fake results…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r>
              <a:rPr lang="en-US" smtClean="0">
                <a:solidFill>
                  <a:schemeClr val="bg2"/>
                </a:solidFill>
              </a:rPr>
              <a:t>Wikipedia: Gene expression is the process by which information from a gene is used in a synthesis of a functional gene product (protein).  Diagram: Central Dogma</a:t>
            </a:r>
          </a:p>
          <a:p>
            <a:pPr eaLnBrk="1" hangingPunct="1"/>
            <a:endParaRPr lang="en-US" smtClean="0">
              <a:solidFill>
                <a:schemeClr val="bg2"/>
              </a:solidFill>
            </a:endParaRPr>
          </a:p>
          <a:p>
            <a:pPr eaLnBrk="1" hangingPunct="1"/>
            <a:r>
              <a:rPr lang="en-US" smtClean="0">
                <a:solidFill>
                  <a:schemeClr val="bg2"/>
                </a:solidFill>
              </a:rPr>
              <a:t>Note: Could do a one-minute activity, asking the students to define gene expression.</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r>
              <a:rPr lang="en-US" smtClean="0"/>
              <a:t>Point of slide:  Showing cellular location of the gene expression process with respect to the nucleus.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mtClean="0"/>
              <a:t>At the beginning of the week, Marc and Elaine’s levels were tested and found to be similar for each of the molecules.  Assume Marc continued eating cookies and Elaine dutifully worked out.  One week later, samples were taken from Marc and Elaine’s muscles and measured for each type of molecule (DNA, RNA, protein).  As a group, please graph what you would expect to see…whether levels would go up, down or stay the same.</a:t>
            </a:r>
          </a:p>
          <a:p>
            <a:endParaRPr lang="en-US" smtClean="0"/>
          </a:p>
          <a:p>
            <a:r>
              <a:rPr lang="en-US" smtClean="0"/>
              <a:t>Notes: Slide will be introduced, students will be asked to create graphs in groups.  The groups will then come up to the front of the room and include the graph.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20D39C-2A9D-46A0-9923-E0795744F30B}" type="datetimeFigureOut">
              <a:rPr lang="en-US"/>
              <a:pPr>
                <a:defRPr/>
              </a:pPr>
              <a:t>6/24/2011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942B3D-FF5D-4D57-AC6B-5D0609F897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8C1B8-2F9E-4EBA-8897-4EF5A0B5D8EC}" type="datetimeFigureOut">
              <a:rPr lang="en-US"/>
              <a:pPr>
                <a:defRPr/>
              </a:pPr>
              <a:t>6/24/2011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62316-3CB5-4D50-B4E8-20A955982A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3C3DF5-4A3E-47CD-A770-0F9CF980AEE3}" type="datetimeFigureOut">
              <a:rPr lang="en-US"/>
              <a:pPr>
                <a:defRPr/>
              </a:pPr>
              <a:t>6/24/2011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EE1F23-B18A-4F7E-A597-779EE03C1F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4F34A5-C0BB-4B26-AC75-24718046734C}" type="datetimeFigureOut">
              <a:rPr lang="en-US"/>
              <a:pPr>
                <a:defRPr/>
              </a:pPr>
              <a:t>6/24/2011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FDA20F-39BB-4451-B298-7D9497D42C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9D5A3F-8ABF-4B7B-9E31-74FCE5F64267}" type="datetimeFigureOut">
              <a:rPr lang="en-US"/>
              <a:pPr>
                <a:defRPr/>
              </a:pPr>
              <a:t>6/24/2011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E93F8-2C1D-4488-AD7D-FC4C9ACD74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FABB1B-81F2-461A-8AFE-7DDC27A904BC}" type="datetimeFigureOut">
              <a:rPr lang="en-US"/>
              <a:pPr>
                <a:defRPr/>
              </a:pPr>
              <a:t>6/24/2011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56AC01-CE2C-4451-9440-E2B132BCB0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C941F7-610A-40FB-9002-D7DE85863508}" type="datetimeFigureOut">
              <a:rPr lang="en-US"/>
              <a:pPr>
                <a:defRPr/>
              </a:pPr>
              <a:t>6/24/2011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583B1C-CBE3-4787-85F0-530957D651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DE4871-583C-4118-9E66-FD2430420522}" type="datetimeFigureOut">
              <a:rPr lang="en-US"/>
              <a:pPr>
                <a:defRPr/>
              </a:pPr>
              <a:t>6/24/2011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AFC2FA-A979-4B68-A05E-D1F0E18DF8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872BD1-9426-4DE7-93BC-1CDC077E4EBE}" type="datetimeFigureOut">
              <a:rPr lang="en-US"/>
              <a:pPr>
                <a:defRPr/>
              </a:pPr>
              <a:t>6/24/2011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AC9CE4-72ED-463E-A867-6D8C0C8BAC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B8F933-BD0D-4F55-8052-1EF04478E572}" type="datetimeFigureOut">
              <a:rPr lang="en-US"/>
              <a:pPr>
                <a:defRPr/>
              </a:pPr>
              <a:t>6/24/2011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04B8D-9B5E-4145-8FD6-9454C2B9F6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22B217-47C2-4D10-98F3-2961A073CC8C}" type="datetimeFigureOut">
              <a:rPr lang="en-US"/>
              <a:pPr>
                <a:defRPr/>
              </a:pPr>
              <a:t>6/24/2011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91C751-5063-43AF-B8EB-02612AAFB9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66FC67B-37B0-4C16-BEEE-79510E4146B3}" type="datetimeFigureOut">
              <a:rPr lang="en-US"/>
              <a:pPr>
                <a:defRPr/>
              </a:pPr>
              <a:t>6/24/2011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77B218-49DD-4386-8497-57E2338747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ctrTitle"/>
          </p:nvPr>
        </p:nvSpPr>
        <p:spPr>
          <a:xfrm>
            <a:off x="642938" y="0"/>
            <a:ext cx="7772400" cy="1470025"/>
          </a:xfrm>
        </p:spPr>
        <p:txBody>
          <a:bodyPr/>
          <a:lstStyle/>
          <a:p>
            <a:r>
              <a:rPr lang="en-US" b="1" smtClean="0"/>
              <a:t>“Chunky and Chips”</a:t>
            </a:r>
            <a:br>
              <a:rPr lang="en-US" b="1" smtClean="0"/>
            </a:br>
            <a:r>
              <a:rPr lang="en-US" b="1" i="1" smtClean="0"/>
              <a:t>Gene Expression Group</a:t>
            </a:r>
          </a:p>
        </p:txBody>
      </p:sp>
      <p:sp>
        <p:nvSpPr>
          <p:cNvPr id="51203" name="Rectangle 3"/>
          <p:cNvSpPr>
            <a:spLocks noGrp="1"/>
          </p:cNvSpPr>
          <p:nvPr>
            <p:ph type="subTitle" idx="1"/>
          </p:nvPr>
        </p:nvSpPr>
        <p:spPr>
          <a:xfrm>
            <a:off x="1158875" y="1744663"/>
            <a:ext cx="6932613" cy="5113337"/>
          </a:xfrm>
        </p:spPr>
        <p:txBody>
          <a:bodyPr/>
          <a:lstStyle/>
          <a:p>
            <a:r>
              <a:rPr lang="en-US" sz="2800" b="1" smtClean="0">
                <a:solidFill>
                  <a:schemeClr val="tx1"/>
                </a:solidFill>
              </a:rPr>
              <a:t>University of Notre Dame</a:t>
            </a:r>
          </a:p>
          <a:p>
            <a:r>
              <a:rPr lang="en-US" sz="2800" smtClean="0">
                <a:solidFill>
                  <a:schemeClr val="tx1"/>
                </a:solidFill>
              </a:rPr>
              <a:t>Kristin Hager, Associate Teaching Professor, Biological Sciences</a:t>
            </a:r>
          </a:p>
          <a:p>
            <a:r>
              <a:rPr lang="en-US" sz="2800" smtClean="0">
                <a:solidFill>
                  <a:schemeClr val="tx1"/>
                </a:solidFill>
              </a:rPr>
              <a:t>Joseph O’Tousa, Professor, Biological Sciences</a:t>
            </a:r>
          </a:p>
          <a:p>
            <a:endParaRPr lang="en-US" sz="2800" smtClean="0">
              <a:solidFill>
                <a:schemeClr val="tx1"/>
              </a:solidFill>
            </a:endParaRPr>
          </a:p>
          <a:p>
            <a:r>
              <a:rPr lang="en-US" sz="2800" b="1" smtClean="0">
                <a:solidFill>
                  <a:schemeClr val="tx1"/>
                </a:solidFill>
              </a:rPr>
              <a:t>WH Freeman</a:t>
            </a:r>
          </a:p>
          <a:p>
            <a:r>
              <a:rPr lang="en-US" sz="2800" smtClean="0">
                <a:solidFill>
                  <a:schemeClr val="tx1"/>
                </a:solidFill>
              </a:rPr>
              <a:t>Marc Mazzoni, Senior Editor, Life Sciences</a:t>
            </a:r>
          </a:p>
          <a:p>
            <a:r>
              <a:rPr lang="en-US" sz="2800" smtClean="0">
                <a:solidFill>
                  <a:schemeClr val="tx1"/>
                </a:solidFill>
              </a:rPr>
              <a:t>Elaine Palucki, Editor, Adjunct Assistant Professor Biology, Brooklyn College</a:t>
            </a:r>
          </a:p>
          <a:p>
            <a:r>
              <a:rPr lang="en-US" sz="2800" smtClean="0">
                <a:solidFill>
                  <a:schemeClr val="tx1"/>
                </a:solidFill>
              </a:rPr>
              <a:t>Susan Winslow, Executive Editor, Life Sciences</a:t>
            </a:r>
          </a:p>
          <a:p>
            <a:endParaRPr lang="en-US" sz="280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57200" y="20638"/>
            <a:ext cx="8229600" cy="1481137"/>
          </a:xfrm>
        </p:spPr>
        <p:txBody>
          <a:bodyPr/>
          <a:lstStyle/>
          <a:p>
            <a:pPr eaLnBrk="1" hangingPunct="1"/>
            <a:r>
              <a:rPr lang="en-US" sz="3200" smtClean="0"/>
              <a:t>Finish the bar graph that shows the levels of each molecule in Marc and Elaine’s muscle cells following a week of activity:</a:t>
            </a:r>
          </a:p>
        </p:txBody>
      </p:sp>
      <p:cxnSp>
        <p:nvCxnSpPr>
          <p:cNvPr id="4" name="Straight Connector 3"/>
          <p:cNvCxnSpPr/>
          <p:nvPr/>
        </p:nvCxnSpPr>
        <p:spPr>
          <a:xfrm>
            <a:off x="1408113" y="2336800"/>
            <a:ext cx="0" cy="329247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408113" y="5573713"/>
            <a:ext cx="5703887"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29700" name="TextBox 6"/>
          <p:cNvSpPr txBox="1">
            <a:spLocks noChangeArrowheads="1"/>
          </p:cNvSpPr>
          <p:nvPr/>
        </p:nvSpPr>
        <p:spPr bwMode="auto">
          <a:xfrm>
            <a:off x="203200" y="3336925"/>
            <a:ext cx="1074738" cy="646113"/>
          </a:xfrm>
          <a:prstGeom prst="rect">
            <a:avLst/>
          </a:prstGeom>
          <a:noFill/>
          <a:ln w="9525">
            <a:noFill/>
            <a:miter lim="800000"/>
            <a:headEnd/>
            <a:tailEnd/>
          </a:ln>
        </p:spPr>
        <p:txBody>
          <a:bodyPr>
            <a:spAutoFit/>
          </a:bodyPr>
          <a:lstStyle/>
          <a:p>
            <a:r>
              <a:rPr lang="en-US" b="1"/>
              <a:t>Amt per cell</a:t>
            </a:r>
          </a:p>
        </p:txBody>
      </p:sp>
      <p:sp>
        <p:nvSpPr>
          <p:cNvPr id="29701" name="TextBox 7"/>
          <p:cNvSpPr txBox="1">
            <a:spLocks noChangeArrowheads="1"/>
          </p:cNvSpPr>
          <p:nvPr/>
        </p:nvSpPr>
        <p:spPr bwMode="auto">
          <a:xfrm>
            <a:off x="1408113" y="5697538"/>
            <a:ext cx="5789612" cy="1006475"/>
          </a:xfrm>
          <a:prstGeom prst="rect">
            <a:avLst/>
          </a:prstGeom>
          <a:noFill/>
          <a:ln w="9525">
            <a:noFill/>
            <a:miter lim="800000"/>
            <a:headEnd/>
            <a:tailEnd/>
          </a:ln>
        </p:spPr>
        <p:txBody>
          <a:bodyPr>
            <a:spAutoFit/>
          </a:bodyPr>
          <a:lstStyle/>
          <a:p>
            <a:r>
              <a:rPr lang="en-US"/>
              <a:t>    </a:t>
            </a:r>
            <a:r>
              <a:rPr lang="en-US" b="1"/>
              <a:t>DNA                          RNA                              Protein</a:t>
            </a:r>
          </a:p>
          <a:p>
            <a:r>
              <a:rPr lang="en-US" b="1"/>
              <a:t>   				</a:t>
            </a:r>
          </a:p>
          <a:p>
            <a:r>
              <a:rPr lang="en-US" b="1"/>
              <a:t>				    </a:t>
            </a:r>
            <a:r>
              <a:rPr lang="en-US" sz="2400" b="1"/>
              <a:t>(myosin)</a:t>
            </a:r>
            <a:r>
              <a:rPr lang="en-US" b="1"/>
              <a:t>			</a:t>
            </a:r>
          </a:p>
        </p:txBody>
      </p:sp>
      <p:sp>
        <p:nvSpPr>
          <p:cNvPr id="29702" name="Text Box 11"/>
          <p:cNvSpPr txBox="1">
            <a:spLocks noChangeArrowheads="1"/>
          </p:cNvSpPr>
          <p:nvPr/>
        </p:nvSpPr>
        <p:spPr bwMode="auto">
          <a:xfrm>
            <a:off x="1563688" y="4375150"/>
            <a:ext cx="692150" cy="366713"/>
          </a:xfrm>
          <a:prstGeom prst="rect">
            <a:avLst/>
          </a:prstGeom>
          <a:noFill/>
          <a:ln w="9525">
            <a:noFill/>
            <a:miter lim="800000"/>
            <a:headEnd/>
            <a:tailEnd/>
          </a:ln>
        </p:spPr>
        <p:txBody>
          <a:bodyPr wrap="none">
            <a:spAutoFit/>
          </a:bodyPr>
          <a:lstStyle/>
          <a:p>
            <a:pPr defTabSz="914400"/>
            <a:r>
              <a:rPr lang="en-US"/>
              <a:t>Marc</a:t>
            </a:r>
          </a:p>
        </p:txBody>
      </p:sp>
      <p:sp>
        <p:nvSpPr>
          <p:cNvPr id="29703" name="Rectangle 12" descr="Wide downward diagonal"/>
          <p:cNvSpPr>
            <a:spLocks noChangeArrowheads="1"/>
          </p:cNvSpPr>
          <p:nvPr/>
        </p:nvSpPr>
        <p:spPr bwMode="auto">
          <a:xfrm>
            <a:off x="1658938" y="4741863"/>
            <a:ext cx="449262" cy="831850"/>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pic>
        <p:nvPicPr>
          <p:cNvPr id="29704" name="Picture 9" descr="photo (30)"/>
          <p:cNvPicPr>
            <a:picLocks noChangeAspect="1" noChangeArrowheads="1"/>
          </p:cNvPicPr>
          <p:nvPr/>
        </p:nvPicPr>
        <p:blipFill>
          <a:blip r:embed="rId3"/>
          <a:srcRect l="17995" t="30547"/>
          <a:stretch>
            <a:fillRect/>
          </a:stretch>
        </p:blipFill>
        <p:spPr bwMode="auto">
          <a:xfrm>
            <a:off x="7208838" y="4006850"/>
            <a:ext cx="1822450" cy="2058988"/>
          </a:xfrm>
          <a:prstGeom prst="rect">
            <a:avLst/>
          </a:prstGeom>
          <a:noFill/>
          <a:ln w="9525">
            <a:noFill/>
            <a:miter lim="800000"/>
            <a:headEnd/>
            <a:tailEnd/>
          </a:ln>
        </p:spPr>
      </p:pic>
      <p:pic>
        <p:nvPicPr>
          <p:cNvPr id="29705" name="Picture 10" descr="photo (29)"/>
          <p:cNvPicPr>
            <a:picLocks noChangeAspect="1" noChangeArrowheads="1"/>
          </p:cNvPicPr>
          <p:nvPr/>
        </p:nvPicPr>
        <p:blipFill>
          <a:blip r:embed="rId4"/>
          <a:srcRect l="33041" t="30698" r="17200" b="23431"/>
          <a:stretch>
            <a:fillRect/>
          </a:stretch>
        </p:blipFill>
        <p:spPr bwMode="auto">
          <a:xfrm>
            <a:off x="7208838" y="1755775"/>
            <a:ext cx="16510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457200" y="36513"/>
            <a:ext cx="8229600" cy="1481137"/>
          </a:xfrm>
        </p:spPr>
        <p:txBody>
          <a:bodyPr/>
          <a:lstStyle/>
          <a:p>
            <a:pPr eaLnBrk="1" hangingPunct="1"/>
            <a:r>
              <a:rPr lang="en-US" sz="3200" smtClean="0"/>
              <a:t>Finish the bar graph that shows the levels of each molecule in Marc and Elaine’s muscle cells following a week of activity:</a:t>
            </a:r>
          </a:p>
        </p:txBody>
      </p:sp>
      <p:cxnSp>
        <p:nvCxnSpPr>
          <p:cNvPr id="4" name="Straight Connector 3"/>
          <p:cNvCxnSpPr/>
          <p:nvPr/>
        </p:nvCxnSpPr>
        <p:spPr>
          <a:xfrm>
            <a:off x="1408113" y="2336800"/>
            <a:ext cx="0" cy="329247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408113" y="5573713"/>
            <a:ext cx="6646862"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31748" name="TextBox 6"/>
          <p:cNvSpPr txBox="1">
            <a:spLocks noChangeArrowheads="1"/>
          </p:cNvSpPr>
          <p:nvPr/>
        </p:nvSpPr>
        <p:spPr bwMode="auto">
          <a:xfrm>
            <a:off x="203200" y="3336925"/>
            <a:ext cx="1074738" cy="646113"/>
          </a:xfrm>
          <a:prstGeom prst="rect">
            <a:avLst/>
          </a:prstGeom>
          <a:noFill/>
          <a:ln w="9525">
            <a:noFill/>
            <a:miter lim="800000"/>
            <a:headEnd/>
            <a:tailEnd/>
          </a:ln>
        </p:spPr>
        <p:txBody>
          <a:bodyPr>
            <a:spAutoFit/>
          </a:bodyPr>
          <a:lstStyle/>
          <a:p>
            <a:r>
              <a:rPr lang="en-US" b="1"/>
              <a:t>Amt per cell</a:t>
            </a:r>
          </a:p>
        </p:txBody>
      </p:sp>
      <p:sp>
        <p:nvSpPr>
          <p:cNvPr id="31749" name="TextBox 7"/>
          <p:cNvSpPr txBox="1">
            <a:spLocks noChangeArrowheads="1"/>
          </p:cNvSpPr>
          <p:nvPr/>
        </p:nvSpPr>
        <p:spPr bwMode="auto">
          <a:xfrm>
            <a:off x="1408113" y="5697538"/>
            <a:ext cx="6845300" cy="366712"/>
          </a:xfrm>
          <a:prstGeom prst="rect">
            <a:avLst/>
          </a:prstGeom>
          <a:noFill/>
          <a:ln w="9525">
            <a:noFill/>
            <a:miter lim="800000"/>
            <a:headEnd/>
            <a:tailEnd/>
          </a:ln>
        </p:spPr>
        <p:txBody>
          <a:bodyPr>
            <a:spAutoFit/>
          </a:bodyPr>
          <a:lstStyle/>
          <a:p>
            <a:r>
              <a:rPr lang="en-US"/>
              <a:t>    </a:t>
            </a:r>
            <a:r>
              <a:rPr lang="en-US" b="1"/>
              <a:t>DNA                                 RNA                              Protein</a:t>
            </a:r>
          </a:p>
        </p:txBody>
      </p:sp>
      <p:sp>
        <p:nvSpPr>
          <p:cNvPr id="31750" name="Rectangle 7" descr="Wide downward diagonal"/>
          <p:cNvSpPr>
            <a:spLocks noChangeArrowheads="1"/>
          </p:cNvSpPr>
          <p:nvPr/>
        </p:nvSpPr>
        <p:spPr bwMode="auto">
          <a:xfrm>
            <a:off x="1658938" y="4741863"/>
            <a:ext cx="449262" cy="831850"/>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1751" name="Text Box 8"/>
          <p:cNvSpPr txBox="1">
            <a:spLocks noChangeArrowheads="1"/>
          </p:cNvSpPr>
          <p:nvPr/>
        </p:nvSpPr>
        <p:spPr bwMode="auto">
          <a:xfrm>
            <a:off x="1563688" y="4375150"/>
            <a:ext cx="692150" cy="366713"/>
          </a:xfrm>
          <a:prstGeom prst="rect">
            <a:avLst/>
          </a:prstGeom>
          <a:noFill/>
          <a:ln w="9525">
            <a:noFill/>
            <a:miter lim="800000"/>
            <a:headEnd/>
            <a:tailEnd/>
          </a:ln>
        </p:spPr>
        <p:txBody>
          <a:bodyPr wrap="none">
            <a:spAutoFit/>
          </a:bodyPr>
          <a:lstStyle/>
          <a:p>
            <a:r>
              <a:rPr lang="en-US"/>
              <a:t>Marc</a:t>
            </a:r>
          </a:p>
        </p:txBody>
      </p:sp>
      <p:sp>
        <p:nvSpPr>
          <p:cNvPr id="31752" name="Text Box 10"/>
          <p:cNvSpPr txBox="1">
            <a:spLocks noChangeArrowheads="1"/>
          </p:cNvSpPr>
          <p:nvPr/>
        </p:nvSpPr>
        <p:spPr bwMode="auto">
          <a:xfrm>
            <a:off x="4038600" y="4008438"/>
            <a:ext cx="692150" cy="366712"/>
          </a:xfrm>
          <a:prstGeom prst="rect">
            <a:avLst/>
          </a:prstGeom>
          <a:noFill/>
          <a:ln w="9525">
            <a:noFill/>
            <a:miter lim="800000"/>
            <a:headEnd/>
            <a:tailEnd/>
          </a:ln>
        </p:spPr>
        <p:txBody>
          <a:bodyPr wrap="none">
            <a:spAutoFit/>
          </a:bodyPr>
          <a:lstStyle/>
          <a:p>
            <a:r>
              <a:rPr lang="en-US"/>
              <a:t>Marc</a:t>
            </a:r>
          </a:p>
        </p:txBody>
      </p:sp>
      <p:sp>
        <p:nvSpPr>
          <p:cNvPr id="31753" name="Text Box 12"/>
          <p:cNvSpPr txBox="1">
            <a:spLocks noChangeArrowheads="1"/>
          </p:cNvSpPr>
          <p:nvPr/>
        </p:nvSpPr>
        <p:spPr bwMode="auto">
          <a:xfrm>
            <a:off x="6654800" y="3798888"/>
            <a:ext cx="692150" cy="366712"/>
          </a:xfrm>
          <a:prstGeom prst="rect">
            <a:avLst/>
          </a:prstGeom>
          <a:noFill/>
          <a:ln w="9525">
            <a:noFill/>
            <a:miter lim="800000"/>
            <a:headEnd/>
            <a:tailEnd/>
          </a:ln>
        </p:spPr>
        <p:txBody>
          <a:bodyPr wrap="none">
            <a:spAutoFit/>
          </a:bodyPr>
          <a:lstStyle/>
          <a:p>
            <a:r>
              <a:rPr lang="en-US"/>
              <a:t>Marc</a:t>
            </a:r>
          </a:p>
        </p:txBody>
      </p:sp>
      <p:sp>
        <p:nvSpPr>
          <p:cNvPr id="31754" name="Rectangle 13"/>
          <p:cNvSpPr>
            <a:spLocks noChangeArrowheads="1"/>
          </p:cNvSpPr>
          <p:nvPr/>
        </p:nvSpPr>
        <p:spPr bwMode="auto">
          <a:xfrm>
            <a:off x="2255838" y="4741863"/>
            <a:ext cx="533400" cy="83185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55" name="Text Box 14"/>
          <p:cNvSpPr txBox="1">
            <a:spLocks noChangeArrowheads="1"/>
          </p:cNvSpPr>
          <p:nvPr/>
        </p:nvSpPr>
        <p:spPr bwMode="auto">
          <a:xfrm>
            <a:off x="2176463" y="4375150"/>
            <a:ext cx="819150" cy="366713"/>
          </a:xfrm>
          <a:prstGeom prst="rect">
            <a:avLst/>
          </a:prstGeom>
          <a:noFill/>
          <a:ln w="9525">
            <a:noFill/>
            <a:miter lim="800000"/>
            <a:headEnd/>
            <a:tailEnd/>
          </a:ln>
        </p:spPr>
        <p:txBody>
          <a:bodyPr wrap="none">
            <a:spAutoFit/>
          </a:bodyPr>
          <a:lstStyle/>
          <a:p>
            <a:pPr defTabSz="914400"/>
            <a:r>
              <a:rPr lang="en-US"/>
              <a:t>Elaine</a:t>
            </a:r>
          </a:p>
        </p:txBody>
      </p:sp>
      <p:sp>
        <p:nvSpPr>
          <p:cNvPr id="31756" name="Rectangle 15" descr="Wide downward diagonal"/>
          <p:cNvSpPr>
            <a:spLocks noChangeArrowheads="1"/>
          </p:cNvSpPr>
          <p:nvPr/>
        </p:nvSpPr>
        <p:spPr bwMode="auto">
          <a:xfrm>
            <a:off x="4149725" y="4375150"/>
            <a:ext cx="449263" cy="1198563"/>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1757" name="Rectangle 16" descr="Wide downward diagonal"/>
          <p:cNvSpPr>
            <a:spLocks noChangeArrowheads="1"/>
          </p:cNvSpPr>
          <p:nvPr/>
        </p:nvSpPr>
        <p:spPr bwMode="auto">
          <a:xfrm>
            <a:off x="6715125" y="4165600"/>
            <a:ext cx="449263" cy="1408113"/>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1758" name="Rectangle 17"/>
          <p:cNvSpPr>
            <a:spLocks noChangeArrowheads="1"/>
          </p:cNvSpPr>
          <p:nvPr/>
        </p:nvSpPr>
        <p:spPr bwMode="auto">
          <a:xfrm>
            <a:off x="4810125" y="3336925"/>
            <a:ext cx="533400" cy="22367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59" name="Text Box 18"/>
          <p:cNvSpPr txBox="1">
            <a:spLocks noChangeArrowheads="1"/>
          </p:cNvSpPr>
          <p:nvPr/>
        </p:nvSpPr>
        <p:spPr bwMode="auto">
          <a:xfrm>
            <a:off x="4651375" y="2970213"/>
            <a:ext cx="819150" cy="366712"/>
          </a:xfrm>
          <a:prstGeom prst="rect">
            <a:avLst/>
          </a:prstGeom>
          <a:noFill/>
          <a:ln w="9525">
            <a:noFill/>
            <a:miter lim="800000"/>
            <a:headEnd/>
            <a:tailEnd/>
          </a:ln>
        </p:spPr>
        <p:txBody>
          <a:bodyPr wrap="none">
            <a:spAutoFit/>
          </a:bodyPr>
          <a:lstStyle/>
          <a:p>
            <a:r>
              <a:rPr lang="en-US"/>
              <a:t>Elaine</a:t>
            </a:r>
          </a:p>
        </p:txBody>
      </p:sp>
      <p:sp>
        <p:nvSpPr>
          <p:cNvPr id="31760" name="Rectangle 19"/>
          <p:cNvSpPr>
            <a:spLocks noChangeArrowheads="1"/>
          </p:cNvSpPr>
          <p:nvPr/>
        </p:nvSpPr>
        <p:spPr bwMode="auto">
          <a:xfrm>
            <a:off x="7346950" y="2970213"/>
            <a:ext cx="533400" cy="26035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61" name="Text Box 20"/>
          <p:cNvSpPr txBox="1">
            <a:spLocks noChangeArrowheads="1"/>
          </p:cNvSpPr>
          <p:nvPr/>
        </p:nvSpPr>
        <p:spPr bwMode="auto">
          <a:xfrm>
            <a:off x="7235825" y="2603500"/>
            <a:ext cx="819150" cy="366713"/>
          </a:xfrm>
          <a:prstGeom prst="rect">
            <a:avLst/>
          </a:prstGeom>
          <a:noFill/>
          <a:ln w="9525">
            <a:noFill/>
            <a:miter lim="800000"/>
            <a:headEnd/>
            <a:tailEnd/>
          </a:ln>
        </p:spPr>
        <p:txBody>
          <a:bodyPr wrap="none">
            <a:spAutoFit/>
          </a:bodyPr>
          <a:lstStyle/>
          <a:p>
            <a:r>
              <a:rPr lang="en-US"/>
              <a:t>Elaine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638175" y="3175"/>
            <a:ext cx="8229600" cy="1481138"/>
          </a:xfrm>
        </p:spPr>
        <p:txBody>
          <a:bodyPr/>
          <a:lstStyle/>
          <a:p>
            <a:pPr eaLnBrk="1" hangingPunct="1"/>
            <a:r>
              <a:rPr lang="en-US" sz="3600" smtClean="0"/>
              <a:t>Now add Elaine’s liver cell levels of each:</a:t>
            </a:r>
          </a:p>
        </p:txBody>
      </p:sp>
      <p:cxnSp>
        <p:nvCxnSpPr>
          <p:cNvPr id="4" name="Straight Connector 3"/>
          <p:cNvCxnSpPr/>
          <p:nvPr/>
        </p:nvCxnSpPr>
        <p:spPr>
          <a:xfrm>
            <a:off x="1408113" y="2336800"/>
            <a:ext cx="0" cy="329247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408113" y="5573713"/>
            <a:ext cx="7650162"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33796" name="TextBox 6"/>
          <p:cNvSpPr txBox="1">
            <a:spLocks noChangeArrowheads="1"/>
          </p:cNvSpPr>
          <p:nvPr/>
        </p:nvSpPr>
        <p:spPr bwMode="auto">
          <a:xfrm>
            <a:off x="203200" y="3336925"/>
            <a:ext cx="1074738" cy="646113"/>
          </a:xfrm>
          <a:prstGeom prst="rect">
            <a:avLst/>
          </a:prstGeom>
          <a:noFill/>
          <a:ln w="9525">
            <a:noFill/>
            <a:miter lim="800000"/>
            <a:headEnd/>
            <a:tailEnd/>
          </a:ln>
        </p:spPr>
        <p:txBody>
          <a:bodyPr>
            <a:spAutoFit/>
          </a:bodyPr>
          <a:lstStyle/>
          <a:p>
            <a:r>
              <a:rPr lang="en-US" b="1"/>
              <a:t>Amt per cell</a:t>
            </a:r>
          </a:p>
        </p:txBody>
      </p:sp>
      <p:sp>
        <p:nvSpPr>
          <p:cNvPr id="33797" name="TextBox 7"/>
          <p:cNvSpPr txBox="1">
            <a:spLocks noChangeArrowheads="1"/>
          </p:cNvSpPr>
          <p:nvPr/>
        </p:nvSpPr>
        <p:spPr bwMode="auto">
          <a:xfrm>
            <a:off x="1408113" y="5697538"/>
            <a:ext cx="6845300" cy="366712"/>
          </a:xfrm>
          <a:prstGeom prst="rect">
            <a:avLst/>
          </a:prstGeom>
          <a:noFill/>
          <a:ln w="9525">
            <a:noFill/>
            <a:miter lim="800000"/>
            <a:headEnd/>
            <a:tailEnd/>
          </a:ln>
        </p:spPr>
        <p:txBody>
          <a:bodyPr>
            <a:spAutoFit/>
          </a:bodyPr>
          <a:lstStyle/>
          <a:p>
            <a:r>
              <a:rPr lang="en-US"/>
              <a:t>    </a:t>
            </a:r>
            <a:r>
              <a:rPr lang="en-US" b="1"/>
              <a:t>DNA                                 RNA                              Protein</a:t>
            </a:r>
          </a:p>
        </p:txBody>
      </p:sp>
      <p:sp>
        <p:nvSpPr>
          <p:cNvPr id="33798" name="Rectangle 7" descr="Wide downward diagonal"/>
          <p:cNvSpPr>
            <a:spLocks noChangeArrowheads="1"/>
          </p:cNvSpPr>
          <p:nvPr/>
        </p:nvSpPr>
        <p:spPr bwMode="auto">
          <a:xfrm>
            <a:off x="1658938" y="4741863"/>
            <a:ext cx="449262" cy="831850"/>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3799" name="Text Box 8"/>
          <p:cNvSpPr txBox="1">
            <a:spLocks noChangeArrowheads="1"/>
          </p:cNvSpPr>
          <p:nvPr/>
        </p:nvSpPr>
        <p:spPr bwMode="auto">
          <a:xfrm>
            <a:off x="1563688" y="4375150"/>
            <a:ext cx="692150" cy="366713"/>
          </a:xfrm>
          <a:prstGeom prst="rect">
            <a:avLst/>
          </a:prstGeom>
          <a:noFill/>
          <a:ln w="9525">
            <a:noFill/>
            <a:miter lim="800000"/>
            <a:headEnd/>
            <a:tailEnd/>
          </a:ln>
        </p:spPr>
        <p:txBody>
          <a:bodyPr wrap="none">
            <a:spAutoFit/>
          </a:bodyPr>
          <a:lstStyle/>
          <a:p>
            <a:r>
              <a:rPr lang="en-US"/>
              <a:t>Marc</a:t>
            </a:r>
          </a:p>
        </p:txBody>
      </p:sp>
      <p:sp>
        <p:nvSpPr>
          <p:cNvPr id="33800" name="Text Box 9"/>
          <p:cNvSpPr txBox="1">
            <a:spLocks noChangeArrowheads="1"/>
          </p:cNvSpPr>
          <p:nvPr/>
        </p:nvSpPr>
        <p:spPr bwMode="auto">
          <a:xfrm>
            <a:off x="4038600" y="4008438"/>
            <a:ext cx="692150" cy="366712"/>
          </a:xfrm>
          <a:prstGeom prst="rect">
            <a:avLst/>
          </a:prstGeom>
          <a:noFill/>
          <a:ln w="9525">
            <a:noFill/>
            <a:miter lim="800000"/>
            <a:headEnd/>
            <a:tailEnd/>
          </a:ln>
        </p:spPr>
        <p:txBody>
          <a:bodyPr wrap="none">
            <a:spAutoFit/>
          </a:bodyPr>
          <a:lstStyle/>
          <a:p>
            <a:r>
              <a:rPr lang="en-US"/>
              <a:t>Marc</a:t>
            </a:r>
          </a:p>
        </p:txBody>
      </p:sp>
      <p:sp>
        <p:nvSpPr>
          <p:cNvPr id="33801" name="Text Box 10"/>
          <p:cNvSpPr txBox="1">
            <a:spLocks noChangeArrowheads="1"/>
          </p:cNvSpPr>
          <p:nvPr/>
        </p:nvSpPr>
        <p:spPr bwMode="auto">
          <a:xfrm>
            <a:off x="6654800" y="3798888"/>
            <a:ext cx="692150" cy="366712"/>
          </a:xfrm>
          <a:prstGeom prst="rect">
            <a:avLst/>
          </a:prstGeom>
          <a:noFill/>
          <a:ln w="9525">
            <a:noFill/>
            <a:miter lim="800000"/>
            <a:headEnd/>
            <a:tailEnd/>
          </a:ln>
        </p:spPr>
        <p:txBody>
          <a:bodyPr wrap="none">
            <a:spAutoFit/>
          </a:bodyPr>
          <a:lstStyle/>
          <a:p>
            <a:r>
              <a:rPr lang="en-US"/>
              <a:t>Marc</a:t>
            </a:r>
          </a:p>
        </p:txBody>
      </p:sp>
      <p:sp>
        <p:nvSpPr>
          <p:cNvPr id="33802" name="Rectangle 11"/>
          <p:cNvSpPr>
            <a:spLocks noChangeArrowheads="1"/>
          </p:cNvSpPr>
          <p:nvPr/>
        </p:nvSpPr>
        <p:spPr bwMode="auto">
          <a:xfrm>
            <a:off x="2255838" y="4741863"/>
            <a:ext cx="533400" cy="83185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3" name="Text Box 12"/>
          <p:cNvSpPr txBox="1">
            <a:spLocks noChangeArrowheads="1"/>
          </p:cNvSpPr>
          <p:nvPr/>
        </p:nvSpPr>
        <p:spPr bwMode="auto">
          <a:xfrm>
            <a:off x="2176463" y="4375150"/>
            <a:ext cx="819150" cy="366713"/>
          </a:xfrm>
          <a:prstGeom prst="rect">
            <a:avLst/>
          </a:prstGeom>
          <a:noFill/>
          <a:ln w="9525">
            <a:noFill/>
            <a:miter lim="800000"/>
            <a:headEnd/>
            <a:tailEnd/>
          </a:ln>
        </p:spPr>
        <p:txBody>
          <a:bodyPr wrap="none">
            <a:spAutoFit/>
          </a:bodyPr>
          <a:lstStyle/>
          <a:p>
            <a:r>
              <a:rPr lang="en-US"/>
              <a:t>Elaine</a:t>
            </a:r>
          </a:p>
        </p:txBody>
      </p:sp>
      <p:sp>
        <p:nvSpPr>
          <p:cNvPr id="33804" name="Rectangle 13" descr="Wide downward diagonal"/>
          <p:cNvSpPr>
            <a:spLocks noChangeArrowheads="1"/>
          </p:cNvSpPr>
          <p:nvPr/>
        </p:nvSpPr>
        <p:spPr bwMode="auto">
          <a:xfrm>
            <a:off x="4149725" y="4375150"/>
            <a:ext cx="449263" cy="1198563"/>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3805" name="Rectangle 14" descr="Wide downward diagonal"/>
          <p:cNvSpPr>
            <a:spLocks noChangeArrowheads="1"/>
          </p:cNvSpPr>
          <p:nvPr/>
        </p:nvSpPr>
        <p:spPr bwMode="auto">
          <a:xfrm>
            <a:off x="6715125" y="4165600"/>
            <a:ext cx="449263" cy="1408113"/>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3806" name="Rectangle 15"/>
          <p:cNvSpPr>
            <a:spLocks noChangeArrowheads="1"/>
          </p:cNvSpPr>
          <p:nvPr/>
        </p:nvSpPr>
        <p:spPr bwMode="auto">
          <a:xfrm>
            <a:off x="4810125" y="3336925"/>
            <a:ext cx="533400" cy="22367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7" name="Text Box 16"/>
          <p:cNvSpPr txBox="1">
            <a:spLocks noChangeArrowheads="1"/>
          </p:cNvSpPr>
          <p:nvPr/>
        </p:nvSpPr>
        <p:spPr bwMode="auto">
          <a:xfrm>
            <a:off x="4651375" y="2970213"/>
            <a:ext cx="819150" cy="366712"/>
          </a:xfrm>
          <a:prstGeom prst="rect">
            <a:avLst/>
          </a:prstGeom>
          <a:noFill/>
          <a:ln w="9525">
            <a:noFill/>
            <a:miter lim="800000"/>
            <a:headEnd/>
            <a:tailEnd/>
          </a:ln>
        </p:spPr>
        <p:txBody>
          <a:bodyPr wrap="none">
            <a:spAutoFit/>
          </a:bodyPr>
          <a:lstStyle/>
          <a:p>
            <a:r>
              <a:rPr lang="en-US"/>
              <a:t>Elaine</a:t>
            </a:r>
          </a:p>
        </p:txBody>
      </p:sp>
      <p:sp>
        <p:nvSpPr>
          <p:cNvPr id="33808" name="Rectangle 17"/>
          <p:cNvSpPr>
            <a:spLocks noChangeArrowheads="1"/>
          </p:cNvSpPr>
          <p:nvPr/>
        </p:nvSpPr>
        <p:spPr bwMode="auto">
          <a:xfrm>
            <a:off x="7346950" y="2970213"/>
            <a:ext cx="533400" cy="26035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9" name="Text Box 18"/>
          <p:cNvSpPr txBox="1">
            <a:spLocks noChangeArrowheads="1"/>
          </p:cNvSpPr>
          <p:nvPr/>
        </p:nvSpPr>
        <p:spPr bwMode="auto">
          <a:xfrm>
            <a:off x="7235825" y="2603500"/>
            <a:ext cx="819150" cy="366713"/>
          </a:xfrm>
          <a:prstGeom prst="rect">
            <a:avLst/>
          </a:prstGeom>
          <a:noFill/>
          <a:ln w="9525">
            <a:noFill/>
            <a:miter lim="800000"/>
            <a:headEnd/>
            <a:tailEnd/>
          </a:ln>
        </p:spPr>
        <p:txBody>
          <a:bodyPr wrap="none">
            <a:spAutoFit/>
          </a:bodyPr>
          <a:lstStyle/>
          <a:p>
            <a:r>
              <a:rPr lang="en-US"/>
              <a:t>Elaine</a:t>
            </a:r>
          </a:p>
        </p:txBody>
      </p:sp>
      <p:sp>
        <p:nvSpPr>
          <p:cNvPr id="33810" name="Text Box 19"/>
          <p:cNvSpPr txBox="1">
            <a:spLocks noChangeArrowheads="1"/>
          </p:cNvSpPr>
          <p:nvPr/>
        </p:nvSpPr>
        <p:spPr bwMode="auto">
          <a:xfrm>
            <a:off x="2860675" y="3336925"/>
            <a:ext cx="1177925" cy="641350"/>
          </a:xfrm>
          <a:prstGeom prst="rect">
            <a:avLst/>
          </a:prstGeom>
          <a:noFill/>
          <a:ln w="9525">
            <a:noFill/>
            <a:miter lim="800000"/>
            <a:headEnd/>
            <a:tailEnd/>
          </a:ln>
        </p:spPr>
        <p:txBody>
          <a:bodyPr>
            <a:spAutoFit/>
          </a:bodyPr>
          <a:lstStyle/>
          <a:p>
            <a:r>
              <a:rPr lang="en-US"/>
              <a:t>Elaine’s </a:t>
            </a:r>
          </a:p>
          <a:p>
            <a:r>
              <a:rPr lang="en-US"/>
              <a:t>Liver</a:t>
            </a:r>
          </a:p>
        </p:txBody>
      </p:sp>
      <p:sp>
        <p:nvSpPr>
          <p:cNvPr id="33811" name="Text Box 20"/>
          <p:cNvSpPr txBox="1">
            <a:spLocks noChangeArrowheads="1"/>
          </p:cNvSpPr>
          <p:nvPr/>
        </p:nvSpPr>
        <p:spPr bwMode="auto">
          <a:xfrm>
            <a:off x="2995613" y="4776788"/>
            <a:ext cx="466725" cy="701675"/>
          </a:xfrm>
          <a:prstGeom prst="rect">
            <a:avLst/>
          </a:prstGeom>
          <a:noFill/>
          <a:ln w="9525">
            <a:noFill/>
            <a:miter lim="800000"/>
            <a:headEnd/>
            <a:tailEnd/>
          </a:ln>
        </p:spPr>
        <p:txBody>
          <a:bodyPr wrap="none">
            <a:spAutoFit/>
          </a:bodyPr>
          <a:lstStyle/>
          <a:p>
            <a:r>
              <a:rPr lang="en-US" sz="4000"/>
              <a:t>?</a:t>
            </a:r>
          </a:p>
        </p:txBody>
      </p:sp>
      <p:sp>
        <p:nvSpPr>
          <p:cNvPr id="33812" name="Text Box 21"/>
          <p:cNvSpPr txBox="1">
            <a:spLocks noChangeArrowheads="1"/>
          </p:cNvSpPr>
          <p:nvPr/>
        </p:nvSpPr>
        <p:spPr bwMode="auto">
          <a:xfrm>
            <a:off x="5343525" y="3336925"/>
            <a:ext cx="1177925" cy="641350"/>
          </a:xfrm>
          <a:prstGeom prst="rect">
            <a:avLst/>
          </a:prstGeom>
          <a:noFill/>
          <a:ln w="9525">
            <a:noFill/>
            <a:miter lim="800000"/>
            <a:headEnd/>
            <a:tailEnd/>
          </a:ln>
        </p:spPr>
        <p:txBody>
          <a:bodyPr>
            <a:spAutoFit/>
          </a:bodyPr>
          <a:lstStyle/>
          <a:p>
            <a:r>
              <a:rPr lang="en-US"/>
              <a:t>Elaine’s </a:t>
            </a:r>
          </a:p>
          <a:p>
            <a:r>
              <a:rPr lang="en-US"/>
              <a:t>Liver</a:t>
            </a:r>
          </a:p>
        </p:txBody>
      </p:sp>
      <p:sp>
        <p:nvSpPr>
          <p:cNvPr id="33813" name="Text Box 22"/>
          <p:cNvSpPr txBox="1">
            <a:spLocks noChangeArrowheads="1"/>
          </p:cNvSpPr>
          <p:nvPr/>
        </p:nvSpPr>
        <p:spPr bwMode="auto">
          <a:xfrm>
            <a:off x="5478463" y="4776788"/>
            <a:ext cx="466725" cy="701675"/>
          </a:xfrm>
          <a:prstGeom prst="rect">
            <a:avLst/>
          </a:prstGeom>
          <a:noFill/>
          <a:ln w="9525">
            <a:noFill/>
            <a:miter lim="800000"/>
            <a:headEnd/>
            <a:tailEnd/>
          </a:ln>
        </p:spPr>
        <p:txBody>
          <a:bodyPr wrap="none">
            <a:spAutoFit/>
          </a:bodyPr>
          <a:lstStyle/>
          <a:p>
            <a:r>
              <a:rPr lang="en-US" sz="4000"/>
              <a:t>?</a:t>
            </a:r>
          </a:p>
        </p:txBody>
      </p:sp>
      <p:sp>
        <p:nvSpPr>
          <p:cNvPr id="33814" name="Text Box 23"/>
          <p:cNvSpPr txBox="1">
            <a:spLocks noChangeArrowheads="1"/>
          </p:cNvSpPr>
          <p:nvPr/>
        </p:nvSpPr>
        <p:spPr bwMode="auto">
          <a:xfrm>
            <a:off x="7880350" y="3336925"/>
            <a:ext cx="1177925" cy="641350"/>
          </a:xfrm>
          <a:prstGeom prst="rect">
            <a:avLst/>
          </a:prstGeom>
          <a:noFill/>
          <a:ln w="9525">
            <a:noFill/>
            <a:miter lim="800000"/>
            <a:headEnd/>
            <a:tailEnd/>
          </a:ln>
        </p:spPr>
        <p:txBody>
          <a:bodyPr>
            <a:spAutoFit/>
          </a:bodyPr>
          <a:lstStyle/>
          <a:p>
            <a:r>
              <a:rPr lang="en-US"/>
              <a:t>Elaine’s </a:t>
            </a:r>
          </a:p>
          <a:p>
            <a:r>
              <a:rPr lang="en-US"/>
              <a:t>Liver</a:t>
            </a:r>
          </a:p>
        </p:txBody>
      </p:sp>
      <p:sp>
        <p:nvSpPr>
          <p:cNvPr id="33815" name="Text Box 24"/>
          <p:cNvSpPr txBox="1">
            <a:spLocks noChangeArrowheads="1"/>
          </p:cNvSpPr>
          <p:nvPr/>
        </p:nvSpPr>
        <p:spPr bwMode="auto">
          <a:xfrm>
            <a:off x="8015288" y="4776788"/>
            <a:ext cx="466725" cy="701675"/>
          </a:xfrm>
          <a:prstGeom prst="rect">
            <a:avLst/>
          </a:prstGeom>
          <a:noFill/>
          <a:ln w="9525">
            <a:noFill/>
            <a:miter lim="800000"/>
            <a:headEnd/>
            <a:tailEnd/>
          </a:ln>
        </p:spPr>
        <p:txBody>
          <a:bodyPr wrap="none">
            <a:spAutoFit/>
          </a:bodyPr>
          <a:lstStyle/>
          <a:p>
            <a:r>
              <a:rPr lang="en-US" sz="400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547688" y="-42863"/>
            <a:ext cx="8229600" cy="1481138"/>
          </a:xfrm>
        </p:spPr>
        <p:txBody>
          <a:bodyPr/>
          <a:lstStyle/>
          <a:p>
            <a:pPr eaLnBrk="1" hangingPunct="1"/>
            <a:r>
              <a:rPr lang="en-US" sz="3600" smtClean="0"/>
              <a:t>Now add Elaine’s liver cell levels of each:</a:t>
            </a:r>
          </a:p>
        </p:txBody>
      </p:sp>
      <p:cxnSp>
        <p:nvCxnSpPr>
          <p:cNvPr id="4" name="Straight Connector 3"/>
          <p:cNvCxnSpPr/>
          <p:nvPr/>
        </p:nvCxnSpPr>
        <p:spPr>
          <a:xfrm>
            <a:off x="1408113" y="2336800"/>
            <a:ext cx="0" cy="329247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408113" y="5573713"/>
            <a:ext cx="7650162"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35844" name="TextBox 6"/>
          <p:cNvSpPr txBox="1">
            <a:spLocks noChangeArrowheads="1"/>
          </p:cNvSpPr>
          <p:nvPr/>
        </p:nvSpPr>
        <p:spPr bwMode="auto">
          <a:xfrm>
            <a:off x="203200" y="3336925"/>
            <a:ext cx="1074738" cy="646113"/>
          </a:xfrm>
          <a:prstGeom prst="rect">
            <a:avLst/>
          </a:prstGeom>
          <a:noFill/>
          <a:ln w="9525">
            <a:noFill/>
            <a:miter lim="800000"/>
            <a:headEnd/>
            <a:tailEnd/>
          </a:ln>
        </p:spPr>
        <p:txBody>
          <a:bodyPr>
            <a:spAutoFit/>
          </a:bodyPr>
          <a:lstStyle/>
          <a:p>
            <a:r>
              <a:rPr lang="en-US" b="1"/>
              <a:t>Amt per cell</a:t>
            </a:r>
          </a:p>
        </p:txBody>
      </p:sp>
      <p:sp>
        <p:nvSpPr>
          <p:cNvPr id="35845" name="TextBox 7"/>
          <p:cNvSpPr txBox="1">
            <a:spLocks noChangeArrowheads="1"/>
          </p:cNvSpPr>
          <p:nvPr/>
        </p:nvSpPr>
        <p:spPr bwMode="auto">
          <a:xfrm>
            <a:off x="1408113" y="5697538"/>
            <a:ext cx="6845300" cy="366712"/>
          </a:xfrm>
          <a:prstGeom prst="rect">
            <a:avLst/>
          </a:prstGeom>
          <a:noFill/>
          <a:ln w="9525">
            <a:noFill/>
            <a:miter lim="800000"/>
            <a:headEnd/>
            <a:tailEnd/>
          </a:ln>
        </p:spPr>
        <p:txBody>
          <a:bodyPr>
            <a:spAutoFit/>
          </a:bodyPr>
          <a:lstStyle/>
          <a:p>
            <a:r>
              <a:rPr lang="en-US"/>
              <a:t>    </a:t>
            </a:r>
            <a:r>
              <a:rPr lang="en-US" b="1"/>
              <a:t>DNA                                 RNA                              Protein</a:t>
            </a:r>
          </a:p>
        </p:txBody>
      </p:sp>
      <p:sp>
        <p:nvSpPr>
          <p:cNvPr id="35846" name="Rectangle 7" descr="Wide downward diagonal"/>
          <p:cNvSpPr>
            <a:spLocks noChangeArrowheads="1"/>
          </p:cNvSpPr>
          <p:nvPr/>
        </p:nvSpPr>
        <p:spPr bwMode="auto">
          <a:xfrm>
            <a:off x="1658938" y="4741863"/>
            <a:ext cx="449262" cy="831850"/>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5847" name="Text Box 8"/>
          <p:cNvSpPr txBox="1">
            <a:spLocks noChangeArrowheads="1"/>
          </p:cNvSpPr>
          <p:nvPr/>
        </p:nvSpPr>
        <p:spPr bwMode="auto">
          <a:xfrm>
            <a:off x="1563688" y="4375150"/>
            <a:ext cx="692150" cy="366713"/>
          </a:xfrm>
          <a:prstGeom prst="rect">
            <a:avLst/>
          </a:prstGeom>
          <a:noFill/>
          <a:ln w="9525">
            <a:noFill/>
            <a:miter lim="800000"/>
            <a:headEnd/>
            <a:tailEnd/>
          </a:ln>
        </p:spPr>
        <p:txBody>
          <a:bodyPr wrap="none">
            <a:spAutoFit/>
          </a:bodyPr>
          <a:lstStyle/>
          <a:p>
            <a:r>
              <a:rPr lang="en-US"/>
              <a:t>Marc</a:t>
            </a:r>
          </a:p>
        </p:txBody>
      </p:sp>
      <p:sp>
        <p:nvSpPr>
          <p:cNvPr id="35848" name="Text Box 9"/>
          <p:cNvSpPr txBox="1">
            <a:spLocks noChangeArrowheads="1"/>
          </p:cNvSpPr>
          <p:nvPr/>
        </p:nvSpPr>
        <p:spPr bwMode="auto">
          <a:xfrm>
            <a:off x="4102100" y="4008438"/>
            <a:ext cx="692150" cy="366712"/>
          </a:xfrm>
          <a:prstGeom prst="rect">
            <a:avLst/>
          </a:prstGeom>
          <a:noFill/>
          <a:ln w="9525">
            <a:noFill/>
            <a:miter lim="800000"/>
            <a:headEnd/>
            <a:tailEnd/>
          </a:ln>
        </p:spPr>
        <p:txBody>
          <a:bodyPr wrap="none">
            <a:spAutoFit/>
          </a:bodyPr>
          <a:lstStyle/>
          <a:p>
            <a:r>
              <a:rPr lang="en-US"/>
              <a:t>Marc</a:t>
            </a:r>
          </a:p>
        </p:txBody>
      </p:sp>
      <p:sp>
        <p:nvSpPr>
          <p:cNvPr id="35849" name="Text Box 10"/>
          <p:cNvSpPr txBox="1">
            <a:spLocks noChangeArrowheads="1"/>
          </p:cNvSpPr>
          <p:nvPr/>
        </p:nvSpPr>
        <p:spPr bwMode="auto">
          <a:xfrm>
            <a:off x="6654800" y="3798888"/>
            <a:ext cx="692150" cy="366712"/>
          </a:xfrm>
          <a:prstGeom prst="rect">
            <a:avLst/>
          </a:prstGeom>
          <a:noFill/>
          <a:ln w="9525">
            <a:noFill/>
            <a:miter lim="800000"/>
            <a:headEnd/>
            <a:tailEnd/>
          </a:ln>
        </p:spPr>
        <p:txBody>
          <a:bodyPr wrap="none">
            <a:spAutoFit/>
          </a:bodyPr>
          <a:lstStyle/>
          <a:p>
            <a:r>
              <a:rPr lang="en-US"/>
              <a:t>Marc</a:t>
            </a:r>
          </a:p>
        </p:txBody>
      </p:sp>
      <p:sp>
        <p:nvSpPr>
          <p:cNvPr id="35850" name="Rectangle 11"/>
          <p:cNvSpPr>
            <a:spLocks noChangeArrowheads="1"/>
          </p:cNvSpPr>
          <p:nvPr/>
        </p:nvSpPr>
        <p:spPr bwMode="auto">
          <a:xfrm>
            <a:off x="2255838" y="4741863"/>
            <a:ext cx="533400" cy="83185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1" name="Text Box 12"/>
          <p:cNvSpPr txBox="1">
            <a:spLocks noChangeArrowheads="1"/>
          </p:cNvSpPr>
          <p:nvPr/>
        </p:nvSpPr>
        <p:spPr bwMode="auto">
          <a:xfrm>
            <a:off x="2176463" y="4375150"/>
            <a:ext cx="819150" cy="366713"/>
          </a:xfrm>
          <a:prstGeom prst="rect">
            <a:avLst/>
          </a:prstGeom>
          <a:noFill/>
          <a:ln w="9525">
            <a:noFill/>
            <a:miter lim="800000"/>
            <a:headEnd/>
            <a:tailEnd/>
          </a:ln>
        </p:spPr>
        <p:txBody>
          <a:bodyPr wrap="none">
            <a:spAutoFit/>
          </a:bodyPr>
          <a:lstStyle/>
          <a:p>
            <a:r>
              <a:rPr lang="en-US"/>
              <a:t>Elaine</a:t>
            </a:r>
          </a:p>
        </p:txBody>
      </p:sp>
      <p:sp>
        <p:nvSpPr>
          <p:cNvPr id="35852" name="Rectangle 13" descr="Wide downward diagonal"/>
          <p:cNvSpPr>
            <a:spLocks noChangeArrowheads="1"/>
          </p:cNvSpPr>
          <p:nvPr/>
        </p:nvSpPr>
        <p:spPr bwMode="auto">
          <a:xfrm>
            <a:off x="4213225" y="4375150"/>
            <a:ext cx="449263" cy="1198563"/>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5853" name="Rectangle 14" descr="Wide downward diagonal"/>
          <p:cNvSpPr>
            <a:spLocks noChangeArrowheads="1"/>
          </p:cNvSpPr>
          <p:nvPr/>
        </p:nvSpPr>
        <p:spPr bwMode="auto">
          <a:xfrm>
            <a:off x="6762750" y="4165600"/>
            <a:ext cx="449263" cy="1408113"/>
          </a:xfrm>
          <a:prstGeom prst="rect">
            <a:avLst/>
          </a:prstGeom>
          <a:pattFill prst="wdDnDiag">
            <a:fgClr>
              <a:schemeClr val="accent1"/>
            </a:fgClr>
            <a:bgClr>
              <a:schemeClr val="bg1"/>
            </a:bgClr>
          </a:pattFill>
          <a:ln w="9525">
            <a:solidFill>
              <a:schemeClr val="tx1"/>
            </a:solidFill>
            <a:miter lim="800000"/>
            <a:headEnd/>
            <a:tailEnd/>
          </a:ln>
        </p:spPr>
        <p:txBody>
          <a:bodyPr wrap="none" anchor="ctr"/>
          <a:lstStyle/>
          <a:p>
            <a:endParaRPr lang="en-US"/>
          </a:p>
        </p:txBody>
      </p:sp>
      <p:sp>
        <p:nvSpPr>
          <p:cNvPr id="35854" name="Rectangle 15"/>
          <p:cNvSpPr>
            <a:spLocks noChangeArrowheads="1"/>
          </p:cNvSpPr>
          <p:nvPr/>
        </p:nvSpPr>
        <p:spPr bwMode="auto">
          <a:xfrm>
            <a:off x="4810125" y="3336925"/>
            <a:ext cx="533400" cy="22367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5" name="Text Box 16"/>
          <p:cNvSpPr txBox="1">
            <a:spLocks noChangeArrowheads="1"/>
          </p:cNvSpPr>
          <p:nvPr/>
        </p:nvSpPr>
        <p:spPr bwMode="auto">
          <a:xfrm>
            <a:off x="4651375" y="2970213"/>
            <a:ext cx="819150" cy="366712"/>
          </a:xfrm>
          <a:prstGeom prst="rect">
            <a:avLst/>
          </a:prstGeom>
          <a:noFill/>
          <a:ln w="9525">
            <a:noFill/>
            <a:miter lim="800000"/>
            <a:headEnd/>
            <a:tailEnd/>
          </a:ln>
        </p:spPr>
        <p:txBody>
          <a:bodyPr wrap="none">
            <a:spAutoFit/>
          </a:bodyPr>
          <a:lstStyle/>
          <a:p>
            <a:r>
              <a:rPr lang="en-US"/>
              <a:t>Elaine</a:t>
            </a:r>
          </a:p>
        </p:txBody>
      </p:sp>
      <p:sp>
        <p:nvSpPr>
          <p:cNvPr id="35856" name="Rectangle 17"/>
          <p:cNvSpPr>
            <a:spLocks noChangeArrowheads="1"/>
          </p:cNvSpPr>
          <p:nvPr/>
        </p:nvSpPr>
        <p:spPr bwMode="auto">
          <a:xfrm>
            <a:off x="7346950" y="2970213"/>
            <a:ext cx="533400" cy="26035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7" name="Text Box 18"/>
          <p:cNvSpPr txBox="1">
            <a:spLocks noChangeArrowheads="1"/>
          </p:cNvSpPr>
          <p:nvPr/>
        </p:nvSpPr>
        <p:spPr bwMode="auto">
          <a:xfrm>
            <a:off x="7235825" y="2603500"/>
            <a:ext cx="819150" cy="366713"/>
          </a:xfrm>
          <a:prstGeom prst="rect">
            <a:avLst/>
          </a:prstGeom>
          <a:noFill/>
          <a:ln w="9525">
            <a:noFill/>
            <a:miter lim="800000"/>
            <a:headEnd/>
            <a:tailEnd/>
          </a:ln>
        </p:spPr>
        <p:txBody>
          <a:bodyPr wrap="none">
            <a:spAutoFit/>
          </a:bodyPr>
          <a:lstStyle/>
          <a:p>
            <a:r>
              <a:rPr lang="en-US"/>
              <a:t>Elaine</a:t>
            </a:r>
          </a:p>
        </p:txBody>
      </p:sp>
      <p:sp>
        <p:nvSpPr>
          <p:cNvPr id="35858" name="Text Box 19"/>
          <p:cNvSpPr txBox="1">
            <a:spLocks noChangeArrowheads="1"/>
          </p:cNvSpPr>
          <p:nvPr/>
        </p:nvSpPr>
        <p:spPr bwMode="auto">
          <a:xfrm>
            <a:off x="2894013" y="4087813"/>
            <a:ext cx="1177925" cy="641350"/>
          </a:xfrm>
          <a:prstGeom prst="rect">
            <a:avLst/>
          </a:prstGeom>
          <a:noFill/>
          <a:ln w="9525">
            <a:noFill/>
            <a:miter lim="800000"/>
            <a:headEnd/>
            <a:tailEnd/>
          </a:ln>
        </p:spPr>
        <p:txBody>
          <a:bodyPr>
            <a:spAutoFit/>
          </a:bodyPr>
          <a:lstStyle/>
          <a:p>
            <a:r>
              <a:rPr lang="en-US"/>
              <a:t>Elaine’s </a:t>
            </a:r>
          </a:p>
          <a:p>
            <a:r>
              <a:rPr lang="en-US"/>
              <a:t>Liver</a:t>
            </a:r>
          </a:p>
        </p:txBody>
      </p:sp>
      <p:sp>
        <p:nvSpPr>
          <p:cNvPr id="35859" name="Rectangle 25"/>
          <p:cNvSpPr>
            <a:spLocks noChangeArrowheads="1"/>
          </p:cNvSpPr>
          <p:nvPr/>
        </p:nvSpPr>
        <p:spPr bwMode="auto">
          <a:xfrm>
            <a:off x="2941638" y="4741863"/>
            <a:ext cx="533400" cy="83185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35860" name="Text Box 26"/>
          <p:cNvSpPr txBox="1">
            <a:spLocks noChangeArrowheads="1"/>
          </p:cNvSpPr>
          <p:nvPr/>
        </p:nvSpPr>
        <p:spPr bwMode="auto">
          <a:xfrm>
            <a:off x="5383213" y="4765675"/>
            <a:ext cx="1177925" cy="641350"/>
          </a:xfrm>
          <a:prstGeom prst="rect">
            <a:avLst/>
          </a:prstGeom>
          <a:noFill/>
          <a:ln w="9525">
            <a:noFill/>
            <a:miter lim="800000"/>
            <a:headEnd/>
            <a:tailEnd/>
          </a:ln>
        </p:spPr>
        <p:txBody>
          <a:bodyPr>
            <a:spAutoFit/>
          </a:bodyPr>
          <a:lstStyle/>
          <a:p>
            <a:r>
              <a:rPr lang="en-US"/>
              <a:t>Elaine’s </a:t>
            </a:r>
          </a:p>
          <a:p>
            <a:r>
              <a:rPr lang="en-US"/>
              <a:t>Liver</a:t>
            </a:r>
          </a:p>
        </p:txBody>
      </p:sp>
      <p:sp>
        <p:nvSpPr>
          <p:cNvPr id="35861" name="Rectangle 27"/>
          <p:cNvSpPr>
            <a:spLocks noChangeArrowheads="1"/>
          </p:cNvSpPr>
          <p:nvPr/>
        </p:nvSpPr>
        <p:spPr bwMode="auto">
          <a:xfrm>
            <a:off x="5438775" y="5529263"/>
            <a:ext cx="533400" cy="58737"/>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35862" name="Text Box 28"/>
          <p:cNvSpPr txBox="1">
            <a:spLocks noChangeArrowheads="1"/>
          </p:cNvSpPr>
          <p:nvPr/>
        </p:nvSpPr>
        <p:spPr bwMode="auto">
          <a:xfrm>
            <a:off x="7981950" y="4837113"/>
            <a:ext cx="1177925" cy="641350"/>
          </a:xfrm>
          <a:prstGeom prst="rect">
            <a:avLst/>
          </a:prstGeom>
          <a:noFill/>
          <a:ln w="9525">
            <a:noFill/>
            <a:miter lim="800000"/>
            <a:headEnd/>
            <a:tailEnd/>
          </a:ln>
        </p:spPr>
        <p:txBody>
          <a:bodyPr>
            <a:spAutoFit/>
          </a:bodyPr>
          <a:lstStyle/>
          <a:p>
            <a:r>
              <a:rPr lang="en-US"/>
              <a:t>Elaine’s </a:t>
            </a:r>
          </a:p>
          <a:p>
            <a:r>
              <a:rPr lang="en-US"/>
              <a:t>Liver</a:t>
            </a:r>
          </a:p>
        </p:txBody>
      </p:sp>
      <p:sp>
        <p:nvSpPr>
          <p:cNvPr id="35863" name="Rectangle 29"/>
          <p:cNvSpPr>
            <a:spLocks noChangeArrowheads="1"/>
          </p:cNvSpPr>
          <p:nvPr/>
        </p:nvSpPr>
        <p:spPr bwMode="auto">
          <a:xfrm flipV="1">
            <a:off x="8029575" y="5529263"/>
            <a:ext cx="533400" cy="68262"/>
          </a:xfrm>
          <a:prstGeom prst="rect">
            <a:avLst/>
          </a:prstGeom>
          <a:solidFill>
            <a:srgbClr val="00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457200" y="236538"/>
            <a:ext cx="8229600" cy="1143000"/>
          </a:xfrm>
        </p:spPr>
        <p:txBody>
          <a:bodyPr/>
          <a:lstStyle/>
          <a:p>
            <a:pPr eaLnBrk="1" hangingPunct="1"/>
            <a:r>
              <a:rPr lang="en-US" sz="2800" smtClean="0"/>
              <a:t>Create three line graphs that shows how each molecule might change over time in the muscle.  First show Elaine:</a:t>
            </a:r>
          </a:p>
        </p:txBody>
      </p:sp>
      <p:cxnSp>
        <p:nvCxnSpPr>
          <p:cNvPr id="7" name="Straight Connector 6"/>
          <p:cNvCxnSpPr/>
          <p:nvPr/>
        </p:nvCxnSpPr>
        <p:spPr>
          <a:xfrm>
            <a:off x="1552575" y="5935663"/>
            <a:ext cx="5849938" cy="0"/>
          </a:xfrm>
          <a:prstGeom prst="line">
            <a:avLst/>
          </a:prstGeom>
        </p:spPr>
        <p:style>
          <a:lnRef idx="2">
            <a:schemeClr val="dk1"/>
          </a:lnRef>
          <a:fillRef idx="0">
            <a:schemeClr val="dk1"/>
          </a:fillRef>
          <a:effectRef idx="1">
            <a:schemeClr val="dk1"/>
          </a:effectRef>
          <a:fontRef idx="minor">
            <a:schemeClr val="tx1"/>
          </a:fontRef>
        </p:style>
      </p:cxnSp>
      <p:sp>
        <p:nvSpPr>
          <p:cNvPr id="37891" name="TextBox 7"/>
          <p:cNvSpPr txBox="1">
            <a:spLocks noChangeArrowheads="1"/>
          </p:cNvSpPr>
          <p:nvPr/>
        </p:nvSpPr>
        <p:spPr bwMode="auto">
          <a:xfrm>
            <a:off x="3962400" y="6488113"/>
            <a:ext cx="1454150" cy="366712"/>
          </a:xfrm>
          <a:prstGeom prst="rect">
            <a:avLst/>
          </a:prstGeom>
          <a:noFill/>
          <a:ln w="9525">
            <a:noFill/>
            <a:miter lim="800000"/>
            <a:headEnd/>
            <a:tailEnd/>
          </a:ln>
        </p:spPr>
        <p:txBody>
          <a:bodyPr wrap="none">
            <a:spAutoFit/>
          </a:bodyPr>
          <a:lstStyle/>
          <a:p>
            <a:r>
              <a:rPr lang="en-US" b="1"/>
              <a:t>Time (days)</a:t>
            </a:r>
          </a:p>
        </p:txBody>
      </p:sp>
      <p:sp>
        <p:nvSpPr>
          <p:cNvPr id="37892" name="Line 7"/>
          <p:cNvSpPr>
            <a:spLocks noChangeShapeType="1"/>
          </p:cNvSpPr>
          <p:nvPr/>
        </p:nvSpPr>
        <p:spPr bwMode="auto">
          <a:xfrm flipV="1">
            <a:off x="1552575" y="1116013"/>
            <a:ext cx="0" cy="4819650"/>
          </a:xfrm>
          <a:prstGeom prst="line">
            <a:avLst/>
          </a:prstGeom>
          <a:noFill/>
          <a:ln w="28575">
            <a:solidFill>
              <a:schemeClr val="tx1"/>
            </a:solidFill>
            <a:round/>
            <a:headEnd/>
            <a:tailEnd type="triangle" w="lg" len="lg"/>
          </a:ln>
        </p:spPr>
        <p:txBody>
          <a:bodyPr/>
          <a:lstStyle/>
          <a:p>
            <a:endParaRPr lang="en-US"/>
          </a:p>
        </p:txBody>
      </p:sp>
      <p:cxnSp>
        <p:nvCxnSpPr>
          <p:cNvPr id="2" name="Straight Connector 6"/>
          <p:cNvCxnSpPr/>
          <p:nvPr/>
        </p:nvCxnSpPr>
        <p:spPr>
          <a:xfrm>
            <a:off x="1552575" y="4449763"/>
            <a:ext cx="5849938" cy="0"/>
          </a:xfrm>
          <a:prstGeom prst="line">
            <a:avLst/>
          </a:prstGeom>
        </p:spPr>
        <p:style>
          <a:lnRef idx="2">
            <a:schemeClr val="dk1"/>
          </a:lnRef>
          <a:fillRef idx="0">
            <a:schemeClr val="dk1"/>
          </a:fillRef>
          <a:effectRef idx="1">
            <a:schemeClr val="dk1"/>
          </a:effectRef>
          <a:fontRef idx="minor">
            <a:schemeClr val="tx1"/>
          </a:fontRef>
        </p:style>
      </p:cxnSp>
      <p:cxnSp>
        <p:nvCxnSpPr>
          <p:cNvPr id="3" name="Straight Connector 6"/>
          <p:cNvCxnSpPr/>
          <p:nvPr/>
        </p:nvCxnSpPr>
        <p:spPr>
          <a:xfrm>
            <a:off x="1552575" y="2806700"/>
            <a:ext cx="5849938" cy="0"/>
          </a:xfrm>
          <a:prstGeom prst="line">
            <a:avLst/>
          </a:prstGeom>
        </p:spPr>
        <p:style>
          <a:lnRef idx="2">
            <a:schemeClr val="dk1"/>
          </a:lnRef>
          <a:fillRef idx="0">
            <a:schemeClr val="dk1"/>
          </a:fillRef>
          <a:effectRef idx="1">
            <a:schemeClr val="dk1"/>
          </a:effectRef>
          <a:fontRef idx="minor">
            <a:schemeClr val="tx1"/>
          </a:fontRef>
        </p:style>
      </p:cxnSp>
      <p:sp>
        <p:nvSpPr>
          <p:cNvPr id="37895" name="Text Box 10"/>
          <p:cNvSpPr txBox="1">
            <a:spLocks noChangeArrowheads="1"/>
          </p:cNvSpPr>
          <p:nvPr/>
        </p:nvSpPr>
        <p:spPr bwMode="auto">
          <a:xfrm>
            <a:off x="381000" y="5170488"/>
            <a:ext cx="679450" cy="366712"/>
          </a:xfrm>
          <a:prstGeom prst="rect">
            <a:avLst/>
          </a:prstGeom>
          <a:noFill/>
          <a:ln w="9525">
            <a:noFill/>
            <a:miter lim="800000"/>
            <a:headEnd/>
            <a:tailEnd/>
          </a:ln>
        </p:spPr>
        <p:txBody>
          <a:bodyPr wrap="none">
            <a:spAutoFit/>
          </a:bodyPr>
          <a:lstStyle/>
          <a:p>
            <a:pPr defTabSz="914400"/>
            <a:r>
              <a:rPr lang="en-US" b="1"/>
              <a:t>DNA</a:t>
            </a:r>
          </a:p>
        </p:txBody>
      </p:sp>
      <p:sp>
        <p:nvSpPr>
          <p:cNvPr id="37896" name="Text Box 11"/>
          <p:cNvSpPr txBox="1">
            <a:spLocks noChangeArrowheads="1"/>
          </p:cNvSpPr>
          <p:nvPr/>
        </p:nvSpPr>
        <p:spPr bwMode="auto">
          <a:xfrm>
            <a:off x="393700" y="3465513"/>
            <a:ext cx="882650" cy="366712"/>
          </a:xfrm>
          <a:prstGeom prst="rect">
            <a:avLst/>
          </a:prstGeom>
          <a:noFill/>
          <a:ln w="9525">
            <a:noFill/>
            <a:miter lim="800000"/>
            <a:headEnd/>
            <a:tailEnd/>
          </a:ln>
        </p:spPr>
        <p:txBody>
          <a:bodyPr wrap="none">
            <a:spAutoFit/>
          </a:bodyPr>
          <a:lstStyle/>
          <a:p>
            <a:r>
              <a:rPr lang="en-US" b="1"/>
              <a:t>mRNA</a:t>
            </a:r>
          </a:p>
        </p:txBody>
      </p:sp>
      <p:sp>
        <p:nvSpPr>
          <p:cNvPr id="37897" name="Text Box 12"/>
          <p:cNvSpPr txBox="1">
            <a:spLocks noChangeArrowheads="1"/>
          </p:cNvSpPr>
          <p:nvPr/>
        </p:nvSpPr>
        <p:spPr bwMode="auto">
          <a:xfrm>
            <a:off x="393700" y="1744663"/>
            <a:ext cx="971550" cy="641350"/>
          </a:xfrm>
          <a:prstGeom prst="rect">
            <a:avLst/>
          </a:prstGeom>
          <a:noFill/>
          <a:ln w="9525">
            <a:noFill/>
            <a:miter lim="800000"/>
            <a:headEnd/>
            <a:tailEnd/>
          </a:ln>
        </p:spPr>
        <p:txBody>
          <a:bodyPr wrap="none">
            <a:spAutoFit/>
          </a:bodyPr>
          <a:lstStyle/>
          <a:p>
            <a:r>
              <a:rPr lang="en-US" b="1"/>
              <a:t>Protein</a:t>
            </a:r>
          </a:p>
          <a:p>
            <a:endParaRPr lang="en-US" b="1"/>
          </a:p>
        </p:txBody>
      </p:sp>
      <p:sp>
        <p:nvSpPr>
          <p:cNvPr id="37899" name="Text Box 11"/>
          <p:cNvSpPr txBox="1">
            <a:spLocks noChangeArrowheads="1"/>
          </p:cNvSpPr>
          <p:nvPr/>
        </p:nvSpPr>
        <p:spPr bwMode="auto">
          <a:xfrm>
            <a:off x="1697038" y="5846763"/>
            <a:ext cx="5797550" cy="641350"/>
          </a:xfrm>
          <a:prstGeom prst="rect">
            <a:avLst/>
          </a:prstGeom>
          <a:noFill/>
          <a:ln w="9525">
            <a:noFill/>
            <a:miter lim="800000"/>
            <a:headEnd/>
            <a:tailEnd/>
          </a:ln>
          <a:effectLst/>
        </p:spPr>
        <p:txBody>
          <a:bodyPr wrap="none">
            <a:spAutoFit/>
          </a:bodyPr>
          <a:lstStyle/>
          <a:p>
            <a:pPr defTabSz="914400"/>
            <a:r>
              <a:rPr lang="en-US"/>
              <a:t>|	|	|	|	|	|	|</a:t>
            </a:r>
          </a:p>
          <a:p>
            <a:pPr defTabSz="914400"/>
            <a:r>
              <a:rPr lang="en-US"/>
              <a:t>1	2	3	4	5	6	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565150" y="-26988"/>
            <a:ext cx="8229600" cy="1143001"/>
          </a:xfrm>
        </p:spPr>
        <p:txBody>
          <a:bodyPr/>
          <a:lstStyle/>
          <a:p>
            <a:pPr eaLnBrk="1" hangingPunct="1"/>
            <a:r>
              <a:rPr lang="en-US" sz="2800" smtClean="0"/>
              <a:t>Now a line indicating Marc’s expression levels</a:t>
            </a:r>
          </a:p>
        </p:txBody>
      </p:sp>
      <p:cxnSp>
        <p:nvCxnSpPr>
          <p:cNvPr id="7" name="Straight Connector 6"/>
          <p:cNvCxnSpPr/>
          <p:nvPr/>
        </p:nvCxnSpPr>
        <p:spPr>
          <a:xfrm>
            <a:off x="1552575" y="6265863"/>
            <a:ext cx="5849938" cy="0"/>
          </a:xfrm>
          <a:prstGeom prst="line">
            <a:avLst/>
          </a:prstGeom>
        </p:spPr>
        <p:style>
          <a:lnRef idx="2">
            <a:schemeClr val="dk1"/>
          </a:lnRef>
          <a:fillRef idx="0">
            <a:schemeClr val="dk1"/>
          </a:fillRef>
          <a:effectRef idx="1">
            <a:schemeClr val="dk1"/>
          </a:effectRef>
          <a:fontRef idx="minor">
            <a:schemeClr val="tx1"/>
          </a:fontRef>
        </p:style>
      </p:cxnSp>
      <p:sp>
        <p:nvSpPr>
          <p:cNvPr id="38915" name="TextBox 7"/>
          <p:cNvSpPr txBox="1">
            <a:spLocks noChangeArrowheads="1"/>
          </p:cNvSpPr>
          <p:nvPr/>
        </p:nvSpPr>
        <p:spPr bwMode="auto">
          <a:xfrm>
            <a:off x="3962400" y="6488113"/>
            <a:ext cx="717550" cy="366712"/>
          </a:xfrm>
          <a:prstGeom prst="rect">
            <a:avLst/>
          </a:prstGeom>
          <a:noFill/>
          <a:ln w="9525">
            <a:noFill/>
            <a:miter lim="800000"/>
            <a:headEnd/>
            <a:tailEnd/>
          </a:ln>
        </p:spPr>
        <p:txBody>
          <a:bodyPr wrap="none">
            <a:spAutoFit/>
          </a:bodyPr>
          <a:lstStyle/>
          <a:p>
            <a:r>
              <a:rPr lang="en-US" b="1"/>
              <a:t>Time</a:t>
            </a:r>
          </a:p>
        </p:txBody>
      </p:sp>
      <p:sp>
        <p:nvSpPr>
          <p:cNvPr id="38916" name="Line 5"/>
          <p:cNvSpPr>
            <a:spLocks noChangeShapeType="1"/>
          </p:cNvSpPr>
          <p:nvPr/>
        </p:nvSpPr>
        <p:spPr bwMode="auto">
          <a:xfrm flipV="1">
            <a:off x="1552575" y="1116013"/>
            <a:ext cx="0" cy="5149850"/>
          </a:xfrm>
          <a:prstGeom prst="line">
            <a:avLst/>
          </a:prstGeom>
          <a:noFill/>
          <a:ln w="28575">
            <a:solidFill>
              <a:schemeClr val="tx1"/>
            </a:solidFill>
            <a:round/>
            <a:headEnd/>
            <a:tailEnd type="triangle" w="lg" len="lg"/>
          </a:ln>
        </p:spPr>
        <p:txBody>
          <a:bodyPr/>
          <a:lstStyle/>
          <a:p>
            <a:endParaRPr lang="en-US"/>
          </a:p>
        </p:txBody>
      </p:sp>
      <p:cxnSp>
        <p:nvCxnSpPr>
          <p:cNvPr id="2" name="Straight Connector 6"/>
          <p:cNvCxnSpPr/>
          <p:nvPr/>
        </p:nvCxnSpPr>
        <p:spPr>
          <a:xfrm>
            <a:off x="1552575" y="4449763"/>
            <a:ext cx="5849938" cy="0"/>
          </a:xfrm>
          <a:prstGeom prst="line">
            <a:avLst/>
          </a:prstGeom>
        </p:spPr>
        <p:style>
          <a:lnRef idx="2">
            <a:schemeClr val="dk1"/>
          </a:lnRef>
          <a:fillRef idx="0">
            <a:schemeClr val="dk1"/>
          </a:fillRef>
          <a:effectRef idx="1">
            <a:schemeClr val="dk1"/>
          </a:effectRef>
          <a:fontRef idx="minor">
            <a:schemeClr val="tx1"/>
          </a:fontRef>
        </p:style>
      </p:cxnSp>
      <p:cxnSp>
        <p:nvCxnSpPr>
          <p:cNvPr id="3" name="Straight Connector 6"/>
          <p:cNvCxnSpPr/>
          <p:nvPr/>
        </p:nvCxnSpPr>
        <p:spPr>
          <a:xfrm>
            <a:off x="1552575" y="2806700"/>
            <a:ext cx="5849938" cy="0"/>
          </a:xfrm>
          <a:prstGeom prst="line">
            <a:avLst/>
          </a:prstGeom>
        </p:spPr>
        <p:style>
          <a:lnRef idx="2">
            <a:schemeClr val="dk1"/>
          </a:lnRef>
          <a:fillRef idx="0">
            <a:schemeClr val="dk1"/>
          </a:fillRef>
          <a:effectRef idx="1">
            <a:schemeClr val="dk1"/>
          </a:effectRef>
          <a:fontRef idx="minor">
            <a:schemeClr val="tx1"/>
          </a:fontRef>
        </p:style>
      </p:cxnSp>
      <p:sp>
        <p:nvSpPr>
          <p:cNvPr id="38919" name="Text Box 8"/>
          <p:cNvSpPr txBox="1">
            <a:spLocks noChangeArrowheads="1"/>
          </p:cNvSpPr>
          <p:nvPr/>
        </p:nvSpPr>
        <p:spPr bwMode="auto">
          <a:xfrm>
            <a:off x="381000" y="5170488"/>
            <a:ext cx="679450" cy="366712"/>
          </a:xfrm>
          <a:prstGeom prst="rect">
            <a:avLst/>
          </a:prstGeom>
          <a:noFill/>
          <a:ln w="9525">
            <a:noFill/>
            <a:miter lim="800000"/>
            <a:headEnd/>
            <a:tailEnd/>
          </a:ln>
        </p:spPr>
        <p:txBody>
          <a:bodyPr wrap="none">
            <a:spAutoFit/>
          </a:bodyPr>
          <a:lstStyle/>
          <a:p>
            <a:r>
              <a:rPr lang="en-US" b="1"/>
              <a:t>DNA</a:t>
            </a:r>
          </a:p>
        </p:txBody>
      </p:sp>
      <p:sp>
        <p:nvSpPr>
          <p:cNvPr id="38920" name="Text Box 9"/>
          <p:cNvSpPr txBox="1">
            <a:spLocks noChangeArrowheads="1"/>
          </p:cNvSpPr>
          <p:nvPr/>
        </p:nvSpPr>
        <p:spPr bwMode="auto">
          <a:xfrm>
            <a:off x="393700" y="3465513"/>
            <a:ext cx="882650" cy="366712"/>
          </a:xfrm>
          <a:prstGeom prst="rect">
            <a:avLst/>
          </a:prstGeom>
          <a:noFill/>
          <a:ln w="9525">
            <a:noFill/>
            <a:miter lim="800000"/>
            <a:headEnd/>
            <a:tailEnd/>
          </a:ln>
        </p:spPr>
        <p:txBody>
          <a:bodyPr wrap="none">
            <a:spAutoFit/>
          </a:bodyPr>
          <a:lstStyle/>
          <a:p>
            <a:r>
              <a:rPr lang="en-US" b="1"/>
              <a:t>mRNA</a:t>
            </a:r>
          </a:p>
        </p:txBody>
      </p:sp>
      <p:sp>
        <p:nvSpPr>
          <p:cNvPr id="38921" name="Text Box 10"/>
          <p:cNvSpPr txBox="1">
            <a:spLocks noChangeArrowheads="1"/>
          </p:cNvSpPr>
          <p:nvPr/>
        </p:nvSpPr>
        <p:spPr bwMode="auto">
          <a:xfrm>
            <a:off x="393700" y="1744663"/>
            <a:ext cx="971550" cy="641350"/>
          </a:xfrm>
          <a:prstGeom prst="rect">
            <a:avLst/>
          </a:prstGeom>
          <a:noFill/>
          <a:ln w="9525">
            <a:noFill/>
            <a:miter lim="800000"/>
            <a:headEnd/>
            <a:tailEnd/>
          </a:ln>
        </p:spPr>
        <p:txBody>
          <a:bodyPr wrap="none">
            <a:spAutoFit/>
          </a:bodyPr>
          <a:lstStyle/>
          <a:p>
            <a:r>
              <a:rPr lang="en-US" b="1"/>
              <a:t>Protein</a:t>
            </a:r>
          </a:p>
          <a:p>
            <a:endParaRPr lang="en-US" b="1"/>
          </a:p>
        </p:txBody>
      </p:sp>
      <p:sp>
        <p:nvSpPr>
          <p:cNvPr id="38922" name="Line 12"/>
          <p:cNvSpPr>
            <a:spLocks noChangeShapeType="1"/>
          </p:cNvSpPr>
          <p:nvPr/>
        </p:nvSpPr>
        <p:spPr bwMode="auto">
          <a:xfrm>
            <a:off x="1552575" y="5795963"/>
            <a:ext cx="5849938" cy="0"/>
          </a:xfrm>
          <a:prstGeom prst="line">
            <a:avLst/>
          </a:prstGeom>
          <a:noFill/>
          <a:ln w="28575">
            <a:solidFill>
              <a:schemeClr val="hlink"/>
            </a:solidFill>
            <a:round/>
            <a:headEnd/>
            <a:tailEnd/>
          </a:ln>
        </p:spPr>
        <p:txBody>
          <a:bodyPr/>
          <a:lstStyle/>
          <a:p>
            <a:endParaRPr lang="en-US"/>
          </a:p>
        </p:txBody>
      </p:sp>
      <p:sp>
        <p:nvSpPr>
          <p:cNvPr id="38924" name="Freeform 17"/>
          <p:cNvSpPr>
            <a:spLocks/>
          </p:cNvSpPr>
          <p:nvPr/>
        </p:nvSpPr>
        <p:spPr bwMode="auto">
          <a:xfrm>
            <a:off x="1549400" y="1952625"/>
            <a:ext cx="5935663" cy="666750"/>
          </a:xfrm>
          <a:custGeom>
            <a:avLst/>
            <a:gdLst>
              <a:gd name="T0" fmla="*/ 0 w 3739"/>
              <a:gd name="T1" fmla="*/ 573088 h 420"/>
              <a:gd name="T2" fmla="*/ 481013 w 3739"/>
              <a:gd name="T3" fmla="*/ 588963 h 420"/>
              <a:gd name="T4" fmla="*/ 1239838 w 3739"/>
              <a:gd name="T5" fmla="*/ 650875 h 420"/>
              <a:gd name="T6" fmla="*/ 2046288 w 3739"/>
              <a:gd name="T7" fmla="*/ 666750 h 420"/>
              <a:gd name="T8" fmla="*/ 2759075 w 3739"/>
              <a:gd name="T9" fmla="*/ 650875 h 420"/>
              <a:gd name="T10" fmla="*/ 2928938 w 3739"/>
              <a:gd name="T11" fmla="*/ 558800 h 420"/>
              <a:gd name="T12" fmla="*/ 3054350 w 3739"/>
              <a:gd name="T13" fmla="*/ 527050 h 420"/>
              <a:gd name="T14" fmla="*/ 3549651 w 3739"/>
              <a:gd name="T15" fmla="*/ 604838 h 420"/>
              <a:gd name="T16" fmla="*/ 4216401 w 3739"/>
              <a:gd name="T17" fmla="*/ 558800 h 420"/>
              <a:gd name="T18" fmla="*/ 4448176 w 3739"/>
              <a:gd name="T19" fmla="*/ 496888 h 420"/>
              <a:gd name="T20" fmla="*/ 4619626 w 3739"/>
              <a:gd name="T21" fmla="*/ 419100 h 420"/>
              <a:gd name="T22" fmla="*/ 4835526 w 3739"/>
              <a:gd name="T23" fmla="*/ 371475 h 420"/>
              <a:gd name="T24" fmla="*/ 4975226 w 3739"/>
              <a:gd name="T25" fmla="*/ 279400 h 420"/>
              <a:gd name="T26" fmla="*/ 5083176 w 3739"/>
              <a:gd name="T27" fmla="*/ 233363 h 420"/>
              <a:gd name="T28" fmla="*/ 5284788 w 3739"/>
              <a:gd name="T29" fmla="*/ 123825 h 420"/>
              <a:gd name="T30" fmla="*/ 5641976 w 3739"/>
              <a:gd name="T31" fmla="*/ 93662 h 420"/>
              <a:gd name="T32" fmla="*/ 5811838 w 3739"/>
              <a:gd name="T33" fmla="*/ 31750 h 420"/>
              <a:gd name="T34" fmla="*/ 5889626 w 3739"/>
              <a:gd name="T35" fmla="*/ 15875 h 420"/>
              <a:gd name="T36" fmla="*/ 5935663 w 3739"/>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9"/>
              <a:gd name="T58" fmla="*/ 0 h 420"/>
              <a:gd name="T59" fmla="*/ 3739 w 3739"/>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9" h="420">
                <a:moveTo>
                  <a:pt x="0" y="361"/>
                </a:moveTo>
                <a:cubicBezTo>
                  <a:pt x="47" y="377"/>
                  <a:pt x="294" y="370"/>
                  <a:pt x="303" y="371"/>
                </a:cubicBezTo>
                <a:cubicBezTo>
                  <a:pt x="462" y="381"/>
                  <a:pt x="623" y="387"/>
                  <a:pt x="781" y="410"/>
                </a:cubicBezTo>
                <a:cubicBezTo>
                  <a:pt x="887" y="375"/>
                  <a:pt x="1188" y="416"/>
                  <a:pt x="1289" y="420"/>
                </a:cubicBezTo>
                <a:cubicBezTo>
                  <a:pt x="1439" y="417"/>
                  <a:pt x="1589" y="419"/>
                  <a:pt x="1738" y="410"/>
                </a:cubicBezTo>
                <a:cubicBezTo>
                  <a:pt x="1778" y="408"/>
                  <a:pt x="1806" y="362"/>
                  <a:pt x="1845" y="352"/>
                </a:cubicBezTo>
                <a:cubicBezTo>
                  <a:pt x="1871" y="345"/>
                  <a:pt x="1924" y="332"/>
                  <a:pt x="1924" y="332"/>
                </a:cubicBezTo>
                <a:cubicBezTo>
                  <a:pt x="2030" y="343"/>
                  <a:pt x="2129" y="370"/>
                  <a:pt x="2236" y="381"/>
                </a:cubicBezTo>
                <a:cubicBezTo>
                  <a:pt x="2383" y="375"/>
                  <a:pt x="2513" y="363"/>
                  <a:pt x="2656" y="352"/>
                </a:cubicBezTo>
                <a:cubicBezTo>
                  <a:pt x="2707" y="343"/>
                  <a:pt x="2753" y="328"/>
                  <a:pt x="2802" y="313"/>
                </a:cubicBezTo>
                <a:cubicBezTo>
                  <a:pt x="2841" y="301"/>
                  <a:pt x="2868" y="273"/>
                  <a:pt x="2910" y="264"/>
                </a:cubicBezTo>
                <a:cubicBezTo>
                  <a:pt x="2952" y="255"/>
                  <a:pt x="3007" y="256"/>
                  <a:pt x="3046" y="234"/>
                </a:cubicBezTo>
                <a:cubicBezTo>
                  <a:pt x="3077" y="217"/>
                  <a:pt x="3105" y="195"/>
                  <a:pt x="3134" y="176"/>
                </a:cubicBezTo>
                <a:cubicBezTo>
                  <a:pt x="3155" y="162"/>
                  <a:pt x="3181" y="159"/>
                  <a:pt x="3202" y="147"/>
                </a:cubicBezTo>
                <a:cubicBezTo>
                  <a:pt x="3240" y="126"/>
                  <a:pt x="3285" y="84"/>
                  <a:pt x="3329" y="78"/>
                </a:cubicBezTo>
                <a:cubicBezTo>
                  <a:pt x="3404" y="68"/>
                  <a:pt x="3479" y="66"/>
                  <a:pt x="3554" y="59"/>
                </a:cubicBezTo>
                <a:cubicBezTo>
                  <a:pt x="3588" y="36"/>
                  <a:pt x="3622" y="30"/>
                  <a:pt x="3661" y="20"/>
                </a:cubicBezTo>
                <a:cubicBezTo>
                  <a:pt x="3677" y="16"/>
                  <a:pt x="3694" y="14"/>
                  <a:pt x="3710" y="10"/>
                </a:cubicBezTo>
                <a:cubicBezTo>
                  <a:pt x="3720" y="7"/>
                  <a:pt x="3739" y="0"/>
                  <a:pt x="3739" y="0"/>
                </a:cubicBezTo>
              </a:path>
            </a:pathLst>
          </a:custGeom>
          <a:noFill/>
          <a:ln w="28575">
            <a:solidFill>
              <a:schemeClr val="hlink"/>
            </a:solidFill>
            <a:round/>
            <a:headEnd/>
            <a:tailEnd/>
          </a:ln>
        </p:spPr>
        <p:txBody>
          <a:bodyPr/>
          <a:lstStyle/>
          <a:p>
            <a:endParaRPr lang="en-US"/>
          </a:p>
        </p:txBody>
      </p:sp>
      <p:sp>
        <p:nvSpPr>
          <p:cNvPr id="38925" name="Text Box 18"/>
          <p:cNvSpPr txBox="1">
            <a:spLocks noChangeArrowheads="1"/>
          </p:cNvSpPr>
          <p:nvPr/>
        </p:nvSpPr>
        <p:spPr bwMode="auto">
          <a:xfrm>
            <a:off x="7440613" y="1730375"/>
            <a:ext cx="819150" cy="641350"/>
          </a:xfrm>
          <a:prstGeom prst="rect">
            <a:avLst/>
          </a:prstGeom>
          <a:noFill/>
          <a:ln w="9525">
            <a:noFill/>
            <a:miter lim="800000"/>
            <a:headEnd/>
            <a:tailEnd/>
          </a:ln>
        </p:spPr>
        <p:txBody>
          <a:bodyPr wrap="none">
            <a:spAutoFit/>
          </a:bodyPr>
          <a:lstStyle/>
          <a:p>
            <a:pPr defTabSz="914400"/>
            <a:r>
              <a:rPr lang="en-US"/>
              <a:t>Elaine</a:t>
            </a:r>
          </a:p>
          <a:p>
            <a:pPr defTabSz="914400"/>
            <a:endParaRPr lang="en-US"/>
          </a:p>
        </p:txBody>
      </p:sp>
      <p:sp>
        <p:nvSpPr>
          <p:cNvPr id="38926" name="Text Box 19"/>
          <p:cNvSpPr txBox="1">
            <a:spLocks noChangeArrowheads="1"/>
          </p:cNvSpPr>
          <p:nvPr/>
        </p:nvSpPr>
        <p:spPr bwMode="auto">
          <a:xfrm>
            <a:off x="7467600" y="3324225"/>
            <a:ext cx="819150" cy="641350"/>
          </a:xfrm>
          <a:prstGeom prst="rect">
            <a:avLst/>
          </a:prstGeom>
          <a:noFill/>
          <a:ln w="9525">
            <a:noFill/>
            <a:miter lim="800000"/>
            <a:headEnd/>
            <a:tailEnd/>
          </a:ln>
        </p:spPr>
        <p:txBody>
          <a:bodyPr wrap="none">
            <a:spAutoFit/>
          </a:bodyPr>
          <a:lstStyle/>
          <a:p>
            <a:r>
              <a:rPr lang="en-US"/>
              <a:t>Elaine</a:t>
            </a:r>
          </a:p>
          <a:p>
            <a:endParaRPr lang="en-US"/>
          </a:p>
        </p:txBody>
      </p:sp>
      <p:sp>
        <p:nvSpPr>
          <p:cNvPr id="38927" name="Text Box 20"/>
          <p:cNvSpPr txBox="1">
            <a:spLocks noChangeArrowheads="1"/>
          </p:cNvSpPr>
          <p:nvPr/>
        </p:nvSpPr>
        <p:spPr bwMode="auto">
          <a:xfrm>
            <a:off x="7453313" y="5618163"/>
            <a:ext cx="819150" cy="641350"/>
          </a:xfrm>
          <a:prstGeom prst="rect">
            <a:avLst/>
          </a:prstGeom>
          <a:noFill/>
          <a:ln w="9525">
            <a:noFill/>
            <a:miter lim="800000"/>
            <a:headEnd/>
            <a:tailEnd/>
          </a:ln>
        </p:spPr>
        <p:txBody>
          <a:bodyPr wrap="none">
            <a:spAutoFit/>
          </a:bodyPr>
          <a:lstStyle/>
          <a:p>
            <a:r>
              <a:rPr lang="en-US"/>
              <a:t>Elaine</a:t>
            </a:r>
          </a:p>
          <a:p>
            <a:endParaRPr lang="en-US"/>
          </a:p>
        </p:txBody>
      </p:sp>
      <p:sp>
        <p:nvSpPr>
          <p:cNvPr id="38929" name="Freeform 17"/>
          <p:cNvSpPr>
            <a:spLocks/>
          </p:cNvSpPr>
          <p:nvPr/>
        </p:nvSpPr>
        <p:spPr bwMode="auto">
          <a:xfrm>
            <a:off x="1552575" y="3632200"/>
            <a:ext cx="5464175" cy="666750"/>
          </a:xfrm>
          <a:custGeom>
            <a:avLst/>
            <a:gdLst>
              <a:gd name="T0" fmla="*/ 0 w 3739"/>
              <a:gd name="T1" fmla="*/ 573088 h 420"/>
              <a:gd name="T2" fmla="*/ 481013 w 3739"/>
              <a:gd name="T3" fmla="*/ 588963 h 420"/>
              <a:gd name="T4" fmla="*/ 1239838 w 3739"/>
              <a:gd name="T5" fmla="*/ 650875 h 420"/>
              <a:gd name="T6" fmla="*/ 2046288 w 3739"/>
              <a:gd name="T7" fmla="*/ 666750 h 420"/>
              <a:gd name="T8" fmla="*/ 2759075 w 3739"/>
              <a:gd name="T9" fmla="*/ 650875 h 420"/>
              <a:gd name="T10" fmla="*/ 2928938 w 3739"/>
              <a:gd name="T11" fmla="*/ 558800 h 420"/>
              <a:gd name="T12" fmla="*/ 3054350 w 3739"/>
              <a:gd name="T13" fmla="*/ 527050 h 420"/>
              <a:gd name="T14" fmla="*/ 3549651 w 3739"/>
              <a:gd name="T15" fmla="*/ 604838 h 420"/>
              <a:gd name="T16" fmla="*/ 4216401 w 3739"/>
              <a:gd name="T17" fmla="*/ 558800 h 420"/>
              <a:gd name="T18" fmla="*/ 4448176 w 3739"/>
              <a:gd name="T19" fmla="*/ 496888 h 420"/>
              <a:gd name="T20" fmla="*/ 4619626 w 3739"/>
              <a:gd name="T21" fmla="*/ 419100 h 420"/>
              <a:gd name="T22" fmla="*/ 4835526 w 3739"/>
              <a:gd name="T23" fmla="*/ 371475 h 420"/>
              <a:gd name="T24" fmla="*/ 4975226 w 3739"/>
              <a:gd name="T25" fmla="*/ 279400 h 420"/>
              <a:gd name="T26" fmla="*/ 5083176 w 3739"/>
              <a:gd name="T27" fmla="*/ 233363 h 420"/>
              <a:gd name="T28" fmla="*/ 5284788 w 3739"/>
              <a:gd name="T29" fmla="*/ 123825 h 420"/>
              <a:gd name="T30" fmla="*/ 5641976 w 3739"/>
              <a:gd name="T31" fmla="*/ 93662 h 420"/>
              <a:gd name="T32" fmla="*/ 5811838 w 3739"/>
              <a:gd name="T33" fmla="*/ 31750 h 420"/>
              <a:gd name="T34" fmla="*/ 5889626 w 3739"/>
              <a:gd name="T35" fmla="*/ 15875 h 420"/>
              <a:gd name="T36" fmla="*/ 5935663 w 3739"/>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9"/>
              <a:gd name="T58" fmla="*/ 0 h 420"/>
              <a:gd name="T59" fmla="*/ 3739 w 3739"/>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9" h="420">
                <a:moveTo>
                  <a:pt x="0" y="361"/>
                </a:moveTo>
                <a:cubicBezTo>
                  <a:pt x="47" y="377"/>
                  <a:pt x="294" y="370"/>
                  <a:pt x="303" y="371"/>
                </a:cubicBezTo>
                <a:cubicBezTo>
                  <a:pt x="462" y="381"/>
                  <a:pt x="623" y="387"/>
                  <a:pt x="781" y="410"/>
                </a:cubicBezTo>
                <a:cubicBezTo>
                  <a:pt x="887" y="375"/>
                  <a:pt x="1188" y="416"/>
                  <a:pt x="1289" y="420"/>
                </a:cubicBezTo>
                <a:cubicBezTo>
                  <a:pt x="1439" y="417"/>
                  <a:pt x="1589" y="419"/>
                  <a:pt x="1738" y="410"/>
                </a:cubicBezTo>
                <a:cubicBezTo>
                  <a:pt x="1778" y="408"/>
                  <a:pt x="1806" y="362"/>
                  <a:pt x="1845" y="352"/>
                </a:cubicBezTo>
                <a:cubicBezTo>
                  <a:pt x="1871" y="345"/>
                  <a:pt x="1924" y="332"/>
                  <a:pt x="1924" y="332"/>
                </a:cubicBezTo>
                <a:cubicBezTo>
                  <a:pt x="2030" y="343"/>
                  <a:pt x="2129" y="370"/>
                  <a:pt x="2236" y="381"/>
                </a:cubicBezTo>
                <a:cubicBezTo>
                  <a:pt x="2383" y="375"/>
                  <a:pt x="2513" y="363"/>
                  <a:pt x="2656" y="352"/>
                </a:cubicBezTo>
                <a:cubicBezTo>
                  <a:pt x="2707" y="343"/>
                  <a:pt x="2753" y="328"/>
                  <a:pt x="2802" y="313"/>
                </a:cubicBezTo>
                <a:cubicBezTo>
                  <a:pt x="2841" y="301"/>
                  <a:pt x="2868" y="273"/>
                  <a:pt x="2910" y="264"/>
                </a:cubicBezTo>
                <a:cubicBezTo>
                  <a:pt x="2952" y="255"/>
                  <a:pt x="3007" y="256"/>
                  <a:pt x="3046" y="234"/>
                </a:cubicBezTo>
                <a:cubicBezTo>
                  <a:pt x="3077" y="217"/>
                  <a:pt x="3105" y="195"/>
                  <a:pt x="3134" y="176"/>
                </a:cubicBezTo>
                <a:cubicBezTo>
                  <a:pt x="3155" y="162"/>
                  <a:pt x="3181" y="159"/>
                  <a:pt x="3202" y="147"/>
                </a:cubicBezTo>
                <a:cubicBezTo>
                  <a:pt x="3240" y="126"/>
                  <a:pt x="3285" y="84"/>
                  <a:pt x="3329" y="78"/>
                </a:cubicBezTo>
                <a:cubicBezTo>
                  <a:pt x="3404" y="68"/>
                  <a:pt x="3479" y="66"/>
                  <a:pt x="3554" y="59"/>
                </a:cubicBezTo>
                <a:cubicBezTo>
                  <a:pt x="3588" y="36"/>
                  <a:pt x="3622" y="30"/>
                  <a:pt x="3661" y="20"/>
                </a:cubicBezTo>
                <a:cubicBezTo>
                  <a:pt x="3677" y="16"/>
                  <a:pt x="3694" y="14"/>
                  <a:pt x="3710" y="10"/>
                </a:cubicBezTo>
                <a:cubicBezTo>
                  <a:pt x="3720" y="7"/>
                  <a:pt x="3739" y="0"/>
                  <a:pt x="3739" y="0"/>
                </a:cubicBezTo>
              </a:path>
            </a:pathLst>
          </a:custGeom>
          <a:noFill/>
          <a:ln w="28575">
            <a:solidFill>
              <a:schemeClr val="hlink"/>
            </a:solidFill>
            <a:round/>
            <a:headEnd/>
            <a:tailEnd/>
          </a:ln>
        </p:spPr>
        <p:txBody>
          <a:bodyPr/>
          <a:lstStyle/>
          <a:p>
            <a:endParaRPr lang="en-US"/>
          </a:p>
        </p:txBody>
      </p:sp>
      <p:sp>
        <p:nvSpPr>
          <p:cNvPr id="38930" name="Freeform 18"/>
          <p:cNvSpPr>
            <a:spLocks/>
          </p:cNvSpPr>
          <p:nvPr/>
        </p:nvSpPr>
        <p:spPr bwMode="auto">
          <a:xfrm>
            <a:off x="6996113" y="3444875"/>
            <a:ext cx="468312" cy="192088"/>
          </a:xfrm>
          <a:custGeom>
            <a:avLst/>
            <a:gdLst/>
            <a:ahLst/>
            <a:cxnLst>
              <a:cxn ang="0">
                <a:pos x="0" y="121"/>
              </a:cxn>
              <a:cxn ang="0">
                <a:pos x="27" y="80"/>
              </a:cxn>
              <a:cxn ang="0">
                <a:pos x="121" y="67"/>
              </a:cxn>
              <a:cxn ang="0">
                <a:pos x="295" y="0"/>
              </a:cxn>
            </a:cxnLst>
            <a:rect l="0" t="0" r="r" b="b"/>
            <a:pathLst>
              <a:path w="295" h="121">
                <a:moveTo>
                  <a:pt x="0" y="121"/>
                </a:moveTo>
                <a:cubicBezTo>
                  <a:pt x="9" y="107"/>
                  <a:pt x="12" y="87"/>
                  <a:pt x="27" y="80"/>
                </a:cubicBezTo>
                <a:cubicBezTo>
                  <a:pt x="56" y="67"/>
                  <a:pt x="90" y="74"/>
                  <a:pt x="121" y="67"/>
                </a:cubicBezTo>
                <a:cubicBezTo>
                  <a:pt x="166" y="57"/>
                  <a:pt x="257" y="35"/>
                  <a:pt x="295" y="0"/>
                </a:cubicBezTo>
              </a:path>
            </a:pathLst>
          </a:custGeom>
          <a:noFill/>
          <a:ln w="22225">
            <a:solidFill>
              <a:schemeClr val="hlink"/>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565150" y="-26988"/>
            <a:ext cx="8229600" cy="1143001"/>
          </a:xfrm>
        </p:spPr>
        <p:txBody>
          <a:bodyPr/>
          <a:lstStyle/>
          <a:p>
            <a:pPr eaLnBrk="1" hangingPunct="1"/>
            <a:r>
              <a:rPr lang="en-US" sz="2800" smtClean="0"/>
              <a:t>Now a line indicating Marc’s expression levels</a:t>
            </a:r>
          </a:p>
        </p:txBody>
      </p:sp>
      <p:cxnSp>
        <p:nvCxnSpPr>
          <p:cNvPr id="7" name="Straight Connector 6"/>
          <p:cNvCxnSpPr/>
          <p:nvPr/>
        </p:nvCxnSpPr>
        <p:spPr>
          <a:xfrm>
            <a:off x="1552575" y="6265863"/>
            <a:ext cx="5849938" cy="0"/>
          </a:xfrm>
          <a:prstGeom prst="line">
            <a:avLst/>
          </a:prstGeom>
        </p:spPr>
        <p:style>
          <a:lnRef idx="2">
            <a:schemeClr val="dk1"/>
          </a:lnRef>
          <a:fillRef idx="0">
            <a:schemeClr val="dk1"/>
          </a:fillRef>
          <a:effectRef idx="1">
            <a:schemeClr val="dk1"/>
          </a:effectRef>
          <a:fontRef idx="minor">
            <a:schemeClr val="tx1"/>
          </a:fontRef>
        </p:style>
      </p:cxnSp>
      <p:sp>
        <p:nvSpPr>
          <p:cNvPr id="39939" name="TextBox 7"/>
          <p:cNvSpPr txBox="1">
            <a:spLocks noChangeArrowheads="1"/>
          </p:cNvSpPr>
          <p:nvPr/>
        </p:nvSpPr>
        <p:spPr bwMode="auto">
          <a:xfrm>
            <a:off x="3962400" y="6488113"/>
            <a:ext cx="717550" cy="366712"/>
          </a:xfrm>
          <a:prstGeom prst="rect">
            <a:avLst/>
          </a:prstGeom>
          <a:noFill/>
          <a:ln w="9525">
            <a:noFill/>
            <a:miter lim="800000"/>
            <a:headEnd/>
            <a:tailEnd/>
          </a:ln>
        </p:spPr>
        <p:txBody>
          <a:bodyPr wrap="none">
            <a:spAutoFit/>
          </a:bodyPr>
          <a:lstStyle/>
          <a:p>
            <a:r>
              <a:rPr lang="en-US" b="1"/>
              <a:t>Time</a:t>
            </a:r>
          </a:p>
        </p:txBody>
      </p:sp>
      <p:sp>
        <p:nvSpPr>
          <p:cNvPr id="39940" name="Line 5"/>
          <p:cNvSpPr>
            <a:spLocks noChangeShapeType="1"/>
          </p:cNvSpPr>
          <p:nvPr/>
        </p:nvSpPr>
        <p:spPr bwMode="auto">
          <a:xfrm flipV="1">
            <a:off x="1552575" y="1116013"/>
            <a:ext cx="0" cy="5149850"/>
          </a:xfrm>
          <a:prstGeom prst="line">
            <a:avLst/>
          </a:prstGeom>
          <a:noFill/>
          <a:ln w="28575">
            <a:solidFill>
              <a:schemeClr val="tx1"/>
            </a:solidFill>
            <a:round/>
            <a:headEnd/>
            <a:tailEnd type="triangle" w="lg" len="lg"/>
          </a:ln>
        </p:spPr>
        <p:txBody>
          <a:bodyPr/>
          <a:lstStyle/>
          <a:p>
            <a:endParaRPr lang="en-US"/>
          </a:p>
        </p:txBody>
      </p:sp>
      <p:cxnSp>
        <p:nvCxnSpPr>
          <p:cNvPr id="2" name="Straight Connector 6"/>
          <p:cNvCxnSpPr/>
          <p:nvPr/>
        </p:nvCxnSpPr>
        <p:spPr>
          <a:xfrm>
            <a:off x="1552575" y="4449763"/>
            <a:ext cx="5849938" cy="0"/>
          </a:xfrm>
          <a:prstGeom prst="line">
            <a:avLst/>
          </a:prstGeom>
        </p:spPr>
        <p:style>
          <a:lnRef idx="2">
            <a:schemeClr val="dk1"/>
          </a:lnRef>
          <a:fillRef idx="0">
            <a:schemeClr val="dk1"/>
          </a:fillRef>
          <a:effectRef idx="1">
            <a:schemeClr val="dk1"/>
          </a:effectRef>
          <a:fontRef idx="minor">
            <a:schemeClr val="tx1"/>
          </a:fontRef>
        </p:style>
      </p:cxnSp>
      <p:cxnSp>
        <p:nvCxnSpPr>
          <p:cNvPr id="3" name="Straight Connector 6"/>
          <p:cNvCxnSpPr/>
          <p:nvPr/>
        </p:nvCxnSpPr>
        <p:spPr>
          <a:xfrm>
            <a:off x="1552575" y="2806700"/>
            <a:ext cx="5849938" cy="0"/>
          </a:xfrm>
          <a:prstGeom prst="line">
            <a:avLst/>
          </a:prstGeom>
        </p:spPr>
        <p:style>
          <a:lnRef idx="2">
            <a:schemeClr val="dk1"/>
          </a:lnRef>
          <a:fillRef idx="0">
            <a:schemeClr val="dk1"/>
          </a:fillRef>
          <a:effectRef idx="1">
            <a:schemeClr val="dk1"/>
          </a:effectRef>
          <a:fontRef idx="minor">
            <a:schemeClr val="tx1"/>
          </a:fontRef>
        </p:style>
      </p:cxnSp>
      <p:sp>
        <p:nvSpPr>
          <p:cNvPr id="39943" name="Text Box 8"/>
          <p:cNvSpPr txBox="1">
            <a:spLocks noChangeArrowheads="1"/>
          </p:cNvSpPr>
          <p:nvPr/>
        </p:nvSpPr>
        <p:spPr bwMode="auto">
          <a:xfrm>
            <a:off x="381000" y="5170488"/>
            <a:ext cx="679450" cy="366712"/>
          </a:xfrm>
          <a:prstGeom prst="rect">
            <a:avLst/>
          </a:prstGeom>
          <a:noFill/>
          <a:ln w="9525">
            <a:noFill/>
            <a:miter lim="800000"/>
            <a:headEnd/>
            <a:tailEnd/>
          </a:ln>
        </p:spPr>
        <p:txBody>
          <a:bodyPr wrap="none">
            <a:spAutoFit/>
          </a:bodyPr>
          <a:lstStyle/>
          <a:p>
            <a:r>
              <a:rPr lang="en-US" b="1"/>
              <a:t>DNA</a:t>
            </a:r>
          </a:p>
        </p:txBody>
      </p:sp>
      <p:sp>
        <p:nvSpPr>
          <p:cNvPr id="39944" name="Text Box 9"/>
          <p:cNvSpPr txBox="1">
            <a:spLocks noChangeArrowheads="1"/>
          </p:cNvSpPr>
          <p:nvPr/>
        </p:nvSpPr>
        <p:spPr bwMode="auto">
          <a:xfrm>
            <a:off x="393700" y="3465513"/>
            <a:ext cx="882650" cy="366712"/>
          </a:xfrm>
          <a:prstGeom prst="rect">
            <a:avLst/>
          </a:prstGeom>
          <a:noFill/>
          <a:ln w="9525">
            <a:noFill/>
            <a:miter lim="800000"/>
            <a:headEnd/>
            <a:tailEnd/>
          </a:ln>
        </p:spPr>
        <p:txBody>
          <a:bodyPr wrap="none">
            <a:spAutoFit/>
          </a:bodyPr>
          <a:lstStyle/>
          <a:p>
            <a:r>
              <a:rPr lang="en-US" b="1"/>
              <a:t>mRNA</a:t>
            </a:r>
          </a:p>
        </p:txBody>
      </p:sp>
      <p:sp>
        <p:nvSpPr>
          <p:cNvPr id="39945" name="Text Box 10"/>
          <p:cNvSpPr txBox="1">
            <a:spLocks noChangeArrowheads="1"/>
          </p:cNvSpPr>
          <p:nvPr/>
        </p:nvSpPr>
        <p:spPr bwMode="auto">
          <a:xfrm>
            <a:off x="393700" y="1744663"/>
            <a:ext cx="971550" cy="641350"/>
          </a:xfrm>
          <a:prstGeom prst="rect">
            <a:avLst/>
          </a:prstGeom>
          <a:noFill/>
          <a:ln w="9525">
            <a:noFill/>
            <a:miter lim="800000"/>
            <a:headEnd/>
            <a:tailEnd/>
          </a:ln>
        </p:spPr>
        <p:txBody>
          <a:bodyPr wrap="none">
            <a:spAutoFit/>
          </a:bodyPr>
          <a:lstStyle/>
          <a:p>
            <a:r>
              <a:rPr lang="en-US" b="1"/>
              <a:t>Protein</a:t>
            </a:r>
          </a:p>
          <a:p>
            <a:endParaRPr lang="en-US" b="1"/>
          </a:p>
        </p:txBody>
      </p:sp>
      <p:sp>
        <p:nvSpPr>
          <p:cNvPr id="39946" name="Line 11"/>
          <p:cNvSpPr>
            <a:spLocks noChangeShapeType="1"/>
          </p:cNvSpPr>
          <p:nvPr/>
        </p:nvSpPr>
        <p:spPr bwMode="auto">
          <a:xfrm>
            <a:off x="1552575" y="5795963"/>
            <a:ext cx="5849938" cy="0"/>
          </a:xfrm>
          <a:prstGeom prst="line">
            <a:avLst/>
          </a:prstGeom>
          <a:noFill/>
          <a:ln w="28575">
            <a:solidFill>
              <a:schemeClr val="hlink"/>
            </a:solidFill>
            <a:round/>
            <a:headEnd/>
            <a:tailEnd/>
          </a:ln>
        </p:spPr>
        <p:txBody>
          <a:bodyPr/>
          <a:lstStyle/>
          <a:p>
            <a:endParaRPr lang="en-US"/>
          </a:p>
        </p:txBody>
      </p:sp>
      <p:sp>
        <p:nvSpPr>
          <p:cNvPr id="39948" name="Freeform 13"/>
          <p:cNvSpPr>
            <a:spLocks/>
          </p:cNvSpPr>
          <p:nvPr/>
        </p:nvSpPr>
        <p:spPr bwMode="auto">
          <a:xfrm>
            <a:off x="1549400" y="1952625"/>
            <a:ext cx="5935663" cy="666750"/>
          </a:xfrm>
          <a:custGeom>
            <a:avLst/>
            <a:gdLst>
              <a:gd name="T0" fmla="*/ 0 w 3739"/>
              <a:gd name="T1" fmla="*/ 573088 h 420"/>
              <a:gd name="T2" fmla="*/ 481013 w 3739"/>
              <a:gd name="T3" fmla="*/ 588963 h 420"/>
              <a:gd name="T4" fmla="*/ 1239838 w 3739"/>
              <a:gd name="T5" fmla="*/ 650875 h 420"/>
              <a:gd name="T6" fmla="*/ 2046288 w 3739"/>
              <a:gd name="T7" fmla="*/ 666750 h 420"/>
              <a:gd name="T8" fmla="*/ 2759075 w 3739"/>
              <a:gd name="T9" fmla="*/ 650875 h 420"/>
              <a:gd name="T10" fmla="*/ 2928938 w 3739"/>
              <a:gd name="T11" fmla="*/ 558800 h 420"/>
              <a:gd name="T12" fmla="*/ 3054350 w 3739"/>
              <a:gd name="T13" fmla="*/ 527050 h 420"/>
              <a:gd name="T14" fmla="*/ 3549651 w 3739"/>
              <a:gd name="T15" fmla="*/ 604838 h 420"/>
              <a:gd name="T16" fmla="*/ 4216401 w 3739"/>
              <a:gd name="T17" fmla="*/ 558800 h 420"/>
              <a:gd name="T18" fmla="*/ 4448176 w 3739"/>
              <a:gd name="T19" fmla="*/ 496888 h 420"/>
              <a:gd name="T20" fmla="*/ 4619626 w 3739"/>
              <a:gd name="T21" fmla="*/ 419100 h 420"/>
              <a:gd name="T22" fmla="*/ 4835526 w 3739"/>
              <a:gd name="T23" fmla="*/ 371475 h 420"/>
              <a:gd name="T24" fmla="*/ 4975226 w 3739"/>
              <a:gd name="T25" fmla="*/ 279400 h 420"/>
              <a:gd name="T26" fmla="*/ 5083176 w 3739"/>
              <a:gd name="T27" fmla="*/ 233363 h 420"/>
              <a:gd name="T28" fmla="*/ 5284788 w 3739"/>
              <a:gd name="T29" fmla="*/ 123825 h 420"/>
              <a:gd name="T30" fmla="*/ 5641976 w 3739"/>
              <a:gd name="T31" fmla="*/ 93662 h 420"/>
              <a:gd name="T32" fmla="*/ 5811838 w 3739"/>
              <a:gd name="T33" fmla="*/ 31750 h 420"/>
              <a:gd name="T34" fmla="*/ 5889626 w 3739"/>
              <a:gd name="T35" fmla="*/ 15875 h 420"/>
              <a:gd name="T36" fmla="*/ 5935663 w 3739"/>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9"/>
              <a:gd name="T58" fmla="*/ 0 h 420"/>
              <a:gd name="T59" fmla="*/ 3739 w 3739"/>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9" h="420">
                <a:moveTo>
                  <a:pt x="0" y="361"/>
                </a:moveTo>
                <a:cubicBezTo>
                  <a:pt x="47" y="377"/>
                  <a:pt x="294" y="370"/>
                  <a:pt x="303" y="371"/>
                </a:cubicBezTo>
                <a:cubicBezTo>
                  <a:pt x="462" y="381"/>
                  <a:pt x="623" y="387"/>
                  <a:pt x="781" y="410"/>
                </a:cubicBezTo>
                <a:cubicBezTo>
                  <a:pt x="887" y="375"/>
                  <a:pt x="1188" y="416"/>
                  <a:pt x="1289" y="420"/>
                </a:cubicBezTo>
                <a:cubicBezTo>
                  <a:pt x="1439" y="417"/>
                  <a:pt x="1589" y="419"/>
                  <a:pt x="1738" y="410"/>
                </a:cubicBezTo>
                <a:cubicBezTo>
                  <a:pt x="1778" y="408"/>
                  <a:pt x="1806" y="362"/>
                  <a:pt x="1845" y="352"/>
                </a:cubicBezTo>
                <a:cubicBezTo>
                  <a:pt x="1871" y="345"/>
                  <a:pt x="1924" y="332"/>
                  <a:pt x="1924" y="332"/>
                </a:cubicBezTo>
                <a:cubicBezTo>
                  <a:pt x="2030" y="343"/>
                  <a:pt x="2129" y="370"/>
                  <a:pt x="2236" y="381"/>
                </a:cubicBezTo>
                <a:cubicBezTo>
                  <a:pt x="2383" y="375"/>
                  <a:pt x="2513" y="363"/>
                  <a:pt x="2656" y="352"/>
                </a:cubicBezTo>
                <a:cubicBezTo>
                  <a:pt x="2707" y="343"/>
                  <a:pt x="2753" y="328"/>
                  <a:pt x="2802" y="313"/>
                </a:cubicBezTo>
                <a:cubicBezTo>
                  <a:pt x="2841" y="301"/>
                  <a:pt x="2868" y="273"/>
                  <a:pt x="2910" y="264"/>
                </a:cubicBezTo>
                <a:cubicBezTo>
                  <a:pt x="2952" y="255"/>
                  <a:pt x="3007" y="256"/>
                  <a:pt x="3046" y="234"/>
                </a:cubicBezTo>
                <a:cubicBezTo>
                  <a:pt x="3077" y="217"/>
                  <a:pt x="3105" y="195"/>
                  <a:pt x="3134" y="176"/>
                </a:cubicBezTo>
                <a:cubicBezTo>
                  <a:pt x="3155" y="162"/>
                  <a:pt x="3181" y="159"/>
                  <a:pt x="3202" y="147"/>
                </a:cubicBezTo>
                <a:cubicBezTo>
                  <a:pt x="3240" y="126"/>
                  <a:pt x="3285" y="84"/>
                  <a:pt x="3329" y="78"/>
                </a:cubicBezTo>
                <a:cubicBezTo>
                  <a:pt x="3404" y="68"/>
                  <a:pt x="3479" y="66"/>
                  <a:pt x="3554" y="59"/>
                </a:cubicBezTo>
                <a:cubicBezTo>
                  <a:pt x="3588" y="36"/>
                  <a:pt x="3622" y="30"/>
                  <a:pt x="3661" y="20"/>
                </a:cubicBezTo>
                <a:cubicBezTo>
                  <a:pt x="3677" y="16"/>
                  <a:pt x="3694" y="14"/>
                  <a:pt x="3710" y="10"/>
                </a:cubicBezTo>
                <a:cubicBezTo>
                  <a:pt x="3720" y="7"/>
                  <a:pt x="3739" y="0"/>
                  <a:pt x="3739" y="0"/>
                </a:cubicBezTo>
              </a:path>
            </a:pathLst>
          </a:custGeom>
          <a:noFill/>
          <a:ln w="28575">
            <a:solidFill>
              <a:schemeClr val="hlink"/>
            </a:solidFill>
            <a:round/>
            <a:headEnd/>
            <a:tailEnd/>
          </a:ln>
        </p:spPr>
        <p:txBody>
          <a:bodyPr/>
          <a:lstStyle/>
          <a:p>
            <a:endParaRPr lang="en-US"/>
          </a:p>
        </p:txBody>
      </p:sp>
      <p:sp>
        <p:nvSpPr>
          <p:cNvPr id="39949" name="Text Box 14"/>
          <p:cNvSpPr txBox="1">
            <a:spLocks noChangeArrowheads="1"/>
          </p:cNvSpPr>
          <p:nvPr/>
        </p:nvSpPr>
        <p:spPr bwMode="auto">
          <a:xfrm>
            <a:off x="7440613" y="1730375"/>
            <a:ext cx="819150" cy="641350"/>
          </a:xfrm>
          <a:prstGeom prst="rect">
            <a:avLst/>
          </a:prstGeom>
          <a:noFill/>
          <a:ln w="9525">
            <a:noFill/>
            <a:miter lim="800000"/>
            <a:headEnd/>
            <a:tailEnd/>
          </a:ln>
        </p:spPr>
        <p:txBody>
          <a:bodyPr wrap="none">
            <a:spAutoFit/>
          </a:bodyPr>
          <a:lstStyle/>
          <a:p>
            <a:r>
              <a:rPr lang="en-US"/>
              <a:t>Elaine</a:t>
            </a:r>
          </a:p>
          <a:p>
            <a:endParaRPr lang="en-US"/>
          </a:p>
        </p:txBody>
      </p:sp>
      <p:sp>
        <p:nvSpPr>
          <p:cNvPr id="39950" name="Text Box 15"/>
          <p:cNvSpPr txBox="1">
            <a:spLocks noChangeArrowheads="1"/>
          </p:cNvSpPr>
          <p:nvPr/>
        </p:nvSpPr>
        <p:spPr bwMode="auto">
          <a:xfrm>
            <a:off x="7443788" y="3041650"/>
            <a:ext cx="819150" cy="641350"/>
          </a:xfrm>
          <a:prstGeom prst="rect">
            <a:avLst/>
          </a:prstGeom>
          <a:noFill/>
          <a:ln w="9525">
            <a:noFill/>
            <a:miter lim="800000"/>
            <a:headEnd/>
            <a:tailEnd/>
          </a:ln>
        </p:spPr>
        <p:txBody>
          <a:bodyPr wrap="none">
            <a:spAutoFit/>
          </a:bodyPr>
          <a:lstStyle/>
          <a:p>
            <a:r>
              <a:rPr lang="en-US"/>
              <a:t>Elaine</a:t>
            </a:r>
          </a:p>
          <a:p>
            <a:endParaRPr lang="en-US"/>
          </a:p>
        </p:txBody>
      </p:sp>
      <p:sp>
        <p:nvSpPr>
          <p:cNvPr id="39951" name="Text Box 16"/>
          <p:cNvSpPr txBox="1">
            <a:spLocks noChangeArrowheads="1"/>
          </p:cNvSpPr>
          <p:nvPr/>
        </p:nvSpPr>
        <p:spPr bwMode="auto">
          <a:xfrm>
            <a:off x="7453313" y="5618163"/>
            <a:ext cx="1606550" cy="641350"/>
          </a:xfrm>
          <a:prstGeom prst="rect">
            <a:avLst/>
          </a:prstGeom>
          <a:noFill/>
          <a:ln w="9525">
            <a:noFill/>
            <a:miter lim="800000"/>
            <a:headEnd/>
            <a:tailEnd/>
          </a:ln>
        </p:spPr>
        <p:txBody>
          <a:bodyPr wrap="none">
            <a:spAutoFit/>
          </a:bodyPr>
          <a:lstStyle/>
          <a:p>
            <a:r>
              <a:rPr lang="en-US"/>
              <a:t>Elaine &amp; Marc</a:t>
            </a:r>
          </a:p>
          <a:p>
            <a:endParaRPr lang="en-US"/>
          </a:p>
        </p:txBody>
      </p:sp>
      <p:sp>
        <p:nvSpPr>
          <p:cNvPr id="39952" name="Line 17"/>
          <p:cNvSpPr>
            <a:spLocks noChangeShapeType="1"/>
          </p:cNvSpPr>
          <p:nvPr/>
        </p:nvSpPr>
        <p:spPr bwMode="auto">
          <a:xfrm>
            <a:off x="1563688" y="5762625"/>
            <a:ext cx="5849937" cy="0"/>
          </a:xfrm>
          <a:prstGeom prst="line">
            <a:avLst/>
          </a:prstGeom>
          <a:noFill/>
          <a:ln w="28575">
            <a:solidFill>
              <a:schemeClr val="hlink"/>
            </a:solidFill>
            <a:prstDash val="dash"/>
            <a:round/>
            <a:headEnd/>
            <a:tailEnd/>
          </a:ln>
        </p:spPr>
        <p:txBody>
          <a:bodyPr/>
          <a:lstStyle/>
          <a:p>
            <a:endParaRPr lang="en-US"/>
          </a:p>
        </p:txBody>
      </p:sp>
      <p:sp>
        <p:nvSpPr>
          <p:cNvPr id="39953" name="Line 19"/>
          <p:cNvSpPr>
            <a:spLocks noChangeShapeType="1"/>
          </p:cNvSpPr>
          <p:nvPr/>
        </p:nvSpPr>
        <p:spPr bwMode="auto">
          <a:xfrm>
            <a:off x="1593850" y="4148138"/>
            <a:ext cx="5849938" cy="0"/>
          </a:xfrm>
          <a:prstGeom prst="line">
            <a:avLst/>
          </a:prstGeom>
          <a:noFill/>
          <a:ln w="28575">
            <a:solidFill>
              <a:schemeClr val="hlink"/>
            </a:solidFill>
            <a:prstDash val="dash"/>
            <a:round/>
            <a:headEnd/>
            <a:tailEnd/>
          </a:ln>
        </p:spPr>
        <p:txBody>
          <a:bodyPr/>
          <a:lstStyle/>
          <a:p>
            <a:endParaRPr lang="en-US"/>
          </a:p>
        </p:txBody>
      </p:sp>
      <p:sp>
        <p:nvSpPr>
          <p:cNvPr id="39954" name="Line 20"/>
          <p:cNvSpPr>
            <a:spLocks noChangeShapeType="1"/>
          </p:cNvSpPr>
          <p:nvPr/>
        </p:nvSpPr>
        <p:spPr bwMode="auto">
          <a:xfrm>
            <a:off x="1592263" y="2644775"/>
            <a:ext cx="5849937" cy="0"/>
          </a:xfrm>
          <a:prstGeom prst="line">
            <a:avLst/>
          </a:prstGeom>
          <a:noFill/>
          <a:ln w="28575">
            <a:solidFill>
              <a:schemeClr val="hlink"/>
            </a:solidFill>
            <a:prstDash val="dash"/>
            <a:round/>
            <a:headEnd/>
            <a:tailEnd/>
          </a:ln>
        </p:spPr>
        <p:txBody>
          <a:bodyPr/>
          <a:lstStyle/>
          <a:p>
            <a:endParaRPr lang="en-US"/>
          </a:p>
        </p:txBody>
      </p:sp>
      <p:sp>
        <p:nvSpPr>
          <p:cNvPr id="39955" name="Text Box 21"/>
          <p:cNvSpPr txBox="1">
            <a:spLocks noChangeArrowheads="1"/>
          </p:cNvSpPr>
          <p:nvPr/>
        </p:nvSpPr>
        <p:spPr bwMode="auto">
          <a:xfrm>
            <a:off x="7478713" y="3986213"/>
            <a:ext cx="692150" cy="641350"/>
          </a:xfrm>
          <a:prstGeom prst="rect">
            <a:avLst/>
          </a:prstGeom>
          <a:noFill/>
          <a:ln w="9525">
            <a:noFill/>
            <a:miter lim="800000"/>
            <a:headEnd/>
            <a:tailEnd/>
          </a:ln>
        </p:spPr>
        <p:txBody>
          <a:bodyPr wrap="none">
            <a:spAutoFit/>
          </a:bodyPr>
          <a:lstStyle/>
          <a:p>
            <a:r>
              <a:rPr lang="en-US"/>
              <a:t>Marc</a:t>
            </a:r>
          </a:p>
          <a:p>
            <a:endParaRPr lang="en-US"/>
          </a:p>
        </p:txBody>
      </p:sp>
      <p:sp>
        <p:nvSpPr>
          <p:cNvPr id="39956" name="Text Box 23"/>
          <p:cNvSpPr txBox="1">
            <a:spLocks noChangeArrowheads="1"/>
          </p:cNvSpPr>
          <p:nvPr/>
        </p:nvSpPr>
        <p:spPr bwMode="auto">
          <a:xfrm>
            <a:off x="7489825" y="2400300"/>
            <a:ext cx="692150" cy="641350"/>
          </a:xfrm>
          <a:prstGeom prst="rect">
            <a:avLst/>
          </a:prstGeom>
          <a:noFill/>
          <a:ln w="9525">
            <a:noFill/>
            <a:miter lim="800000"/>
            <a:headEnd/>
            <a:tailEnd/>
          </a:ln>
        </p:spPr>
        <p:txBody>
          <a:bodyPr wrap="none">
            <a:spAutoFit/>
          </a:bodyPr>
          <a:lstStyle/>
          <a:p>
            <a:r>
              <a:rPr lang="en-US"/>
              <a:t>Marc</a:t>
            </a:r>
          </a:p>
          <a:p>
            <a:endParaRPr lang="en-US"/>
          </a:p>
        </p:txBody>
      </p:sp>
      <p:sp>
        <p:nvSpPr>
          <p:cNvPr id="39959" name="Freeform 17"/>
          <p:cNvSpPr>
            <a:spLocks/>
          </p:cNvSpPr>
          <p:nvPr/>
        </p:nvSpPr>
        <p:spPr bwMode="auto">
          <a:xfrm>
            <a:off x="1552575" y="3467100"/>
            <a:ext cx="5464175" cy="666750"/>
          </a:xfrm>
          <a:custGeom>
            <a:avLst/>
            <a:gdLst>
              <a:gd name="T0" fmla="*/ 0 w 3739"/>
              <a:gd name="T1" fmla="*/ 573088 h 420"/>
              <a:gd name="T2" fmla="*/ 481013 w 3739"/>
              <a:gd name="T3" fmla="*/ 588963 h 420"/>
              <a:gd name="T4" fmla="*/ 1239838 w 3739"/>
              <a:gd name="T5" fmla="*/ 650875 h 420"/>
              <a:gd name="T6" fmla="*/ 2046288 w 3739"/>
              <a:gd name="T7" fmla="*/ 666750 h 420"/>
              <a:gd name="T8" fmla="*/ 2759075 w 3739"/>
              <a:gd name="T9" fmla="*/ 650875 h 420"/>
              <a:gd name="T10" fmla="*/ 2928938 w 3739"/>
              <a:gd name="T11" fmla="*/ 558800 h 420"/>
              <a:gd name="T12" fmla="*/ 3054350 w 3739"/>
              <a:gd name="T13" fmla="*/ 527050 h 420"/>
              <a:gd name="T14" fmla="*/ 3549651 w 3739"/>
              <a:gd name="T15" fmla="*/ 604838 h 420"/>
              <a:gd name="T16" fmla="*/ 4216401 w 3739"/>
              <a:gd name="T17" fmla="*/ 558800 h 420"/>
              <a:gd name="T18" fmla="*/ 4448176 w 3739"/>
              <a:gd name="T19" fmla="*/ 496888 h 420"/>
              <a:gd name="T20" fmla="*/ 4619626 w 3739"/>
              <a:gd name="T21" fmla="*/ 419100 h 420"/>
              <a:gd name="T22" fmla="*/ 4835526 w 3739"/>
              <a:gd name="T23" fmla="*/ 371475 h 420"/>
              <a:gd name="T24" fmla="*/ 4975226 w 3739"/>
              <a:gd name="T25" fmla="*/ 279400 h 420"/>
              <a:gd name="T26" fmla="*/ 5083176 w 3739"/>
              <a:gd name="T27" fmla="*/ 233363 h 420"/>
              <a:gd name="T28" fmla="*/ 5284788 w 3739"/>
              <a:gd name="T29" fmla="*/ 123825 h 420"/>
              <a:gd name="T30" fmla="*/ 5641976 w 3739"/>
              <a:gd name="T31" fmla="*/ 93662 h 420"/>
              <a:gd name="T32" fmla="*/ 5811838 w 3739"/>
              <a:gd name="T33" fmla="*/ 31750 h 420"/>
              <a:gd name="T34" fmla="*/ 5889626 w 3739"/>
              <a:gd name="T35" fmla="*/ 15875 h 420"/>
              <a:gd name="T36" fmla="*/ 5935663 w 3739"/>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9"/>
              <a:gd name="T58" fmla="*/ 0 h 420"/>
              <a:gd name="T59" fmla="*/ 3739 w 3739"/>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9" h="420">
                <a:moveTo>
                  <a:pt x="0" y="361"/>
                </a:moveTo>
                <a:cubicBezTo>
                  <a:pt x="47" y="377"/>
                  <a:pt x="294" y="370"/>
                  <a:pt x="303" y="371"/>
                </a:cubicBezTo>
                <a:cubicBezTo>
                  <a:pt x="462" y="381"/>
                  <a:pt x="623" y="387"/>
                  <a:pt x="781" y="410"/>
                </a:cubicBezTo>
                <a:cubicBezTo>
                  <a:pt x="887" y="375"/>
                  <a:pt x="1188" y="416"/>
                  <a:pt x="1289" y="420"/>
                </a:cubicBezTo>
                <a:cubicBezTo>
                  <a:pt x="1439" y="417"/>
                  <a:pt x="1589" y="419"/>
                  <a:pt x="1738" y="410"/>
                </a:cubicBezTo>
                <a:cubicBezTo>
                  <a:pt x="1778" y="408"/>
                  <a:pt x="1806" y="362"/>
                  <a:pt x="1845" y="352"/>
                </a:cubicBezTo>
                <a:cubicBezTo>
                  <a:pt x="1871" y="345"/>
                  <a:pt x="1924" y="332"/>
                  <a:pt x="1924" y="332"/>
                </a:cubicBezTo>
                <a:cubicBezTo>
                  <a:pt x="2030" y="343"/>
                  <a:pt x="2129" y="370"/>
                  <a:pt x="2236" y="381"/>
                </a:cubicBezTo>
                <a:cubicBezTo>
                  <a:pt x="2383" y="375"/>
                  <a:pt x="2513" y="363"/>
                  <a:pt x="2656" y="352"/>
                </a:cubicBezTo>
                <a:cubicBezTo>
                  <a:pt x="2707" y="343"/>
                  <a:pt x="2753" y="328"/>
                  <a:pt x="2802" y="313"/>
                </a:cubicBezTo>
                <a:cubicBezTo>
                  <a:pt x="2841" y="301"/>
                  <a:pt x="2868" y="273"/>
                  <a:pt x="2910" y="264"/>
                </a:cubicBezTo>
                <a:cubicBezTo>
                  <a:pt x="2952" y="255"/>
                  <a:pt x="3007" y="256"/>
                  <a:pt x="3046" y="234"/>
                </a:cubicBezTo>
                <a:cubicBezTo>
                  <a:pt x="3077" y="217"/>
                  <a:pt x="3105" y="195"/>
                  <a:pt x="3134" y="176"/>
                </a:cubicBezTo>
                <a:cubicBezTo>
                  <a:pt x="3155" y="162"/>
                  <a:pt x="3181" y="159"/>
                  <a:pt x="3202" y="147"/>
                </a:cubicBezTo>
                <a:cubicBezTo>
                  <a:pt x="3240" y="126"/>
                  <a:pt x="3285" y="84"/>
                  <a:pt x="3329" y="78"/>
                </a:cubicBezTo>
                <a:cubicBezTo>
                  <a:pt x="3404" y="68"/>
                  <a:pt x="3479" y="66"/>
                  <a:pt x="3554" y="59"/>
                </a:cubicBezTo>
                <a:cubicBezTo>
                  <a:pt x="3588" y="36"/>
                  <a:pt x="3622" y="30"/>
                  <a:pt x="3661" y="20"/>
                </a:cubicBezTo>
                <a:cubicBezTo>
                  <a:pt x="3677" y="16"/>
                  <a:pt x="3694" y="14"/>
                  <a:pt x="3710" y="10"/>
                </a:cubicBezTo>
                <a:cubicBezTo>
                  <a:pt x="3720" y="7"/>
                  <a:pt x="3739" y="0"/>
                  <a:pt x="3739" y="0"/>
                </a:cubicBezTo>
              </a:path>
            </a:pathLst>
          </a:custGeom>
          <a:noFill/>
          <a:ln w="28575">
            <a:solidFill>
              <a:schemeClr val="hlink"/>
            </a:solidFill>
            <a:round/>
            <a:headEnd/>
            <a:tailEnd/>
          </a:ln>
        </p:spPr>
        <p:txBody>
          <a:bodyPr/>
          <a:lstStyle/>
          <a:p>
            <a:endParaRPr lang="en-US"/>
          </a:p>
        </p:txBody>
      </p:sp>
      <p:sp>
        <p:nvSpPr>
          <p:cNvPr id="39960" name="Freeform 24"/>
          <p:cNvSpPr>
            <a:spLocks/>
          </p:cNvSpPr>
          <p:nvPr/>
        </p:nvSpPr>
        <p:spPr bwMode="auto">
          <a:xfrm>
            <a:off x="6996113" y="3279775"/>
            <a:ext cx="468312" cy="192088"/>
          </a:xfrm>
          <a:custGeom>
            <a:avLst/>
            <a:gdLst/>
            <a:ahLst/>
            <a:cxnLst>
              <a:cxn ang="0">
                <a:pos x="0" y="121"/>
              </a:cxn>
              <a:cxn ang="0">
                <a:pos x="27" y="80"/>
              </a:cxn>
              <a:cxn ang="0">
                <a:pos x="121" y="67"/>
              </a:cxn>
              <a:cxn ang="0">
                <a:pos x="295" y="0"/>
              </a:cxn>
            </a:cxnLst>
            <a:rect l="0" t="0" r="r" b="b"/>
            <a:pathLst>
              <a:path w="295" h="121">
                <a:moveTo>
                  <a:pt x="0" y="121"/>
                </a:moveTo>
                <a:cubicBezTo>
                  <a:pt x="9" y="107"/>
                  <a:pt x="12" y="87"/>
                  <a:pt x="27" y="80"/>
                </a:cubicBezTo>
                <a:cubicBezTo>
                  <a:pt x="56" y="67"/>
                  <a:pt x="90" y="74"/>
                  <a:pt x="121" y="67"/>
                </a:cubicBezTo>
                <a:cubicBezTo>
                  <a:pt x="166" y="57"/>
                  <a:pt x="257" y="35"/>
                  <a:pt x="295" y="0"/>
                </a:cubicBezTo>
              </a:path>
            </a:pathLst>
          </a:custGeom>
          <a:noFill/>
          <a:ln w="22225">
            <a:solidFill>
              <a:schemeClr val="hlink"/>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317500" y="344488"/>
            <a:ext cx="8229600" cy="1143000"/>
          </a:xfrm>
        </p:spPr>
        <p:txBody>
          <a:bodyPr/>
          <a:lstStyle/>
          <a:p>
            <a:pPr eaLnBrk="1" hangingPunct="1"/>
            <a:r>
              <a:rPr lang="en-US" smtClean="0"/>
              <a:t>Gene Expression is like this picture:</a:t>
            </a:r>
          </a:p>
        </p:txBody>
      </p:sp>
      <p:sp>
        <p:nvSpPr>
          <p:cNvPr id="40962" name="Rectangle 3"/>
          <p:cNvSpPr>
            <a:spLocks noGrp="1"/>
          </p:cNvSpPr>
          <p:nvPr>
            <p:ph type="body" idx="4294967295"/>
          </p:nvPr>
        </p:nvSpPr>
        <p:spPr/>
        <p:txBody>
          <a:bodyPr/>
          <a:lstStyle/>
          <a:p>
            <a:pPr eaLnBrk="1" hangingPunct="1">
              <a:buFont typeface="Arial" charset="0"/>
              <a:buNone/>
            </a:pPr>
            <a:r>
              <a:rPr lang="en-US" smtClean="0"/>
              <a:t>     </a:t>
            </a:r>
            <a:r>
              <a:rPr lang="en-US" smtClean="0">
                <a:solidFill>
                  <a:srgbClr val="0070C0"/>
                </a:solidFill>
              </a:rPr>
              <a:t>Liver					  Marc                          Elaine</a:t>
            </a:r>
          </a:p>
        </p:txBody>
      </p:sp>
      <p:pic>
        <p:nvPicPr>
          <p:cNvPr id="40963" name="Picture 8" descr="0511-1006-2519-4048_Black_and_White_Drawing_of_a_Leaky_Faucet_clipart_image"/>
          <p:cNvPicPr>
            <a:picLocks noChangeAspect="1" noChangeArrowheads="1"/>
          </p:cNvPicPr>
          <p:nvPr/>
        </p:nvPicPr>
        <p:blipFill>
          <a:blip r:embed="rId2"/>
          <a:srcRect b="26808"/>
          <a:stretch>
            <a:fillRect/>
          </a:stretch>
        </p:blipFill>
        <p:spPr bwMode="auto">
          <a:xfrm>
            <a:off x="180975" y="2244725"/>
            <a:ext cx="2860675" cy="2457450"/>
          </a:xfrm>
          <a:prstGeom prst="rect">
            <a:avLst/>
          </a:prstGeom>
          <a:noFill/>
          <a:ln w="9525">
            <a:noFill/>
            <a:miter lim="800000"/>
            <a:headEnd/>
            <a:tailEnd/>
          </a:ln>
        </p:spPr>
      </p:pic>
      <p:grpSp>
        <p:nvGrpSpPr>
          <p:cNvPr id="40964" name="Group 1"/>
          <p:cNvGrpSpPr>
            <a:grpSpLocks/>
          </p:cNvGrpSpPr>
          <p:nvPr/>
        </p:nvGrpSpPr>
        <p:grpSpPr bwMode="auto">
          <a:xfrm>
            <a:off x="3186113" y="2106613"/>
            <a:ext cx="5926137" cy="4256087"/>
            <a:chOff x="3186113" y="2105932"/>
            <a:chExt cx="5926817" cy="4257337"/>
          </a:xfrm>
        </p:grpSpPr>
        <p:pic>
          <p:nvPicPr>
            <p:cNvPr id="40967" name="Picture 4" descr="0511-1006-2519-4048_Black_and_White_Drawing_of_a_Leaky_Faucet_clipart_image"/>
            <p:cNvPicPr>
              <a:picLocks noChangeAspect="1" noChangeArrowheads="1"/>
            </p:cNvPicPr>
            <p:nvPr/>
          </p:nvPicPr>
          <p:blipFill>
            <a:blip r:embed="rId2"/>
            <a:srcRect/>
            <a:stretch>
              <a:fillRect/>
            </a:stretch>
          </p:blipFill>
          <p:spPr bwMode="auto">
            <a:xfrm>
              <a:off x="3186113" y="2105932"/>
              <a:ext cx="2860675" cy="3357563"/>
            </a:xfrm>
            <a:prstGeom prst="rect">
              <a:avLst/>
            </a:prstGeom>
            <a:noFill/>
            <a:ln w="9525">
              <a:noFill/>
              <a:miter lim="800000"/>
              <a:headEnd/>
              <a:tailEnd/>
            </a:ln>
          </p:spPr>
        </p:pic>
        <p:pic>
          <p:nvPicPr>
            <p:cNvPr id="40968" name="Picture 7" descr="0511-1006-2519-4048_Black_and_White_Drawing_of_a_Leaky_Faucet_clipart_image"/>
            <p:cNvPicPr>
              <a:picLocks noChangeAspect="1" noChangeArrowheads="1"/>
            </p:cNvPicPr>
            <p:nvPr/>
          </p:nvPicPr>
          <p:blipFill>
            <a:blip r:embed="rId2"/>
            <a:srcRect/>
            <a:stretch>
              <a:fillRect/>
            </a:stretch>
          </p:blipFill>
          <p:spPr bwMode="auto">
            <a:xfrm>
              <a:off x="6208711" y="2105932"/>
              <a:ext cx="2860675" cy="3357563"/>
            </a:xfrm>
            <a:prstGeom prst="rect">
              <a:avLst/>
            </a:prstGeom>
            <a:noFill/>
            <a:ln w="9525">
              <a:noFill/>
              <a:miter lim="800000"/>
              <a:headEnd/>
              <a:tailEnd/>
            </a:ln>
          </p:spPr>
        </p:pic>
        <p:pic>
          <p:nvPicPr>
            <p:cNvPr id="40969"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7997372" y="5443652"/>
              <a:ext cx="557779" cy="919617"/>
            </a:xfrm>
            <a:prstGeom prst="rect">
              <a:avLst/>
            </a:prstGeom>
            <a:noFill/>
            <a:ln w="9525">
              <a:noFill/>
              <a:miter lim="800000"/>
              <a:headEnd/>
              <a:tailEnd/>
            </a:ln>
          </p:spPr>
        </p:pic>
        <p:pic>
          <p:nvPicPr>
            <p:cNvPr id="40970"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8555151" y="4702628"/>
              <a:ext cx="557779" cy="919617"/>
            </a:xfrm>
            <a:prstGeom prst="rect">
              <a:avLst/>
            </a:prstGeom>
            <a:noFill/>
            <a:ln w="9525">
              <a:noFill/>
              <a:miter lim="800000"/>
              <a:headEnd/>
              <a:tailEnd/>
            </a:ln>
          </p:spPr>
        </p:pic>
      </p:grpSp>
      <p:pic>
        <p:nvPicPr>
          <p:cNvPr id="40965"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8555038" y="5843588"/>
            <a:ext cx="557212" cy="920750"/>
          </a:xfrm>
          <a:prstGeom prst="rect">
            <a:avLst/>
          </a:prstGeom>
          <a:noFill/>
          <a:ln w="9525">
            <a:noFill/>
            <a:miter lim="800000"/>
            <a:headEnd/>
            <a:tailEnd/>
          </a:ln>
        </p:spPr>
      </p:pic>
      <p:pic>
        <p:nvPicPr>
          <p:cNvPr id="40966"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7573963" y="5848350"/>
            <a:ext cx="557212" cy="91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317500" y="344488"/>
            <a:ext cx="8229600" cy="1143000"/>
          </a:xfrm>
        </p:spPr>
        <p:txBody>
          <a:bodyPr/>
          <a:lstStyle/>
          <a:p>
            <a:pPr eaLnBrk="1" hangingPunct="1"/>
            <a:r>
              <a:rPr lang="en-US" sz="4000" smtClean="0"/>
              <a:t>What part of this diagram represents the DNA?</a:t>
            </a:r>
          </a:p>
        </p:txBody>
      </p:sp>
      <p:sp>
        <p:nvSpPr>
          <p:cNvPr id="50179" name="Rectangle 3"/>
          <p:cNvSpPr>
            <a:spLocks noGrp="1"/>
          </p:cNvSpPr>
          <p:nvPr>
            <p:ph type="body" idx="4294967295"/>
          </p:nvPr>
        </p:nvSpPr>
        <p:spPr/>
        <p:txBody>
          <a:bodyPr/>
          <a:lstStyle/>
          <a:p>
            <a:pPr eaLnBrk="1" hangingPunct="1">
              <a:buFont typeface="Arial" charset="0"/>
              <a:buNone/>
            </a:pPr>
            <a:r>
              <a:rPr lang="en-US" smtClean="0"/>
              <a:t>     </a:t>
            </a:r>
            <a:r>
              <a:rPr lang="en-US" smtClean="0">
                <a:solidFill>
                  <a:srgbClr val="0070C0"/>
                </a:solidFill>
              </a:rPr>
              <a:t>Liver					  Marc                          Elaine</a:t>
            </a:r>
          </a:p>
        </p:txBody>
      </p:sp>
      <p:pic>
        <p:nvPicPr>
          <p:cNvPr id="50180" name="Picture 8" descr="0511-1006-2519-4048_Black_and_White_Drawing_of_a_Leaky_Faucet_clipart_image"/>
          <p:cNvPicPr>
            <a:picLocks noChangeAspect="1" noChangeArrowheads="1"/>
          </p:cNvPicPr>
          <p:nvPr/>
        </p:nvPicPr>
        <p:blipFill>
          <a:blip r:embed="rId2"/>
          <a:srcRect b="26808"/>
          <a:stretch>
            <a:fillRect/>
          </a:stretch>
        </p:blipFill>
        <p:spPr bwMode="auto">
          <a:xfrm>
            <a:off x="180975" y="2244725"/>
            <a:ext cx="2860675" cy="2457450"/>
          </a:xfrm>
          <a:prstGeom prst="rect">
            <a:avLst/>
          </a:prstGeom>
          <a:noFill/>
          <a:ln w="9525">
            <a:noFill/>
            <a:miter lim="800000"/>
            <a:headEnd/>
            <a:tailEnd/>
          </a:ln>
        </p:spPr>
      </p:pic>
      <p:grpSp>
        <p:nvGrpSpPr>
          <p:cNvPr id="50181" name="Group 1"/>
          <p:cNvGrpSpPr>
            <a:grpSpLocks/>
          </p:cNvGrpSpPr>
          <p:nvPr/>
        </p:nvGrpSpPr>
        <p:grpSpPr bwMode="auto">
          <a:xfrm>
            <a:off x="3186113" y="2106613"/>
            <a:ext cx="5926137" cy="4256087"/>
            <a:chOff x="3186113" y="2105932"/>
            <a:chExt cx="5926817" cy="4257337"/>
          </a:xfrm>
        </p:grpSpPr>
        <p:pic>
          <p:nvPicPr>
            <p:cNvPr id="50182" name="Picture 4" descr="0511-1006-2519-4048_Black_and_White_Drawing_of_a_Leaky_Faucet_clipart_image"/>
            <p:cNvPicPr>
              <a:picLocks noChangeAspect="1" noChangeArrowheads="1"/>
            </p:cNvPicPr>
            <p:nvPr/>
          </p:nvPicPr>
          <p:blipFill>
            <a:blip r:embed="rId2"/>
            <a:srcRect/>
            <a:stretch>
              <a:fillRect/>
            </a:stretch>
          </p:blipFill>
          <p:spPr bwMode="auto">
            <a:xfrm>
              <a:off x="3186113" y="2105932"/>
              <a:ext cx="2860675" cy="3357563"/>
            </a:xfrm>
            <a:prstGeom prst="rect">
              <a:avLst/>
            </a:prstGeom>
            <a:noFill/>
            <a:ln w="9525">
              <a:noFill/>
              <a:miter lim="800000"/>
              <a:headEnd/>
              <a:tailEnd/>
            </a:ln>
          </p:spPr>
        </p:pic>
        <p:pic>
          <p:nvPicPr>
            <p:cNvPr id="50183" name="Picture 7" descr="0511-1006-2519-4048_Black_and_White_Drawing_of_a_Leaky_Faucet_clipart_image"/>
            <p:cNvPicPr>
              <a:picLocks noChangeAspect="1" noChangeArrowheads="1"/>
            </p:cNvPicPr>
            <p:nvPr/>
          </p:nvPicPr>
          <p:blipFill>
            <a:blip r:embed="rId2"/>
            <a:srcRect/>
            <a:stretch>
              <a:fillRect/>
            </a:stretch>
          </p:blipFill>
          <p:spPr bwMode="auto">
            <a:xfrm>
              <a:off x="6208711" y="2105932"/>
              <a:ext cx="2860675" cy="3357563"/>
            </a:xfrm>
            <a:prstGeom prst="rect">
              <a:avLst/>
            </a:prstGeom>
            <a:noFill/>
            <a:ln w="9525">
              <a:noFill/>
              <a:miter lim="800000"/>
              <a:headEnd/>
              <a:tailEnd/>
            </a:ln>
          </p:spPr>
        </p:pic>
        <p:pic>
          <p:nvPicPr>
            <p:cNvPr id="50184"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7997372" y="5443652"/>
              <a:ext cx="557779" cy="919617"/>
            </a:xfrm>
            <a:prstGeom prst="rect">
              <a:avLst/>
            </a:prstGeom>
            <a:noFill/>
            <a:ln w="9525">
              <a:noFill/>
              <a:miter lim="800000"/>
              <a:headEnd/>
              <a:tailEnd/>
            </a:ln>
          </p:spPr>
        </p:pic>
        <p:pic>
          <p:nvPicPr>
            <p:cNvPr id="50185"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8555151" y="4702628"/>
              <a:ext cx="557779" cy="919617"/>
            </a:xfrm>
            <a:prstGeom prst="rect">
              <a:avLst/>
            </a:prstGeom>
            <a:noFill/>
            <a:ln w="9525">
              <a:noFill/>
              <a:miter lim="800000"/>
              <a:headEnd/>
              <a:tailEnd/>
            </a:ln>
          </p:spPr>
        </p:pic>
      </p:grpSp>
      <p:pic>
        <p:nvPicPr>
          <p:cNvPr id="50186"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8555038" y="5843588"/>
            <a:ext cx="557212" cy="920750"/>
          </a:xfrm>
          <a:prstGeom prst="rect">
            <a:avLst/>
          </a:prstGeom>
          <a:noFill/>
          <a:ln w="9525">
            <a:noFill/>
            <a:miter lim="800000"/>
            <a:headEnd/>
            <a:tailEnd/>
          </a:ln>
        </p:spPr>
      </p:pic>
      <p:pic>
        <p:nvPicPr>
          <p:cNvPr id="50187"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7573963" y="5848350"/>
            <a:ext cx="557212" cy="919163"/>
          </a:xfrm>
          <a:prstGeom prst="rect">
            <a:avLst/>
          </a:prstGeom>
          <a:noFill/>
          <a:ln w="9525">
            <a:noFill/>
            <a:miter lim="800000"/>
            <a:headEnd/>
            <a:tailEnd/>
          </a:ln>
        </p:spPr>
      </p:pic>
      <p:sp>
        <p:nvSpPr>
          <p:cNvPr id="50188" name="Text Box 12"/>
          <p:cNvSpPr txBox="1">
            <a:spLocks noChangeArrowheads="1"/>
          </p:cNvSpPr>
          <p:nvPr/>
        </p:nvSpPr>
        <p:spPr bwMode="auto">
          <a:xfrm>
            <a:off x="757238" y="5210175"/>
            <a:ext cx="2557462" cy="1187450"/>
          </a:xfrm>
          <a:prstGeom prst="rect">
            <a:avLst/>
          </a:prstGeom>
          <a:noFill/>
          <a:ln w="9525">
            <a:noFill/>
            <a:miter lim="800000"/>
            <a:headEnd/>
            <a:tailEnd/>
          </a:ln>
          <a:effectLst/>
        </p:spPr>
        <p:txBody>
          <a:bodyPr wrap="none">
            <a:spAutoFit/>
          </a:bodyPr>
          <a:lstStyle/>
          <a:p>
            <a:pPr marL="342900" indent="-342900" defTabSz="914400">
              <a:buFontTx/>
              <a:buAutoNum type="alphaUcParenR"/>
            </a:pPr>
            <a:r>
              <a:rPr lang="en-US" sz="2400" b="1"/>
              <a:t>The faucet</a:t>
            </a:r>
          </a:p>
          <a:p>
            <a:pPr marL="342900" indent="-342900" defTabSz="914400">
              <a:buFontTx/>
              <a:buAutoNum type="alphaUcParenR"/>
            </a:pPr>
            <a:r>
              <a:rPr lang="en-US" sz="2400" b="1"/>
              <a:t>The water</a:t>
            </a:r>
          </a:p>
          <a:p>
            <a:pPr marL="342900" indent="-342900" defTabSz="914400">
              <a:buFontTx/>
              <a:buAutoNum type="alphaUcParenR"/>
            </a:pPr>
            <a:r>
              <a:rPr lang="en-US" sz="2400" b="1"/>
              <a:t>I’m not sure…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pPr eaLnBrk="1" hangingPunct="1"/>
            <a:r>
              <a:rPr lang="en-US" smtClean="0"/>
              <a:t>Now that it’s the end of lecture you have shown that you…. </a:t>
            </a:r>
          </a:p>
        </p:txBody>
      </p:sp>
      <p:sp>
        <p:nvSpPr>
          <p:cNvPr id="41986" name="Rectangle 2"/>
          <p:cNvSpPr>
            <a:spLocks noChangeArrowheads="1"/>
          </p:cNvSpPr>
          <p:nvPr/>
        </p:nvSpPr>
        <p:spPr bwMode="auto">
          <a:xfrm>
            <a:off x="769938" y="2220913"/>
            <a:ext cx="7502525" cy="4108450"/>
          </a:xfrm>
          <a:prstGeom prst="rect">
            <a:avLst/>
          </a:prstGeom>
          <a:noFill/>
          <a:ln w="9525">
            <a:noFill/>
            <a:miter lim="800000"/>
            <a:headEnd/>
            <a:tailEnd/>
          </a:ln>
        </p:spPr>
        <p:txBody>
          <a:bodyPr>
            <a:spAutoFit/>
          </a:bodyPr>
          <a:lstStyle/>
          <a:p>
            <a:pPr marL="342900" indent="-342900">
              <a:buFontTx/>
              <a:buAutoNum type="arabicPeriod"/>
            </a:pPr>
            <a:r>
              <a:rPr lang="en-US" sz="2400" b="1"/>
              <a:t>Understand that gene expression is dynamic  (temporal, level of mRNA, protein produced)</a:t>
            </a:r>
          </a:p>
          <a:p>
            <a:pPr marL="342900" indent="-342900">
              <a:buFontTx/>
              <a:buAutoNum type="arabicPeriod"/>
            </a:pPr>
            <a:endParaRPr lang="en-US" sz="2400"/>
          </a:p>
          <a:p>
            <a:pPr marL="800100" lvl="1" indent="-342900">
              <a:buFontTx/>
              <a:buChar char="•"/>
            </a:pPr>
            <a:r>
              <a:rPr lang="en-US" sz="2400" i="1"/>
              <a:t>Described an everyday activity that alters gene expression.</a:t>
            </a:r>
          </a:p>
          <a:p>
            <a:pPr marL="800100" lvl="1" indent="-342900">
              <a:buFontTx/>
              <a:buChar char="•"/>
            </a:pPr>
            <a:endParaRPr lang="en-US" sz="2400" i="1"/>
          </a:p>
          <a:p>
            <a:pPr marL="800100" lvl="1" indent="-342900">
              <a:buFontTx/>
              <a:buChar char="•"/>
            </a:pPr>
            <a:r>
              <a:rPr lang="en-US" sz="2400" i="1"/>
              <a:t>Described the cellular location for the events of gene expression</a:t>
            </a:r>
          </a:p>
          <a:p>
            <a:pPr marL="800100" lvl="1" indent="-342900">
              <a:buFontTx/>
              <a:buChar char="•"/>
            </a:pPr>
            <a:endParaRPr lang="en-US" sz="2400" i="1"/>
          </a:p>
          <a:p>
            <a:pPr marL="800100" lvl="1" indent="-342900">
              <a:buFontTx/>
              <a:buChar char="•"/>
            </a:pPr>
            <a:r>
              <a:rPr lang="en-US" sz="2400" i="1"/>
              <a:t>Worked with multiple types of graphs to display gene expression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idx="4294967295"/>
          </p:nvPr>
        </p:nvSpPr>
        <p:spPr/>
        <p:txBody>
          <a:bodyPr/>
          <a:lstStyle/>
          <a:p>
            <a:pPr eaLnBrk="1" hangingPunct="1"/>
            <a:r>
              <a:rPr lang="en-US" smtClean="0"/>
              <a:t>Set- Up: </a:t>
            </a:r>
          </a:p>
        </p:txBody>
      </p:sp>
      <p:sp>
        <p:nvSpPr>
          <p:cNvPr id="14338" name="Rectangle 4"/>
          <p:cNvSpPr>
            <a:spLocks noChangeArrowheads="1"/>
          </p:cNvSpPr>
          <p:nvPr/>
        </p:nvSpPr>
        <p:spPr bwMode="auto">
          <a:xfrm>
            <a:off x="566738" y="1427163"/>
            <a:ext cx="7967662" cy="4524375"/>
          </a:xfrm>
          <a:prstGeom prst="rect">
            <a:avLst/>
          </a:prstGeom>
          <a:noFill/>
          <a:ln w="9525">
            <a:noFill/>
            <a:miter lim="800000"/>
            <a:headEnd/>
            <a:tailEnd/>
          </a:ln>
        </p:spPr>
        <p:txBody>
          <a:bodyPr>
            <a:spAutoFit/>
          </a:bodyPr>
          <a:lstStyle/>
          <a:p>
            <a:r>
              <a:rPr lang="en-US" sz="2400" b="1"/>
              <a:t>Topic:  </a:t>
            </a:r>
            <a:r>
              <a:rPr lang="en-US" sz="2400"/>
              <a:t>Gene Expression</a:t>
            </a:r>
          </a:p>
          <a:p>
            <a:r>
              <a:rPr lang="en-US" sz="2400"/>
              <a:t> </a:t>
            </a:r>
          </a:p>
          <a:p>
            <a:r>
              <a:rPr lang="en-US" sz="2400" b="1"/>
              <a:t>Course:  </a:t>
            </a:r>
            <a:r>
              <a:rPr lang="en-US" sz="2400"/>
              <a:t>Introductory Majors Biology (First university level biology course)</a:t>
            </a:r>
          </a:p>
          <a:p>
            <a:r>
              <a:rPr lang="en-US" sz="2400"/>
              <a:t> </a:t>
            </a:r>
          </a:p>
          <a:p>
            <a:r>
              <a:rPr lang="en-US" sz="2400" b="1"/>
              <a:t>Course Name:</a:t>
            </a:r>
            <a:r>
              <a:rPr lang="en-US" sz="2400"/>
              <a:t>  Introductory Biology, week 4 of semester</a:t>
            </a:r>
          </a:p>
          <a:p>
            <a:r>
              <a:rPr lang="en-US" sz="2400"/>
              <a:t> </a:t>
            </a:r>
          </a:p>
          <a:p>
            <a:r>
              <a:rPr lang="en-US" sz="2400" b="1"/>
              <a:t>Syllabus Placement: </a:t>
            </a:r>
            <a:r>
              <a:rPr lang="en-US" sz="2400"/>
              <a:t> </a:t>
            </a:r>
          </a:p>
          <a:p>
            <a:r>
              <a:rPr lang="en-US" sz="2400"/>
              <a:t>These topics have been completed: </a:t>
            </a:r>
          </a:p>
          <a:p>
            <a:r>
              <a:rPr lang="en-US" sz="2400"/>
              <a:t>Central Dogma, transcription, translation.  </a:t>
            </a:r>
          </a:p>
          <a:p>
            <a:endParaRPr lang="en-US" sz="2400"/>
          </a:p>
          <a:p>
            <a:r>
              <a:rPr lang="en-US" sz="2400"/>
              <a:t>Ready for a synthesis of what they have already learned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t>For homework, think about:</a:t>
            </a:r>
          </a:p>
        </p:txBody>
      </p:sp>
      <p:grpSp>
        <p:nvGrpSpPr>
          <p:cNvPr id="43010" name="Group 4"/>
          <p:cNvGrpSpPr>
            <a:grpSpLocks/>
          </p:cNvGrpSpPr>
          <p:nvPr/>
        </p:nvGrpSpPr>
        <p:grpSpPr bwMode="auto">
          <a:xfrm>
            <a:off x="404813" y="2106613"/>
            <a:ext cx="5191125" cy="3997325"/>
            <a:chOff x="3186113" y="2105932"/>
            <a:chExt cx="5926817" cy="4257337"/>
          </a:xfrm>
        </p:grpSpPr>
        <p:pic>
          <p:nvPicPr>
            <p:cNvPr id="43012" name="Picture 4" descr="0511-1006-2519-4048_Black_and_White_Drawing_of_a_Leaky_Faucet_clipart_image"/>
            <p:cNvPicPr>
              <a:picLocks noChangeAspect="1" noChangeArrowheads="1"/>
            </p:cNvPicPr>
            <p:nvPr/>
          </p:nvPicPr>
          <p:blipFill>
            <a:blip r:embed="rId2"/>
            <a:srcRect/>
            <a:stretch>
              <a:fillRect/>
            </a:stretch>
          </p:blipFill>
          <p:spPr bwMode="auto">
            <a:xfrm>
              <a:off x="3186113" y="2105932"/>
              <a:ext cx="2860675" cy="3357563"/>
            </a:xfrm>
            <a:prstGeom prst="rect">
              <a:avLst/>
            </a:prstGeom>
            <a:noFill/>
            <a:ln w="9525">
              <a:noFill/>
              <a:miter lim="800000"/>
              <a:headEnd/>
              <a:tailEnd/>
            </a:ln>
          </p:spPr>
        </p:pic>
        <p:pic>
          <p:nvPicPr>
            <p:cNvPr id="43013" name="Picture 7" descr="0511-1006-2519-4048_Black_and_White_Drawing_of_a_Leaky_Faucet_clipart_image"/>
            <p:cNvPicPr>
              <a:picLocks noChangeAspect="1" noChangeArrowheads="1"/>
            </p:cNvPicPr>
            <p:nvPr/>
          </p:nvPicPr>
          <p:blipFill>
            <a:blip r:embed="rId2"/>
            <a:srcRect/>
            <a:stretch>
              <a:fillRect/>
            </a:stretch>
          </p:blipFill>
          <p:spPr bwMode="auto">
            <a:xfrm>
              <a:off x="6208711" y="2105932"/>
              <a:ext cx="2860675" cy="3357563"/>
            </a:xfrm>
            <a:prstGeom prst="rect">
              <a:avLst/>
            </a:prstGeom>
            <a:noFill/>
            <a:ln w="9525">
              <a:noFill/>
              <a:miter lim="800000"/>
              <a:headEnd/>
              <a:tailEnd/>
            </a:ln>
          </p:spPr>
        </p:pic>
        <p:pic>
          <p:nvPicPr>
            <p:cNvPr id="43014"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7997372" y="5443652"/>
              <a:ext cx="557779" cy="919617"/>
            </a:xfrm>
            <a:prstGeom prst="rect">
              <a:avLst/>
            </a:prstGeom>
            <a:noFill/>
            <a:ln w="9525">
              <a:noFill/>
              <a:miter lim="800000"/>
              <a:headEnd/>
              <a:tailEnd/>
            </a:ln>
          </p:spPr>
        </p:pic>
        <p:pic>
          <p:nvPicPr>
            <p:cNvPr id="43015" name="Picture 7" descr="0511-1006-2519-4048_Black_and_White_Drawing_of_a_Leaky_Faucet_clipart_image"/>
            <p:cNvPicPr>
              <a:picLocks noChangeAspect="1" noChangeArrowheads="1"/>
            </p:cNvPicPr>
            <p:nvPr/>
          </p:nvPicPr>
          <p:blipFill>
            <a:blip r:embed="rId2"/>
            <a:srcRect l="63660" t="72610" r="16843"/>
            <a:stretch>
              <a:fillRect/>
            </a:stretch>
          </p:blipFill>
          <p:spPr bwMode="auto">
            <a:xfrm>
              <a:off x="8555151" y="4702628"/>
              <a:ext cx="557779" cy="919617"/>
            </a:xfrm>
            <a:prstGeom prst="rect">
              <a:avLst/>
            </a:prstGeom>
            <a:noFill/>
            <a:ln w="9525">
              <a:noFill/>
              <a:miter lim="800000"/>
              <a:headEnd/>
              <a:tailEnd/>
            </a:ln>
          </p:spPr>
        </p:pic>
      </p:grpSp>
      <p:sp>
        <p:nvSpPr>
          <p:cNvPr id="43011" name="TextBox 10"/>
          <p:cNvSpPr txBox="1">
            <a:spLocks noChangeArrowheads="1"/>
          </p:cNvSpPr>
          <p:nvPr/>
        </p:nvSpPr>
        <p:spPr bwMode="auto">
          <a:xfrm>
            <a:off x="5970588" y="1697038"/>
            <a:ext cx="3024187" cy="4486275"/>
          </a:xfrm>
          <a:prstGeom prst="rect">
            <a:avLst/>
          </a:prstGeom>
          <a:noFill/>
          <a:ln w="9525">
            <a:noFill/>
            <a:miter lim="800000"/>
            <a:headEnd/>
            <a:tailEnd/>
          </a:ln>
        </p:spPr>
        <p:txBody>
          <a:bodyPr>
            <a:spAutoFit/>
          </a:bodyPr>
          <a:lstStyle/>
          <a:p>
            <a:pPr marL="342900" indent="-342900">
              <a:buFontTx/>
              <a:buAutoNum type="arabicPeriod"/>
            </a:pPr>
            <a:r>
              <a:rPr lang="en-US"/>
              <a:t>In our cells, what will act as  the handle  on the faucet?</a:t>
            </a:r>
          </a:p>
          <a:p>
            <a:pPr marL="342900" indent="-342900"/>
            <a:endParaRPr lang="en-US"/>
          </a:p>
          <a:p>
            <a:pPr marL="342900" indent="-342900"/>
            <a:endParaRPr lang="en-US"/>
          </a:p>
          <a:p>
            <a:pPr marL="342900" indent="-342900">
              <a:buFontTx/>
              <a:buAutoNum type="arabicPeriod" startAt="2"/>
            </a:pPr>
            <a:r>
              <a:rPr lang="en-US"/>
              <a:t>How might our cells</a:t>
            </a:r>
          </a:p>
          <a:p>
            <a:pPr marL="342900" indent="-342900"/>
            <a:r>
              <a:rPr lang="en-US"/>
              <a:t>     control whether the handle is turned on or off?</a:t>
            </a:r>
          </a:p>
          <a:p>
            <a:pPr marL="342900" indent="-342900"/>
            <a:endParaRPr lang="en-US"/>
          </a:p>
          <a:p>
            <a:pPr marL="342900" indent="-342900"/>
            <a:r>
              <a:rPr lang="en-US"/>
              <a:t>3.  How might our cells control how much water (mRNA) is being released from the faucet?</a:t>
            </a:r>
          </a:p>
          <a:p>
            <a:pPr marL="342900" indent="-342900"/>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r>
              <a:rPr lang="en-US" smtClean="0"/>
              <a:t>Definition of a gene promoter</a:t>
            </a:r>
          </a:p>
        </p:txBody>
      </p:sp>
      <p:sp>
        <p:nvSpPr>
          <p:cNvPr id="44034" name="Rectangle 3"/>
          <p:cNvSpPr>
            <a:spLocks noGrp="1"/>
          </p:cNvSpPr>
          <p:nvPr>
            <p:ph type="body" idx="1"/>
          </p:nvPr>
        </p:nvSpPr>
        <p:spPr/>
        <p:txBody>
          <a:bodyPr/>
          <a:lstStyle/>
          <a:p>
            <a:pPr eaLnBrk="1" hangingPunct="1"/>
            <a:r>
              <a:rPr lang="en-US" smtClean="0"/>
              <a:t>The handle of the spigot</a:t>
            </a:r>
          </a:p>
          <a:p>
            <a:pPr eaLnBrk="1" hangingPunct="1"/>
            <a:r>
              <a:rPr lang="en-US" smtClean="0"/>
              <a:t>(include real definition here and a diagram with coding information and RNA being made as an arrow away from the promoter)</a:t>
            </a:r>
          </a:p>
          <a:p>
            <a:pPr eaLnBrk="1" hangingPunct="1"/>
            <a:endParaRPr lang="en-US" smtClean="0"/>
          </a:p>
        </p:txBody>
      </p:sp>
      <p:pic>
        <p:nvPicPr>
          <p:cNvPr id="44035" name="Picture 5" descr="infographic_08_05"/>
          <p:cNvPicPr>
            <a:picLocks noChangeAspect="1" noChangeArrowheads="1"/>
          </p:cNvPicPr>
          <p:nvPr/>
        </p:nvPicPr>
        <p:blipFill>
          <a:blip r:embed="rId2"/>
          <a:srcRect l="3308" t="38831" r="3102" b="9219"/>
          <a:stretch>
            <a:fillRect/>
          </a:stretch>
        </p:blipFill>
        <p:spPr bwMode="auto">
          <a:xfrm>
            <a:off x="457200" y="1600200"/>
            <a:ext cx="8405813" cy="4421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en-US" sz="4000" smtClean="0"/>
              <a:t>Which cells will express the myosin gene?</a:t>
            </a:r>
          </a:p>
        </p:txBody>
      </p:sp>
      <p:sp>
        <p:nvSpPr>
          <p:cNvPr id="45058" name="Rectangle 4"/>
          <p:cNvSpPr>
            <a:spLocks noGrp="1"/>
          </p:cNvSpPr>
          <p:nvPr>
            <p:ph type="body" sz="half" idx="1"/>
          </p:nvPr>
        </p:nvSpPr>
        <p:spPr/>
        <p:txBody>
          <a:bodyPr/>
          <a:lstStyle/>
          <a:p>
            <a:pPr eaLnBrk="1" hangingPunct="1"/>
            <a:r>
              <a:rPr lang="en-US" smtClean="0"/>
              <a:t>What do you know?	</a:t>
            </a:r>
          </a:p>
        </p:txBody>
      </p:sp>
      <p:sp>
        <p:nvSpPr>
          <p:cNvPr id="45059" name="Rectangle 5"/>
          <p:cNvSpPr>
            <a:spLocks noGrp="1"/>
          </p:cNvSpPr>
          <p:nvPr>
            <p:ph type="body" sz="half" idx="2"/>
          </p:nvPr>
        </p:nvSpPr>
        <p:spPr/>
        <p:txBody>
          <a:bodyPr/>
          <a:lstStyle/>
          <a:p>
            <a:pPr eaLnBrk="1" hangingPunct="1"/>
            <a:r>
              <a:rPr lang="en-US" smtClean="0"/>
              <a:t>What do you need to know?</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itle 1"/>
          <p:cNvSpPr>
            <a:spLocks noGrp="1"/>
          </p:cNvSpPr>
          <p:nvPr>
            <p:ph type="ctrTitle" idx="4294967295"/>
          </p:nvPr>
        </p:nvSpPr>
        <p:spPr>
          <a:xfrm>
            <a:off x="685800" y="250825"/>
            <a:ext cx="7772400" cy="1470025"/>
          </a:xfrm>
        </p:spPr>
        <p:txBody>
          <a:bodyPr/>
          <a:lstStyle/>
          <a:p>
            <a:pPr eaLnBrk="1" hangingPunct="1"/>
            <a:r>
              <a:rPr lang="en-US" smtClean="0"/>
              <a:t>INDUCTION OF SLOW MYOSIN GENE IN FAST-TWITCH MUSCLE</a:t>
            </a:r>
          </a:p>
        </p:txBody>
      </p:sp>
      <p:sp>
        <p:nvSpPr>
          <p:cNvPr id="47106" name="TextBox 3"/>
          <p:cNvSpPr txBox="1">
            <a:spLocks noChangeArrowheads="1"/>
          </p:cNvSpPr>
          <p:nvPr/>
        </p:nvSpPr>
        <p:spPr bwMode="auto">
          <a:xfrm>
            <a:off x="4681538" y="6188075"/>
            <a:ext cx="4462462" cy="369888"/>
          </a:xfrm>
          <a:prstGeom prst="rect">
            <a:avLst/>
          </a:prstGeom>
          <a:noFill/>
          <a:ln w="9525">
            <a:noFill/>
            <a:miter lim="800000"/>
            <a:headEnd/>
            <a:tailEnd/>
          </a:ln>
        </p:spPr>
        <p:txBody>
          <a:bodyPr wrap="none">
            <a:spAutoFit/>
          </a:bodyPr>
          <a:lstStyle/>
          <a:p>
            <a:r>
              <a:rPr lang="en-US">
                <a:latin typeface="Calibri" pitchFamily="34" charset="0"/>
              </a:rPr>
              <a:t>Am. J. Physiol. Cell Physiol- 1996 Barton Davis</a:t>
            </a:r>
          </a:p>
        </p:txBody>
      </p:sp>
      <p:pic>
        <p:nvPicPr>
          <p:cNvPr id="47107" name="Picture 4" descr="expression.tiff"/>
          <p:cNvPicPr>
            <a:picLocks noChangeAspect="1"/>
          </p:cNvPicPr>
          <p:nvPr/>
        </p:nvPicPr>
        <p:blipFill>
          <a:blip r:embed="rId2"/>
          <a:srcRect/>
          <a:stretch>
            <a:fillRect/>
          </a:stretch>
        </p:blipFill>
        <p:spPr bwMode="auto">
          <a:xfrm>
            <a:off x="2324100" y="1985963"/>
            <a:ext cx="4648200" cy="4268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en-US" sz="4000" smtClean="0"/>
              <a:t>How do you know that the myosin gene is being expressed?</a:t>
            </a:r>
          </a:p>
        </p:txBody>
      </p:sp>
      <p:sp>
        <p:nvSpPr>
          <p:cNvPr id="48130" name="Rectangle 3"/>
          <p:cNvSpPr>
            <a:spLocks noGrp="1"/>
          </p:cNvSpPr>
          <p:nvPr>
            <p:ph type="body" idx="1"/>
          </p:nvPr>
        </p:nvSpPr>
        <p:spPr>
          <a:xfrm>
            <a:off x="457200" y="2746375"/>
            <a:ext cx="8229600" cy="4525963"/>
          </a:xfrm>
        </p:spPr>
        <p:txBody>
          <a:bodyPr/>
          <a:lstStyle/>
          <a:p>
            <a:pPr eaLnBrk="1" hangingPunct="1"/>
            <a:r>
              <a:rPr lang="en-US" smtClean="0"/>
              <a:t>You have 30 seconds to talk to your neighbor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r>
              <a:rPr lang="en-US" smtClean="0"/>
              <a:t>By the end of lecture today you should be able to:</a:t>
            </a:r>
          </a:p>
        </p:txBody>
      </p:sp>
      <p:sp>
        <p:nvSpPr>
          <p:cNvPr id="15362" name="Rectangle 2"/>
          <p:cNvSpPr>
            <a:spLocks noChangeArrowheads="1"/>
          </p:cNvSpPr>
          <p:nvPr/>
        </p:nvSpPr>
        <p:spPr bwMode="auto">
          <a:xfrm>
            <a:off x="0" y="2220913"/>
            <a:ext cx="9144000" cy="4154487"/>
          </a:xfrm>
          <a:prstGeom prst="rect">
            <a:avLst/>
          </a:prstGeom>
          <a:noFill/>
          <a:ln w="9525">
            <a:noFill/>
            <a:miter lim="800000"/>
            <a:headEnd/>
            <a:tailEnd/>
          </a:ln>
        </p:spPr>
        <p:txBody>
          <a:bodyPr>
            <a:spAutoFit/>
          </a:bodyPr>
          <a:lstStyle/>
          <a:p>
            <a:pPr marL="342900" indent="-342900">
              <a:defRPr/>
            </a:pPr>
            <a:r>
              <a:rPr lang="en-US" sz="2400" b="1" dirty="0"/>
              <a:t>Learning Goal: Understand </a:t>
            </a:r>
            <a:r>
              <a:rPr lang="en-US" sz="2400" b="1" dirty="0"/>
              <a:t>that gene expression is dynamic </a:t>
            </a:r>
          </a:p>
          <a:p>
            <a:pPr>
              <a:defRPr/>
            </a:pPr>
            <a:r>
              <a:rPr lang="en-US" sz="2400" dirty="0"/>
              <a:t>Learning Outcomes:</a:t>
            </a:r>
            <a:endParaRPr lang="en-US" sz="2400" dirty="0"/>
          </a:p>
          <a:p>
            <a:pPr marL="800100" lvl="1" indent="-342900">
              <a:buFont typeface="Arial" charset="0"/>
              <a:buChar char="•"/>
              <a:defRPr/>
            </a:pPr>
            <a:r>
              <a:rPr lang="en-US" sz="2400" i="1" dirty="0"/>
              <a:t>Describe an everyday activity that alters gene expression.</a:t>
            </a:r>
          </a:p>
          <a:p>
            <a:pPr marL="800100" lvl="1" indent="-342900">
              <a:buFont typeface="Arial" charset="0"/>
              <a:buChar char="•"/>
              <a:defRPr/>
            </a:pPr>
            <a:endParaRPr lang="en-US" sz="2400" i="1" dirty="0"/>
          </a:p>
          <a:p>
            <a:pPr marL="800100" lvl="1" indent="-342900">
              <a:buFont typeface="Arial" charset="0"/>
              <a:buChar char="•"/>
              <a:defRPr/>
            </a:pPr>
            <a:r>
              <a:rPr lang="en-US" sz="2400" i="1" dirty="0"/>
              <a:t>Describe the cellular location for the events of gene expression</a:t>
            </a:r>
          </a:p>
          <a:p>
            <a:pPr marL="800100" lvl="1" indent="-342900">
              <a:buFont typeface="Arial" charset="0"/>
              <a:buChar char="•"/>
              <a:defRPr/>
            </a:pPr>
            <a:endParaRPr lang="en-US" sz="2400" i="1" dirty="0"/>
          </a:p>
          <a:p>
            <a:pPr marL="800100" lvl="1" indent="-342900">
              <a:buFont typeface="Arial" charset="0"/>
              <a:buChar char="•"/>
              <a:defRPr/>
            </a:pPr>
            <a:r>
              <a:rPr lang="en-US" sz="2400" i="1" dirty="0"/>
              <a:t>Draw and interpret multiple types of graphs to display gene expression</a:t>
            </a:r>
          </a:p>
          <a:p>
            <a:pPr marL="800100" lvl="1" indent="-342900">
              <a:buFont typeface="Arial" charset="0"/>
              <a:buChar char="•"/>
              <a:defRPr/>
            </a:pPr>
            <a:endParaRPr lang="en-US" sz="2400" i="1" dirty="0"/>
          </a:p>
          <a:p>
            <a:pPr marL="800100" lvl="1" indent="-342900">
              <a:buFont typeface="Arial" charset="0"/>
              <a:buChar char="•"/>
              <a:defRPr/>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ctrTitle"/>
          </p:nvPr>
        </p:nvSpPr>
        <p:spPr/>
        <p:txBody>
          <a:bodyPr/>
          <a:lstStyle/>
          <a:p>
            <a:pPr eaLnBrk="1" hangingPunct="1"/>
            <a:r>
              <a:rPr lang="en-US" sz="4000" smtClean="0"/>
              <a:t>Case: Elaine is working out, Marc is more sedentary likes to eat chocolate chip cookies…</a:t>
            </a:r>
            <a:br>
              <a:rPr lang="en-US" sz="4000" smtClean="0"/>
            </a:br>
            <a:r>
              <a:rPr lang="en-US" sz="4000" smtClean="0"/>
              <a:t/>
            </a:r>
            <a:br>
              <a:rPr lang="en-US" sz="4000" smtClean="0"/>
            </a:br>
            <a:r>
              <a:rPr lang="en-US" sz="4000" smtClean="0"/>
              <a:t>Kristin’s undergrads want to do a muscle biopsy to see if anything different is happening on the cellular level</a:t>
            </a:r>
          </a:p>
        </p:txBody>
      </p:sp>
      <p:pic>
        <p:nvPicPr>
          <p:cNvPr id="17411" name="Picture 9" descr="photo (30)"/>
          <p:cNvPicPr>
            <a:picLocks noChangeAspect="1" noChangeArrowheads="1"/>
          </p:cNvPicPr>
          <p:nvPr/>
        </p:nvPicPr>
        <p:blipFill>
          <a:blip r:embed="rId3"/>
          <a:srcRect l="17995" t="30547"/>
          <a:stretch>
            <a:fillRect/>
          </a:stretch>
        </p:blipFill>
        <p:spPr bwMode="auto">
          <a:xfrm>
            <a:off x="7312025" y="4799013"/>
            <a:ext cx="1822450" cy="2058987"/>
          </a:xfrm>
          <a:prstGeom prst="rect">
            <a:avLst/>
          </a:prstGeom>
          <a:noFill/>
          <a:ln w="9525">
            <a:noFill/>
            <a:miter lim="800000"/>
            <a:headEnd/>
            <a:tailEnd/>
          </a:ln>
        </p:spPr>
      </p:pic>
      <p:pic>
        <p:nvPicPr>
          <p:cNvPr id="17412" name="Picture 10" descr="photo (29)"/>
          <p:cNvPicPr>
            <a:picLocks noChangeAspect="1" noChangeArrowheads="1"/>
          </p:cNvPicPr>
          <p:nvPr/>
        </p:nvPicPr>
        <p:blipFill>
          <a:blip r:embed="rId4"/>
          <a:srcRect l="33041" t="30698" r="17200" b="23431"/>
          <a:stretch>
            <a:fillRect/>
          </a:stretch>
        </p:blipFill>
        <p:spPr bwMode="auto">
          <a:xfrm>
            <a:off x="0" y="4819650"/>
            <a:ext cx="16510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3"/>
          <a:srcRect/>
          <a:stretch>
            <a:fillRect/>
          </a:stretch>
        </p:blipFill>
        <p:spPr bwMode="auto">
          <a:xfrm>
            <a:off x="1960563" y="604838"/>
            <a:ext cx="6115050" cy="3810000"/>
          </a:xfrm>
          <a:prstGeom prst="rect">
            <a:avLst/>
          </a:prstGeom>
          <a:solidFill>
            <a:schemeClr val="bg1"/>
          </a:solidFill>
          <a:ln w="9525">
            <a:noFill/>
            <a:miter lim="800000"/>
            <a:headEnd/>
            <a:tailEnd/>
          </a:ln>
        </p:spPr>
      </p:pic>
      <p:sp>
        <p:nvSpPr>
          <p:cNvPr id="18" name="Rectangle 17"/>
          <p:cNvSpPr/>
          <p:nvPr/>
        </p:nvSpPr>
        <p:spPr>
          <a:xfrm rot="20520000">
            <a:off x="5643563" y="995363"/>
            <a:ext cx="200025" cy="65563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Rectangle 7"/>
          <p:cNvSpPr>
            <a:spLocks noChangeArrowheads="1"/>
          </p:cNvSpPr>
          <p:nvPr/>
        </p:nvSpPr>
        <p:spPr bwMode="auto">
          <a:xfrm>
            <a:off x="3656013" y="604838"/>
            <a:ext cx="4192587" cy="654050"/>
          </a:xfrm>
          <a:prstGeom prst="rect">
            <a:avLst/>
          </a:prstGeom>
          <a:solidFill>
            <a:schemeClr val="bg1"/>
          </a:solidFill>
          <a:ln w="9525">
            <a:solidFill>
              <a:schemeClr val="tx1"/>
            </a:solidFill>
            <a:miter lim="800000"/>
            <a:headEnd/>
            <a:tailEnd/>
          </a:ln>
        </p:spPr>
        <p:txBody>
          <a:bodyPr wrap="none" anchor="ctr"/>
          <a:lstStyle/>
          <a:p>
            <a:pPr algn="ctr" defTabSz="914400"/>
            <a:r>
              <a:rPr lang="en-US" sz="2400"/>
              <a:t>Skeletal Muscle</a:t>
            </a:r>
          </a:p>
        </p:txBody>
      </p:sp>
      <p:sp>
        <p:nvSpPr>
          <p:cNvPr id="19460" name="Rectangle 10"/>
          <p:cNvSpPr>
            <a:spLocks noChangeArrowheads="1"/>
          </p:cNvSpPr>
          <p:nvPr/>
        </p:nvSpPr>
        <p:spPr bwMode="auto">
          <a:xfrm>
            <a:off x="6399213" y="3432175"/>
            <a:ext cx="2659062" cy="655638"/>
          </a:xfrm>
          <a:prstGeom prst="rect">
            <a:avLst/>
          </a:prstGeom>
          <a:solidFill>
            <a:schemeClr val="bg1"/>
          </a:solidFill>
          <a:ln w="9525">
            <a:solidFill>
              <a:schemeClr val="tx1"/>
            </a:solidFill>
            <a:miter lim="800000"/>
            <a:headEnd/>
            <a:tailEnd/>
          </a:ln>
        </p:spPr>
        <p:txBody>
          <a:bodyPr wrap="none" anchor="ctr"/>
          <a:lstStyle/>
          <a:p>
            <a:pPr algn="ctr"/>
            <a:endParaRPr lang="en-US" sz="2400"/>
          </a:p>
        </p:txBody>
      </p:sp>
      <p:sp>
        <p:nvSpPr>
          <p:cNvPr id="19461" name="Text Box 9"/>
          <p:cNvSpPr txBox="1">
            <a:spLocks noChangeArrowheads="1"/>
          </p:cNvSpPr>
          <p:nvPr/>
        </p:nvSpPr>
        <p:spPr bwMode="auto">
          <a:xfrm>
            <a:off x="6399213" y="3446463"/>
            <a:ext cx="2462212" cy="641350"/>
          </a:xfrm>
          <a:prstGeom prst="rect">
            <a:avLst/>
          </a:prstGeom>
          <a:noFill/>
          <a:ln w="9525">
            <a:noFill/>
            <a:miter lim="800000"/>
            <a:headEnd/>
            <a:tailEnd/>
          </a:ln>
        </p:spPr>
        <p:txBody>
          <a:bodyPr>
            <a:spAutoFit/>
          </a:bodyPr>
          <a:lstStyle/>
          <a:p>
            <a:pPr algn="ctr" defTabSz="914400"/>
            <a:r>
              <a:rPr lang="en-US"/>
              <a:t>muscle cell that</a:t>
            </a:r>
          </a:p>
          <a:p>
            <a:pPr algn="ctr" defTabSz="914400"/>
            <a:r>
              <a:rPr lang="en-US"/>
              <a:t>contains alpha-myosin</a:t>
            </a:r>
          </a:p>
        </p:txBody>
      </p:sp>
      <p:sp>
        <p:nvSpPr>
          <p:cNvPr id="19462" name="Text Box 11"/>
          <p:cNvSpPr txBox="1">
            <a:spLocks noChangeArrowheads="1"/>
          </p:cNvSpPr>
          <p:nvPr/>
        </p:nvSpPr>
        <p:spPr bwMode="auto">
          <a:xfrm>
            <a:off x="3563938" y="5243513"/>
            <a:ext cx="3448050" cy="915987"/>
          </a:xfrm>
          <a:prstGeom prst="rect">
            <a:avLst/>
          </a:prstGeom>
          <a:noFill/>
          <a:ln w="9525">
            <a:noFill/>
            <a:miter lim="800000"/>
            <a:headEnd/>
            <a:tailEnd/>
          </a:ln>
        </p:spPr>
        <p:txBody>
          <a:bodyPr wrap="none">
            <a:spAutoFit/>
          </a:bodyPr>
          <a:lstStyle/>
          <a:p>
            <a:pPr defTabSz="914400"/>
            <a:r>
              <a:rPr lang="en-US"/>
              <a:t/>
            </a:r>
            <a:br>
              <a:rPr lang="en-US"/>
            </a:br>
            <a:r>
              <a:rPr lang="en-US"/>
              <a:t>Picture of myosin protein here…</a:t>
            </a:r>
          </a:p>
          <a:p>
            <a:pPr defTabSz="914400"/>
            <a:endParaRPr lang="en-US"/>
          </a:p>
        </p:txBody>
      </p:sp>
      <p:sp>
        <p:nvSpPr>
          <p:cNvPr id="19463" name="Rectangle 9"/>
          <p:cNvSpPr>
            <a:spLocks noChangeArrowheads="1"/>
          </p:cNvSpPr>
          <p:nvPr/>
        </p:nvSpPr>
        <p:spPr bwMode="auto">
          <a:xfrm>
            <a:off x="6624638" y="1568450"/>
            <a:ext cx="2039937" cy="520700"/>
          </a:xfrm>
          <a:prstGeom prst="rect">
            <a:avLst/>
          </a:prstGeom>
          <a:noFill/>
          <a:ln w="9525">
            <a:noFill/>
            <a:miter lim="800000"/>
            <a:headEnd/>
            <a:tailEnd/>
          </a:ln>
        </p:spPr>
        <p:txBody>
          <a:bodyPr wrap="none" anchor="ctr"/>
          <a:lstStyle/>
          <a:p>
            <a:endParaRPr lang="en-US"/>
          </a:p>
        </p:txBody>
      </p:sp>
      <p:sp>
        <p:nvSpPr>
          <p:cNvPr id="19464" name="Rectangle 10"/>
          <p:cNvSpPr>
            <a:spLocks noChangeArrowheads="1"/>
          </p:cNvSpPr>
          <p:nvPr/>
        </p:nvSpPr>
        <p:spPr bwMode="auto">
          <a:xfrm>
            <a:off x="6624638" y="1290638"/>
            <a:ext cx="2236787" cy="914400"/>
          </a:xfrm>
          <a:prstGeom prst="rect">
            <a:avLst/>
          </a:prstGeom>
          <a:solidFill>
            <a:schemeClr val="bg1"/>
          </a:solidFill>
          <a:ln w="9525">
            <a:noFill/>
            <a:miter lim="800000"/>
            <a:headEnd/>
            <a:tailEnd/>
          </a:ln>
        </p:spPr>
        <p:txBody>
          <a:bodyPr wrap="none" anchor="ctr"/>
          <a:lstStyle/>
          <a:p>
            <a:endParaRPr lang="en-US"/>
          </a:p>
        </p:txBody>
      </p:sp>
      <p:sp>
        <p:nvSpPr>
          <p:cNvPr id="19465" name="Rectangle 11"/>
          <p:cNvSpPr>
            <a:spLocks noChangeArrowheads="1"/>
          </p:cNvSpPr>
          <p:nvPr/>
        </p:nvSpPr>
        <p:spPr bwMode="auto">
          <a:xfrm>
            <a:off x="7313613" y="2205038"/>
            <a:ext cx="1082675" cy="488950"/>
          </a:xfrm>
          <a:prstGeom prst="rect">
            <a:avLst/>
          </a:prstGeom>
          <a:solidFill>
            <a:schemeClr val="bg1"/>
          </a:solidFill>
          <a:ln w="9525">
            <a:noFill/>
            <a:miter lim="800000"/>
            <a:headEnd/>
            <a:tailEnd/>
          </a:ln>
        </p:spPr>
        <p:txBody>
          <a:bodyPr wrap="none" anchor="ctr"/>
          <a:lstStyle/>
          <a:p>
            <a:endParaRPr lang="en-US"/>
          </a:p>
        </p:txBody>
      </p:sp>
      <p:sp>
        <p:nvSpPr>
          <p:cNvPr id="19466" name="Rectangle 12"/>
          <p:cNvSpPr>
            <a:spLocks noChangeArrowheads="1"/>
          </p:cNvSpPr>
          <p:nvPr/>
        </p:nvSpPr>
        <p:spPr bwMode="auto">
          <a:xfrm>
            <a:off x="6230938" y="2897188"/>
            <a:ext cx="1082675" cy="488950"/>
          </a:xfrm>
          <a:prstGeom prst="rect">
            <a:avLst/>
          </a:prstGeom>
          <a:solidFill>
            <a:schemeClr val="bg1"/>
          </a:solidFill>
          <a:ln w="9525">
            <a:noFill/>
            <a:miter lim="800000"/>
            <a:headEnd/>
            <a:tailEnd/>
          </a:ln>
        </p:spPr>
        <p:txBody>
          <a:bodyPr wrap="none" anchor="ctr"/>
          <a:lstStyle/>
          <a:p>
            <a:endParaRPr lang="en-US"/>
          </a:p>
        </p:txBody>
      </p:sp>
      <p:sp>
        <p:nvSpPr>
          <p:cNvPr id="19467" name="Rectangle 13"/>
          <p:cNvSpPr>
            <a:spLocks noChangeArrowheads="1"/>
          </p:cNvSpPr>
          <p:nvPr/>
        </p:nvSpPr>
        <p:spPr bwMode="auto">
          <a:xfrm>
            <a:off x="3656013" y="1425575"/>
            <a:ext cx="479425" cy="179388"/>
          </a:xfrm>
          <a:prstGeom prst="rect">
            <a:avLst/>
          </a:prstGeom>
          <a:solidFill>
            <a:schemeClr val="bg1"/>
          </a:solidFill>
          <a:ln w="9525">
            <a:noFill/>
            <a:miter lim="800000"/>
            <a:headEnd/>
            <a:tailEnd/>
          </a:ln>
        </p:spPr>
        <p:txBody>
          <a:bodyPr wrap="none" anchor="ctr"/>
          <a:lstStyle/>
          <a:p>
            <a:endParaRPr lang="en-US"/>
          </a:p>
        </p:txBody>
      </p:sp>
      <p:sp>
        <p:nvSpPr>
          <p:cNvPr id="19468" name="Rectangle 14"/>
          <p:cNvSpPr>
            <a:spLocks noChangeArrowheads="1"/>
          </p:cNvSpPr>
          <p:nvPr/>
        </p:nvSpPr>
        <p:spPr bwMode="auto">
          <a:xfrm>
            <a:off x="2903538" y="4170363"/>
            <a:ext cx="5289550" cy="488950"/>
          </a:xfrm>
          <a:prstGeom prst="rect">
            <a:avLst/>
          </a:prstGeom>
          <a:solidFill>
            <a:schemeClr val="bg1"/>
          </a:solidFill>
          <a:ln w="9525">
            <a:noFill/>
            <a:miter lim="800000"/>
            <a:headEnd/>
            <a:tailEnd/>
          </a:ln>
        </p:spPr>
        <p:txBody>
          <a:bodyPr wrap="none" anchor="ctr"/>
          <a:lstStyle/>
          <a:p>
            <a:endParaRPr lang="en-US"/>
          </a:p>
        </p:txBody>
      </p:sp>
      <p:sp>
        <p:nvSpPr>
          <p:cNvPr id="19469" name="Rectangle 15"/>
          <p:cNvSpPr>
            <a:spLocks noChangeArrowheads="1"/>
          </p:cNvSpPr>
          <p:nvPr/>
        </p:nvSpPr>
        <p:spPr bwMode="auto">
          <a:xfrm>
            <a:off x="1960563" y="604838"/>
            <a:ext cx="479425" cy="442912"/>
          </a:xfrm>
          <a:prstGeom prst="rect">
            <a:avLst/>
          </a:prstGeom>
          <a:solidFill>
            <a:schemeClr val="bg1"/>
          </a:solidFill>
          <a:ln w="9525">
            <a:noFill/>
            <a:miter lim="800000"/>
            <a:headEnd/>
            <a:tailEnd/>
          </a:ln>
        </p:spPr>
        <p:txBody>
          <a:bodyPr wrap="none" anchor="ctr"/>
          <a:lstStyle/>
          <a:p>
            <a:endParaRPr lang="en-US"/>
          </a:p>
        </p:txBody>
      </p:sp>
      <p:pic>
        <p:nvPicPr>
          <p:cNvPr id="19470" name="Picture 16" descr="PDB myosin 1b7t"/>
          <p:cNvPicPr>
            <a:picLocks noChangeAspect="1" noChangeArrowheads="1"/>
          </p:cNvPicPr>
          <p:nvPr/>
        </p:nvPicPr>
        <p:blipFill>
          <a:blip r:embed="rId4"/>
          <a:srcRect/>
          <a:stretch>
            <a:fillRect/>
          </a:stretch>
        </p:blipFill>
        <p:spPr bwMode="auto">
          <a:xfrm>
            <a:off x="2490788" y="4414838"/>
            <a:ext cx="6096000" cy="2714625"/>
          </a:xfrm>
          <a:prstGeom prst="rect">
            <a:avLst/>
          </a:prstGeom>
          <a:noFill/>
          <a:ln w="9525">
            <a:noFill/>
            <a:miter lim="800000"/>
            <a:headEnd/>
            <a:tailEnd/>
          </a:ln>
        </p:spPr>
      </p:pic>
      <p:sp>
        <p:nvSpPr>
          <p:cNvPr id="19471" name="TextBox 1"/>
          <p:cNvSpPr txBox="1">
            <a:spLocks noChangeArrowheads="1"/>
          </p:cNvSpPr>
          <p:nvPr/>
        </p:nvSpPr>
        <p:spPr bwMode="auto">
          <a:xfrm>
            <a:off x="6823075" y="6149975"/>
            <a:ext cx="971550" cy="366713"/>
          </a:xfrm>
          <a:prstGeom prst="rect">
            <a:avLst/>
          </a:prstGeom>
          <a:noFill/>
          <a:ln w="9525">
            <a:noFill/>
            <a:miter lim="800000"/>
            <a:headEnd/>
            <a:tailEnd/>
          </a:ln>
        </p:spPr>
        <p:txBody>
          <a:bodyPr wrap="none">
            <a:spAutoFit/>
          </a:bodyPr>
          <a:lstStyle/>
          <a:p>
            <a:r>
              <a:rPr lang="en-US" b="1"/>
              <a:t>Myosin</a:t>
            </a:r>
          </a:p>
        </p:txBody>
      </p:sp>
      <p:sp>
        <p:nvSpPr>
          <p:cNvPr id="3" name="Rectangle 2"/>
          <p:cNvSpPr/>
          <p:nvPr/>
        </p:nvSpPr>
        <p:spPr>
          <a:xfrm>
            <a:off x="6230938" y="1279525"/>
            <a:ext cx="168275" cy="62071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378450" y="1104900"/>
            <a:ext cx="168275" cy="47783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889375" y="1443038"/>
            <a:ext cx="168275"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7635875" y="2389188"/>
            <a:ext cx="168275"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7243763" y="2974975"/>
            <a:ext cx="168275" cy="31273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7629525" y="3176588"/>
            <a:ext cx="168275" cy="228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79" name="Text Box 23"/>
          <p:cNvSpPr txBox="1">
            <a:spLocks noChangeArrowheads="1"/>
          </p:cNvSpPr>
          <p:nvPr/>
        </p:nvSpPr>
        <p:spPr bwMode="auto">
          <a:xfrm>
            <a:off x="0" y="63500"/>
            <a:ext cx="3822700" cy="457200"/>
          </a:xfrm>
          <a:prstGeom prst="rect">
            <a:avLst/>
          </a:prstGeom>
          <a:noFill/>
          <a:ln w="9525">
            <a:noFill/>
            <a:miter lim="800000"/>
            <a:headEnd/>
            <a:tailEnd/>
          </a:ln>
          <a:effectLst/>
        </p:spPr>
        <p:txBody>
          <a:bodyPr wrap="none">
            <a:spAutoFit/>
          </a:bodyPr>
          <a:lstStyle/>
          <a:p>
            <a:pPr defTabSz="914400"/>
            <a:r>
              <a:rPr lang="en-US" sz="2400" b="1"/>
              <a:t>Background Information: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jobody"/>
          <p:cNvPicPr>
            <a:picLocks noChangeAspect="1" noChangeArrowheads="1"/>
          </p:cNvPicPr>
          <p:nvPr/>
        </p:nvPicPr>
        <p:blipFill>
          <a:blip r:embed="rId3"/>
          <a:srcRect/>
          <a:stretch>
            <a:fillRect/>
          </a:stretch>
        </p:blipFill>
        <p:spPr bwMode="auto">
          <a:xfrm>
            <a:off x="3529013" y="2252663"/>
            <a:ext cx="5551487" cy="4637087"/>
          </a:xfrm>
          <a:prstGeom prst="rect">
            <a:avLst/>
          </a:prstGeom>
          <a:noFill/>
        </p:spPr>
      </p:pic>
      <p:sp>
        <p:nvSpPr>
          <p:cNvPr id="21505" name="Rectangle 2"/>
          <p:cNvSpPr>
            <a:spLocks noGrp="1"/>
          </p:cNvSpPr>
          <p:nvPr>
            <p:ph type="title"/>
          </p:nvPr>
        </p:nvSpPr>
        <p:spPr>
          <a:xfrm>
            <a:off x="457200" y="403225"/>
            <a:ext cx="6070600" cy="1577975"/>
          </a:xfrm>
        </p:spPr>
        <p:txBody>
          <a:bodyPr/>
          <a:lstStyle/>
          <a:p>
            <a:pPr eaLnBrk="1" hangingPunct="1"/>
            <a:r>
              <a:rPr lang="en-US" sz="4000" smtClean="0"/>
              <a:t>Which of the cells in the tissues shown have a </a:t>
            </a:r>
            <a:r>
              <a:rPr lang="en-US" sz="4000" b="1" u="sng" smtClean="0"/>
              <a:t>gene</a:t>
            </a:r>
            <a:r>
              <a:rPr lang="en-US" sz="4000" smtClean="0"/>
              <a:t> for </a:t>
            </a:r>
            <a:r>
              <a:rPr lang="en-US" sz="4000" smtClean="0">
                <a:latin typeface="Symbol" pitchFamily="18" charset="2"/>
              </a:rPr>
              <a:t>a-</a:t>
            </a:r>
            <a:r>
              <a:rPr lang="en-US" sz="4000" smtClean="0"/>
              <a:t>myosin?</a:t>
            </a:r>
          </a:p>
        </p:txBody>
      </p:sp>
      <p:sp>
        <p:nvSpPr>
          <p:cNvPr id="21506" name="Rectangle 3"/>
          <p:cNvSpPr>
            <a:spLocks noGrp="1"/>
          </p:cNvSpPr>
          <p:nvPr>
            <p:ph type="body" idx="1"/>
          </p:nvPr>
        </p:nvSpPr>
        <p:spPr>
          <a:xfrm>
            <a:off x="457200" y="2543175"/>
            <a:ext cx="3163888" cy="4525963"/>
          </a:xfrm>
        </p:spPr>
        <p:txBody>
          <a:bodyPr/>
          <a:lstStyle/>
          <a:p>
            <a:pPr marL="609600" indent="-609600" eaLnBrk="1" hangingPunct="1">
              <a:buFont typeface="Arial" charset="0"/>
              <a:buAutoNum type="alphaUcPeriod"/>
            </a:pPr>
            <a:r>
              <a:rPr lang="en-US" smtClean="0"/>
              <a:t>Muscle cells</a:t>
            </a:r>
          </a:p>
          <a:p>
            <a:pPr marL="609600" indent="-609600" eaLnBrk="1" hangingPunct="1">
              <a:buFont typeface="Arial" charset="0"/>
              <a:buAutoNum type="alphaUcPeriod"/>
            </a:pPr>
            <a:r>
              <a:rPr lang="en-US" smtClean="0"/>
              <a:t>All cells</a:t>
            </a:r>
          </a:p>
          <a:p>
            <a:pPr marL="609600" indent="-609600" eaLnBrk="1" hangingPunct="1">
              <a:buFont typeface="Arial" charset="0"/>
              <a:buAutoNum type="alphaUcPeriod"/>
            </a:pPr>
            <a:r>
              <a:rPr lang="en-US" smtClean="0"/>
              <a:t>Skin and muscle cells</a:t>
            </a:r>
          </a:p>
          <a:p>
            <a:pPr marL="609600" indent="-609600" eaLnBrk="1" hangingPunct="1">
              <a:buFont typeface="Arial" charset="0"/>
              <a:buAutoNum type="alphaUcPeriod"/>
            </a:pPr>
            <a:r>
              <a:rPr lang="en-US" smtClean="0"/>
              <a:t>Sperm cell</a:t>
            </a:r>
          </a:p>
        </p:txBody>
      </p:sp>
      <p:pic>
        <p:nvPicPr>
          <p:cNvPr id="21508" name="Picture 2"/>
          <p:cNvPicPr>
            <a:picLocks noChangeAspect="1" noChangeArrowheads="1"/>
          </p:cNvPicPr>
          <p:nvPr/>
        </p:nvPicPr>
        <p:blipFill>
          <a:blip r:embed="rId4"/>
          <a:srcRect/>
          <a:stretch>
            <a:fillRect/>
          </a:stretch>
        </p:blipFill>
        <p:spPr bwMode="auto">
          <a:xfrm>
            <a:off x="7346950" y="5413375"/>
            <a:ext cx="1390650" cy="1390650"/>
          </a:xfrm>
          <a:prstGeom prst="rect">
            <a:avLst/>
          </a:prstGeom>
          <a:noFill/>
          <a:ln w="9525">
            <a:noFill/>
            <a:miter lim="800000"/>
            <a:headEnd/>
            <a:tailEnd/>
          </a:ln>
        </p:spPr>
      </p:pic>
      <p:sp>
        <p:nvSpPr>
          <p:cNvPr id="21511" name="Text Box 7"/>
          <p:cNvSpPr txBox="1">
            <a:spLocks noChangeArrowheads="1"/>
          </p:cNvSpPr>
          <p:nvPr/>
        </p:nvSpPr>
        <p:spPr bwMode="auto">
          <a:xfrm>
            <a:off x="8201025" y="4154488"/>
            <a:ext cx="679450" cy="366712"/>
          </a:xfrm>
          <a:prstGeom prst="rect">
            <a:avLst/>
          </a:prstGeom>
          <a:noFill/>
          <a:ln w="9525">
            <a:noFill/>
            <a:miter lim="800000"/>
            <a:headEnd/>
            <a:tailEnd/>
          </a:ln>
          <a:effectLst/>
        </p:spPr>
        <p:txBody>
          <a:bodyPr wrap="none">
            <a:spAutoFit/>
          </a:bodyPr>
          <a:lstStyle/>
          <a:p>
            <a:pPr defTabSz="914400"/>
            <a:r>
              <a:rPr lang="en-US"/>
              <a:t>Liver</a:t>
            </a:r>
          </a:p>
        </p:txBody>
      </p:sp>
      <p:sp>
        <p:nvSpPr>
          <p:cNvPr id="21512" name="Text Box 8"/>
          <p:cNvSpPr txBox="1">
            <a:spLocks noChangeArrowheads="1"/>
          </p:cNvSpPr>
          <p:nvPr/>
        </p:nvSpPr>
        <p:spPr bwMode="auto">
          <a:xfrm>
            <a:off x="7691438" y="5473700"/>
            <a:ext cx="857250" cy="366713"/>
          </a:xfrm>
          <a:prstGeom prst="rect">
            <a:avLst/>
          </a:prstGeom>
          <a:noFill/>
          <a:ln w="9525">
            <a:noFill/>
            <a:miter lim="800000"/>
            <a:headEnd/>
            <a:tailEnd/>
          </a:ln>
          <a:effectLst/>
        </p:spPr>
        <p:txBody>
          <a:bodyPr wrap="none">
            <a:spAutoFit/>
          </a:bodyPr>
          <a:lstStyle/>
          <a:p>
            <a:pPr defTabSz="914400"/>
            <a:r>
              <a:rPr lang="en-US">
                <a:solidFill>
                  <a:schemeClr val="bg1"/>
                </a:solidFill>
              </a:rPr>
              <a:t>Sperm</a:t>
            </a:r>
          </a:p>
        </p:txBody>
      </p:sp>
      <p:sp>
        <p:nvSpPr>
          <p:cNvPr id="21513" name="Line 9"/>
          <p:cNvSpPr>
            <a:spLocks noChangeShapeType="1"/>
          </p:cNvSpPr>
          <p:nvPr/>
        </p:nvSpPr>
        <p:spPr bwMode="auto">
          <a:xfrm flipH="1">
            <a:off x="6102350" y="4273550"/>
            <a:ext cx="1589088" cy="617538"/>
          </a:xfrm>
          <a:prstGeom prst="line">
            <a:avLst/>
          </a:prstGeom>
          <a:noFill/>
          <a:ln w="9525">
            <a:solidFill>
              <a:schemeClr val="tx1"/>
            </a:solidFill>
            <a:round/>
            <a:headEnd/>
            <a:tailEnd/>
          </a:ln>
          <a:effectLst/>
        </p:spPr>
        <p:txBody>
          <a:bodyPr/>
          <a:lstStyle/>
          <a:p>
            <a:endParaRPr lang="en-US"/>
          </a:p>
        </p:txBody>
      </p:sp>
      <p:sp>
        <p:nvSpPr>
          <p:cNvPr id="21514" name="Line 10"/>
          <p:cNvSpPr>
            <a:spLocks noChangeShapeType="1"/>
          </p:cNvSpPr>
          <p:nvPr/>
        </p:nvSpPr>
        <p:spPr bwMode="auto">
          <a:xfrm flipH="1" flipV="1">
            <a:off x="6102350" y="5146675"/>
            <a:ext cx="1589088"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457200" y="403225"/>
            <a:ext cx="6070600" cy="1143000"/>
          </a:xfrm>
        </p:spPr>
        <p:txBody>
          <a:bodyPr/>
          <a:lstStyle/>
          <a:p>
            <a:pPr eaLnBrk="1" hangingPunct="1"/>
            <a:r>
              <a:rPr lang="en-US" sz="4000" smtClean="0"/>
              <a:t>Which of the cells in the tissues express the </a:t>
            </a:r>
            <a:r>
              <a:rPr lang="en-US" sz="4000" b="1" u="sng" smtClean="0"/>
              <a:t>protein</a:t>
            </a:r>
            <a:r>
              <a:rPr lang="en-US" sz="4000" smtClean="0"/>
              <a:t> for </a:t>
            </a:r>
            <a:r>
              <a:rPr lang="en-US" sz="4000" smtClean="0">
                <a:latin typeface="Symbol" pitchFamily="18" charset="2"/>
              </a:rPr>
              <a:t>a-</a:t>
            </a:r>
            <a:r>
              <a:rPr lang="en-US" sz="4000" smtClean="0"/>
              <a:t>myosin?</a:t>
            </a:r>
          </a:p>
        </p:txBody>
      </p:sp>
      <p:sp>
        <p:nvSpPr>
          <p:cNvPr id="23554" name="Rectangle 3"/>
          <p:cNvSpPr>
            <a:spLocks noGrp="1"/>
          </p:cNvSpPr>
          <p:nvPr>
            <p:ph type="body" idx="4294967295"/>
          </p:nvPr>
        </p:nvSpPr>
        <p:spPr>
          <a:xfrm>
            <a:off x="457200" y="2543175"/>
            <a:ext cx="3163888" cy="4525963"/>
          </a:xfrm>
        </p:spPr>
        <p:txBody>
          <a:bodyPr/>
          <a:lstStyle/>
          <a:p>
            <a:pPr marL="609600" indent="-609600" eaLnBrk="1" hangingPunct="1">
              <a:buFont typeface="Arial" charset="0"/>
              <a:buAutoNum type="alphaUcPeriod"/>
            </a:pPr>
            <a:r>
              <a:rPr lang="en-US" smtClean="0"/>
              <a:t>Muscle cells</a:t>
            </a:r>
          </a:p>
          <a:p>
            <a:pPr marL="609600" indent="-609600" eaLnBrk="1" hangingPunct="1">
              <a:buFont typeface="Arial" charset="0"/>
              <a:buAutoNum type="alphaUcPeriod"/>
            </a:pPr>
            <a:r>
              <a:rPr lang="en-US" smtClean="0"/>
              <a:t>All cells</a:t>
            </a:r>
          </a:p>
          <a:p>
            <a:pPr marL="609600" indent="-609600" eaLnBrk="1" hangingPunct="1">
              <a:buFont typeface="Arial" charset="0"/>
              <a:buAutoNum type="alphaUcPeriod"/>
            </a:pPr>
            <a:r>
              <a:rPr lang="en-US" smtClean="0"/>
              <a:t>Skin and muscle cells</a:t>
            </a:r>
          </a:p>
          <a:p>
            <a:pPr marL="609600" indent="-609600" eaLnBrk="1" hangingPunct="1">
              <a:buFont typeface="Arial" charset="0"/>
              <a:buAutoNum type="alphaUcPeriod"/>
            </a:pPr>
            <a:r>
              <a:rPr lang="en-US" smtClean="0"/>
              <a:t>Sperm cell</a:t>
            </a:r>
          </a:p>
        </p:txBody>
      </p:sp>
      <p:pic>
        <p:nvPicPr>
          <p:cNvPr id="23558" name="Picture 6" descr="jobody"/>
          <p:cNvPicPr>
            <a:picLocks noChangeAspect="1" noChangeArrowheads="1"/>
          </p:cNvPicPr>
          <p:nvPr/>
        </p:nvPicPr>
        <p:blipFill>
          <a:blip r:embed="rId3"/>
          <a:srcRect/>
          <a:stretch>
            <a:fillRect/>
          </a:stretch>
        </p:blipFill>
        <p:spPr bwMode="auto">
          <a:xfrm>
            <a:off x="3529013" y="2252663"/>
            <a:ext cx="5551487" cy="4637087"/>
          </a:xfrm>
          <a:prstGeom prst="rect">
            <a:avLst/>
          </a:prstGeom>
          <a:noFill/>
        </p:spPr>
      </p:pic>
      <p:pic>
        <p:nvPicPr>
          <p:cNvPr id="23559" name="Picture 2"/>
          <p:cNvPicPr>
            <a:picLocks noChangeAspect="1" noChangeArrowheads="1"/>
          </p:cNvPicPr>
          <p:nvPr/>
        </p:nvPicPr>
        <p:blipFill>
          <a:blip r:embed="rId4"/>
          <a:srcRect/>
          <a:stretch>
            <a:fillRect/>
          </a:stretch>
        </p:blipFill>
        <p:spPr bwMode="auto">
          <a:xfrm>
            <a:off x="7346950" y="5413375"/>
            <a:ext cx="1390650" cy="1390650"/>
          </a:xfrm>
          <a:prstGeom prst="rect">
            <a:avLst/>
          </a:prstGeom>
          <a:noFill/>
          <a:ln w="9525">
            <a:noFill/>
            <a:miter lim="800000"/>
            <a:headEnd/>
            <a:tailEnd/>
          </a:ln>
        </p:spPr>
      </p:pic>
      <p:sp>
        <p:nvSpPr>
          <p:cNvPr id="23560" name="Text Box 8"/>
          <p:cNvSpPr txBox="1">
            <a:spLocks noChangeArrowheads="1"/>
          </p:cNvSpPr>
          <p:nvPr/>
        </p:nvSpPr>
        <p:spPr bwMode="auto">
          <a:xfrm>
            <a:off x="7691438" y="5473700"/>
            <a:ext cx="857250" cy="366713"/>
          </a:xfrm>
          <a:prstGeom prst="rect">
            <a:avLst/>
          </a:prstGeom>
          <a:noFill/>
          <a:ln w="9525">
            <a:noFill/>
            <a:miter lim="800000"/>
            <a:headEnd/>
            <a:tailEnd/>
          </a:ln>
          <a:effectLst/>
        </p:spPr>
        <p:txBody>
          <a:bodyPr wrap="none">
            <a:spAutoFit/>
          </a:bodyPr>
          <a:lstStyle/>
          <a:p>
            <a:r>
              <a:rPr lang="en-US">
                <a:solidFill>
                  <a:schemeClr val="bg1"/>
                </a:solidFill>
              </a:rPr>
              <a:t>Sperm</a:t>
            </a:r>
          </a:p>
        </p:txBody>
      </p:sp>
      <p:sp>
        <p:nvSpPr>
          <p:cNvPr id="23561" name="Line 9"/>
          <p:cNvSpPr>
            <a:spLocks noChangeShapeType="1"/>
          </p:cNvSpPr>
          <p:nvPr/>
        </p:nvSpPr>
        <p:spPr bwMode="auto">
          <a:xfrm flipH="1">
            <a:off x="6102350" y="4273550"/>
            <a:ext cx="1589088" cy="617538"/>
          </a:xfrm>
          <a:prstGeom prst="line">
            <a:avLst/>
          </a:prstGeom>
          <a:noFill/>
          <a:ln w="9525">
            <a:solidFill>
              <a:schemeClr val="tx1"/>
            </a:solidFill>
            <a:round/>
            <a:headEnd/>
            <a:tailEnd/>
          </a:ln>
          <a:effectLst/>
        </p:spPr>
        <p:txBody>
          <a:bodyPr/>
          <a:lstStyle/>
          <a:p>
            <a:endParaRPr lang="en-US"/>
          </a:p>
        </p:txBody>
      </p:sp>
      <p:sp>
        <p:nvSpPr>
          <p:cNvPr id="23563" name="Line 11"/>
          <p:cNvSpPr>
            <a:spLocks noChangeShapeType="1"/>
          </p:cNvSpPr>
          <p:nvPr/>
        </p:nvSpPr>
        <p:spPr bwMode="auto">
          <a:xfrm flipH="1" flipV="1">
            <a:off x="6102350" y="5146675"/>
            <a:ext cx="1589088" cy="0"/>
          </a:xfrm>
          <a:prstGeom prst="line">
            <a:avLst/>
          </a:prstGeom>
          <a:noFill/>
          <a:ln w="9525">
            <a:solidFill>
              <a:schemeClr val="tx1"/>
            </a:solidFill>
            <a:round/>
            <a:headEnd/>
            <a:tailEnd/>
          </a:ln>
          <a:effectLst/>
        </p:spPr>
        <p:txBody>
          <a:bodyPr/>
          <a:lstStyle/>
          <a:p>
            <a:endParaRPr lang="en-US"/>
          </a:p>
        </p:txBody>
      </p:sp>
      <p:sp>
        <p:nvSpPr>
          <p:cNvPr id="23564" name="Text Box 12"/>
          <p:cNvSpPr txBox="1">
            <a:spLocks noChangeArrowheads="1"/>
          </p:cNvSpPr>
          <p:nvPr/>
        </p:nvSpPr>
        <p:spPr bwMode="auto">
          <a:xfrm>
            <a:off x="8208963" y="4089400"/>
            <a:ext cx="679450" cy="366713"/>
          </a:xfrm>
          <a:prstGeom prst="rect">
            <a:avLst/>
          </a:prstGeom>
          <a:noFill/>
          <a:ln w="9525">
            <a:noFill/>
            <a:miter lim="800000"/>
            <a:headEnd/>
            <a:tailEnd/>
          </a:ln>
          <a:effectLst/>
        </p:spPr>
        <p:txBody>
          <a:bodyPr wrap="none">
            <a:spAutoFit/>
          </a:bodyPr>
          <a:lstStyle/>
          <a:p>
            <a:pPr defTabSz="914400"/>
            <a:r>
              <a:rPr lang="en-US"/>
              <a:t>Liver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854075" y="46038"/>
            <a:ext cx="7402513" cy="1219200"/>
          </a:xfrm>
        </p:spPr>
        <p:txBody>
          <a:bodyPr/>
          <a:lstStyle/>
          <a:p>
            <a:pPr eaLnBrk="1" hangingPunct="1"/>
            <a:r>
              <a:rPr lang="en-US" smtClean="0"/>
              <a:t>Definition of Gene Expression of </a:t>
            </a:r>
            <a:r>
              <a:rPr lang="en-US" smtClean="0">
                <a:latin typeface="Symbol" pitchFamily="18" charset="2"/>
              </a:rPr>
              <a:t>a</a:t>
            </a:r>
            <a:r>
              <a:rPr lang="en-US" smtClean="0"/>
              <a:t>-myosin</a:t>
            </a:r>
          </a:p>
        </p:txBody>
      </p:sp>
      <p:pic>
        <p:nvPicPr>
          <p:cNvPr id="25602" name="Picture 4" descr="infographic_08_07"/>
          <p:cNvPicPr>
            <a:picLocks noChangeAspect="1" noChangeArrowheads="1"/>
          </p:cNvPicPr>
          <p:nvPr/>
        </p:nvPicPr>
        <p:blipFill>
          <a:blip r:embed="rId3"/>
          <a:srcRect l="62947" t="19379" r="3712" b="35381"/>
          <a:stretch>
            <a:fillRect/>
          </a:stretch>
        </p:blipFill>
        <p:spPr bwMode="auto">
          <a:xfrm>
            <a:off x="2508250" y="1622425"/>
            <a:ext cx="4065588" cy="5033963"/>
          </a:xfrm>
          <a:prstGeom prst="rect">
            <a:avLst/>
          </a:prstGeom>
          <a:noFill/>
          <a:ln w="9525">
            <a:noFill/>
            <a:miter lim="800000"/>
            <a:headEnd/>
            <a:tailEnd/>
          </a:ln>
        </p:spPr>
      </p:pic>
      <p:sp>
        <p:nvSpPr>
          <p:cNvPr id="2" name="Rectangle 1"/>
          <p:cNvSpPr/>
          <p:nvPr/>
        </p:nvSpPr>
        <p:spPr>
          <a:xfrm>
            <a:off x="2209800" y="2490788"/>
            <a:ext cx="2260600" cy="431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2260600" y="4954588"/>
            <a:ext cx="2260600" cy="431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flipV="1">
            <a:off x="2362200" y="6618288"/>
            <a:ext cx="4211638" cy="1968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856163" y="5183188"/>
            <a:ext cx="4287837" cy="406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4856163" y="2770188"/>
            <a:ext cx="2281237" cy="406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08" name="TextBox 2"/>
          <p:cNvSpPr txBox="1">
            <a:spLocks noChangeArrowheads="1"/>
          </p:cNvSpPr>
          <p:nvPr/>
        </p:nvSpPr>
        <p:spPr bwMode="auto">
          <a:xfrm>
            <a:off x="5948363" y="2795588"/>
            <a:ext cx="2459037" cy="523875"/>
          </a:xfrm>
          <a:prstGeom prst="rect">
            <a:avLst/>
          </a:prstGeom>
          <a:noFill/>
          <a:ln w="9525">
            <a:noFill/>
            <a:miter lim="800000"/>
            <a:headEnd/>
            <a:tailEnd/>
          </a:ln>
        </p:spPr>
        <p:txBody>
          <a:bodyPr wrap="none">
            <a:spAutoFit/>
          </a:bodyPr>
          <a:lstStyle/>
          <a:p>
            <a:r>
              <a:rPr lang="en-US" sz="2800" b="1"/>
              <a:t>Transcription</a:t>
            </a:r>
          </a:p>
        </p:txBody>
      </p:sp>
      <p:sp>
        <p:nvSpPr>
          <p:cNvPr id="25609" name="TextBox 9"/>
          <p:cNvSpPr txBox="1">
            <a:spLocks noChangeArrowheads="1"/>
          </p:cNvSpPr>
          <p:nvPr/>
        </p:nvSpPr>
        <p:spPr bwMode="auto">
          <a:xfrm>
            <a:off x="6608763" y="5243513"/>
            <a:ext cx="2100262" cy="523875"/>
          </a:xfrm>
          <a:prstGeom prst="rect">
            <a:avLst/>
          </a:prstGeom>
          <a:noFill/>
          <a:ln w="9525">
            <a:noFill/>
            <a:miter lim="800000"/>
            <a:headEnd/>
            <a:tailEnd/>
          </a:ln>
        </p:spPr>
        <p:txBody>
          <a:bodyPr wrap="none">
            <a:spAutoFit/>
          </a:bodyPr>
          <a:lstStyle/>
          <a:p>
            <a:r>
              <a:rPr lang="en-US" sz="2800" b="1"/>
              <a:t>Translation</a:t>
            </a:r>
          </a:p>
        </p:txBody>
      </p:sp>
      <p:sp>
        <p:nvSpPr>
          <p:cNvPr id="25610" name="TextBox 10"/>
          <p:cNvSpPr txBox="1">
            <a:spLocks noChangeArrowheads="1"/>
          </p:cNvSpPr>
          <p:nvPr/>
        </p:nvSpPr>
        <p:spPr bwMode="auto">
          <a:xfrm>
            <a:off x="1022350" y="1922463"/>
            <a:ext cx="949325" cy="523875"/>
          </a:xfrm>
          <a:prstGeom prst="rect">
            <a:avLst/>
          </a:prstGeom>
          <a:noFill/>
          <a:ln w="9525">
            <a:noFill/>
            <a:miter lim="800000"/>
            <a:headEnd/>
            <a:tailEnd/>
          </a:ln>
        </p:spPr>
        <p:txBody>
          <a:bodyPr wrap="none">
            <a:spAutoFit/>
          </a:bodyPr>
          <a:lstStyle/>
          <a:p>
            <a:r>
              <a:rPr lang="en-US" sz="2800" b="1"/>
              <a:t>DNA</a:t>
            </a:r>
          </a:p>
        </p:txBody>
      </p:sp>
      <p:sp>
        <p:nvSpPr>
          <p:cNvPr id="25611" name="TextBox 11"/>
          <p:cNvSpPr txBox="1">
            <a:spLocks noChangeArrowheads="1"/>
          </p:cNvSpPr>
          <p:nvPr/>
        </p:nvSpPr>
        <p:spPr bwMode="auto">
          <a:xfrm>
            <a:off x="1022350" y="4081463"/>
            <a:ext cx="949325" cy="523875"/>
          </a:xfrm>
          <a:prstGeom prst="rect">
            <a:avLst/>
          </a:prstGeom>
          <a:noFill/>
          <a:ln w="9525">
            <a:noFill/>
            <a:miter lim="800000"/>
            <a:headEnd/>
            <a:tailEnd/>
          </a:ln>
        </p:spPr>
        <p:txBody>
          <a:bodyPr wrap="none">
            <a:spAutoFit/>
          </a:bodyPr>
          <a:lstStyle/>
          <a:p>
            <a:r>
              <a:rPr lang="en-US" sz="2800" b="1"/>
              <a:t>RNA</a:t>
            </a:r>
          </a:p>
        </p:txBody>
      </p:sp>
      <p:sp>
        <p:nvSpPr>
          <p:cNvPr id="25612" name="TextBox 12"/>
          <p:cNvSpPr txBox="1">
            <a:spLocks noChangeArrowheads="1"/>
          </p:cNvSpPr>
          <p:nvPr/>
        </p:nvSpPr>
        <p:spPr bwMode="auto">
          <a:xfrm>
            <a:off x="787400" y="5938838"/>
            <a:ext cx="1643063" cy="768350"/>
          </a:xfrm>
          <a:prstGeom prst="rect">
            <a:avLst/>
          </a:prstGeom>
          <a:noFill/>
          <a:ln w="9525">
            <a:noFill/>
            <a:miter lim="800000"/>
            <a:headEnd/>
            <a:tailEnd/>
          </a:ln>
        </p:spPr>
        <p:txBody>
          <a:bodyPr wrap="none">
            <a:spAutoFit/>
          </a:bodyPr>
          <a:lstStyle/>
          <a:p>
            <a:r>
              <a:rPr lang="en-US" sz="2800" b="1"/>
              <a:t>Protein</a:t>
            </a:r>
          </a:p>
          <a:p>
            <a:r>
              <a:rPr lang="en-US" sz="1600" b="1"/>
              <a:t>(alpha-myosin)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79375" y="-39688"/>
            <a:ext cx="7874000" cy="1830388"/>
          </a:xfrm>
        </p:spPr>
        <p:txBody>
          <a:bodyPr/>
          <a:lstStyle/>
          <a:p>
            <a:pPr algn="l" eaLnBrk="1" hangingPunct="1"/>
            <a:r>
              <a:rPr lang="en-US" sz="3600" smtClean="0"/>
              <a:t>Complete this picture of a cell undergoing gene expression using the list of molecules and processes given.</a:t>
            </a:r>
          </a:p>
        </p:txBody>
      </p:sp>
      <p:sp>
        <p:nvSpPr>
          <p:cNvPr id="27650" name="Oval 5"/>
          <p:cNvSpPr>
            <a:spLocks noChangeArrowheads="1"/>
          </p:cNvSpPr>
          <p:nvPr/>
        </p:nvSpPr>
        <p:spPr bwMode="auto">
          <a:xfrm>
            <a:off x="574675" y="2716213"/>
            <a:ext cx="3455988" cy="3502025"/>
          </a:xfrm>
          <a:prstGeom prst="ellipse">
            <a:avLst/>
          </a:prstGeom>
          <a:noFill/>
          <a:ln w="9525">
            <a:solidFill>
              <a:schemeClr val="tx1"/>
            </a:solidFill>
            <a:round/>
            <a:headEnd/>
            <a:tailEnd/>
          </a:ln>
        </p:spPr>
        <p:txBody>
          <a:bodyPr wrap="none" anchor="ctr"/>
          <a:lstStyle/>
          <a:p>
            <a:endParaRPr lang="en-US"/>
          </a:p>
        </p:txBody>
      </p:sp>
      <p:sp>
        <p:nvSpPr>
          <p:cNvPr id="27651" name="Oval 6"/>
          <p:cNvSpPr>
            <a:spLocks noChangeArrowheads="1"/>
          </p:cNvSpPr>
          <p:nvPr/>
        </p:nvSpPr>
        <p:spPr bwMode="auto">
          <a:xfrm>
            <a:off x="1789113" y="4217988"/>
            <a:ext cx="1236662" cy="1116012"/>
          </a:xfrm>
          <a:prstGeom prst="ellipse">
            <a:avLst/>
          </a:prstGeom>
          <a:noFill/>
          <a:ln w="9525">
            <a:solidFill>
              <a:schemeClr val="tx1"/>
            </a:solidFill>
            <a:round/>
            <a:headEnd/>
            <a:tailEnd/>
          </a:ln>
        </p:spPr>
        <p:txBody>
          <a:bodyPr wrap="none" anchor="ctr"/>
          <a:lstStyle/>
          <a:p>
            <a:endParaRPr lang="en-US"/>
          </a:p>
        </p:txBody>
      </p:sp>
      <p:sp>
        <p:nvSpPr>
          <p:cNvPr id="27652" name="Text Box 7"/>
          <p:cNvSpPr txBox="1">
            <a:spLocks noChangeArrowheads="1"/>
          </p:cNvSpPr>
          <p:nvPr/>
        </p:nvSpPr>
        <p:spPr bwMode="auto">
          <a:xfrm>
            <a:off x="1814513" y="4529138"/>
            <a:ext cx="1236662" cy="457200"/>
          </a:xfrm>
          <a:prstGeom prst="rect">
            <a:avLst/>
          </a:prstGeom>
          <a:noFill/>
          <a:ln w="9525">
            <a:noFill/>
            <a:miter lim="800000"/>
            <a:headEnd/>
            <a:tailEnd/>
          </a:ln>
        </p:spPr>
        <p:txBody>
          <a:bodyPr wrap="none">
            <a:spAutoFit/>
          </a:bodyPr>
          <a:lstStyle/>
          <a:p>
            <a:pPr defTabSz="914400"/>
            <a:r>
              <a:rPr lang="en-US" sz="2400"/>
              <a:t>nucleus</a:t>
            </a:r>
          </a:p>
        </p:txBody>
      </p:sp>
      <p:sp>
        <p:nvSpPr>
          <p:cNvPr id="27653" name="TextBox 1"/>
          <p:cNvSpPr txBox="1">
            <a:spLocks noChangeArrowheads="1"/>
          </p:cNvSpPr>
          <p:nvPr/>
        </p:nvSpPr>
        <p:spPr bwMode="auto">
          <a:xfrm>
            <a:off x="4489450" y="2573338"/>
            <a:ext cx="4556125" cy="2678112"/>
          </a:xfrm>
          <a:prstGeom prst="rect">
            <a:avLst/>
          </a:prstGeom>
          <a:noFill/>
          <a:ln w="9525">
            <a:noFill/>
            <a:miter lim="800000"/>
            <a:headEnd/>
            <a:tailEnd/>
          </a:ln>
        </p:spPr>
        <p:txBody>
          <a:bodyPr wrap="none">
            <a:spAutoFit/>
          </a:bodyPr>
          <a:lstStyle/>
          <a:p>
            <a:r>
              <a:rPr lang="en-US" sz="2800" b="1" u="sng"/>
              <a:t>Molecules and Processes</a:t>
            </a:r>
          </a:p>
          <a:p>
            <a:r>
              <a:rPr lang="en-US" sz="2800"/>
              <a:t>Transcription</a:t>
            </a:r>
          </a:p>
          <a:p>
            <a:r>
              <a:rPr lang="en-US" sz="2800"/>
              <a:t>Translation</a:t>
            </a:r>
          </a:p>
          <a:p>
            <a:r>
              <a:rPr lang="en-US" sz="2800"/>
              <a:t>DNA</a:t>
            </a:r>
          </a:p>
          <a:p>
            <a:r>
              <a:rPr lang="en-US" sz="2800"/>
              <a:t>mRNA</a:t>
            </a:r>
          </a:p>
          <a:p>
            <a:r>
              <a:rPr lang="en-US" sz="2800"/>
              <a:t>Protein – alpha-myosin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1071</Words>
  <Application>Microsoft Macintosh PowerPoint</Application>
  <PresentationFormat>On-screen Show (4:3)</PresentationFormat>
  <Paragraphs>190</Paragraphs>
  <Slides>24</Slides>
  <Notes>13</Notes>
  <HiddenSlides>4</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24</vt:i4>
      </vt:variant>
    </vt:vector>
  </HeadingPairs>
  <TitlesOfParts>
    <vt:vector size="28" baseType="lpstr">
      <vt:lpstr>Arial</vt:lpstr>
      <vt:lpstr>Calibri</vt:lpstr>
      <vt:lpstr>Symbol</vt:lpstr>
      <vt:lpstr>Office Theme</vt:lpstr>
      <vt:lpstr>“Chunky and Chips” Gene Expression Group</vt:lpstr>
      <vt:lpstr>Set- Up: </vt:lpstr>
      <vt:lpstr>By the end of lecture today you should be able to:</vt:lpstr>
      <vt:lpstr>Case: Elaine is working out, Marc is more sedentary likes to eat chocolate chip cookies…  Kristin’s undergrads want to do a muscle biopsy to see if anything different is happening on the cellular level</vt:lpstr>
      <vt:lpstr>Slide 5</vt:lpstr>
      <vt:lpstr>Which of the cells in the tissues shown have a gene for a-myosin?</vt:lpstr>
      <vt:lpstr>Which of the cells in the tissues express the protein for a-myosin?</vt:lpstr>
      <vt:lpstr>Definition of Gene Expression of a-myosin</vt:lpstr>
      <vt:lpstr>Complete this picture of a cell undergoing gene expression using the list of molecules and processes given.</vt:lpstr>
      <vt:lpstr>Finish the bar graph that shows the levels of each molecule in Marc and Elaine’s muscle cells following a week of activity:</vt:lpstr>
      <vt:lpstr>Finish the bar graph that shows the levels of each molecule in Marc and Elaine’s muscle cells following a week of activity:</vt:lpstr>
      <vt:lpstr>Now add Elaine’s liver cell levels of each:</vt:lpstr>
      <vt:lpstr>Now add Elaine’s liver cell levels of each:</vt:lpstr>
      <vt:lpstr>Create three line graphs that shows how each molecule might change over time in the muscle.  First show Elaine:</vt:lpstr>
      <vt:lpstr>Now a line indicating Marc’s expression levels</vt:lpstr>
      <vt:lpstr>Now a line indicating Marc’s expression levels</vt:lpstr>
      <vt:lpstr>Gene Expression is like this picture:</vt:lpstr>
      <vt:lpstr>What part of this diagram represents the DNA?</vt:lpstr>
      <vt:lpstr>Now that it’s the end of lecture you have shown that you…. </vt:lpstr>
      <vt:lpstr>For homework, think about:</vt:lpstr>
      <vt:lpstr>Definition of a gene promoter</vt:lpstr>
      <vt:lpstr>Which cells will express the myosin gene?</vt:lpstr>
      <vt:lpstr>INDUCTION OF SLOW MYOSIN GENE IN FAST-TWITCH MUSCLE</vt:lpstr>
      <vt:lpstr>How do you know that the myosin gene is being expressed?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OF SLOW MYOSIN GENE IN FAST-TWITCH MUSCLE</dc:title>
  <dc:creator>Kristin M. Hager</dc:creator>
  <cp:lastModifiedBy>mmazzoni</cp:lastModifiedBy>
  <cp:revision>32</cp:revision>
  <dcterms:created xsi:type="dcterms:W3CDTF">2011-06-22T02:14:22Z</dcterms:created>
  <dcterms:modified xsi:type="dcterms:W3CDTF">2011-06-24T16:27:11Z</dcterms:modified>
</cp:coreProperties>
</file>