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64" r:id="rId2"/>
    <p:sldId id="260" r:id="rId3"/>
    <p:sldId id="286" r:id="rId4"/>
    <p:sldId id="287" r:id="rId5"/>
    <p:sldId id="275" r:id="rId6"/>
    <p:sldId id="288" r:id="rId7"/>
    <p:sldId id="281" r:id="rId8"/>
    <p:sldId id="292" r:id="rId9"/>
    <p:sldId id="294" r:id="rId10"/>
    <p:sldId id="289" r:id="rId11"/>
    <p:sldId id="279" r:id="rId12"/>
    <p:sldId id="295" r:id="rId13"/>
    <p:sldId id="290" r:id="rId14"/>
    <p:sldId id="299" r:id="rId15"/>
    <p:sldId id="285" r:id="rId16"/>
    <p:sldId id="296" r:id="rId17"/>
    <p:sldId id="284" r:id="rId18"/>
    <p:sldId id="269" r:id="rId19"/>
    <p:sldId id="297" r:id="rId20"/>
    <p:sldId id="298" r:id="rId21"/>
    <p:sldId id="300" r:id="rId2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2903"/>
    <a:srgbClr val="593817"/>
    <a:srgbClr val="D1061A"/>
    <a:srgbClr val="C7E09B"/>
    <a:srgbClr val="BB020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678" autoAdjust="0"/>
    <p:restoredTop sz="91667" autoAdjust="0"/>
  </p:normalViewPr>
  <p:slideViewPr>
    <p:cSldViewPr snapToGrid="0" snapToObjects="1">
      <p:cViewPr>
        <p:scale>
          <a:sx n="139" d="100"/>
          <a:sy n="139" d="100"/>
        </p:scale>
        <p:origin x="-72" y="72"/>
      </p:cViewPr>
      <p:guideLst>
        <p:guide orient="horz" pos="2160"/>
        <p:guide pos="2880"/>
      </p:guideLst>
    </p:cSldViewPr>
  </p:slideViewPr>
  <p:outlineViewPr>
    <p:cViewPr>
      <p:scale>
        <a:sx n="33" d="100"/>
        <a:sy n="33" d="100"/>
      </p:scale>
      <p:origin x="0" y="10384"/>
    </p:cViewPr>
  </p:outlineViewPr>
  <p:notesTextViewPr>
    <p:cViewPr>
      <p:scale>
        <a:sx n="100" d="100"/>
        <a:sy n="100" d="100"/>
      </p:scale>
      <p:origin x="0" y="0"/>
    </p:cViewPr>
  </p:notesTextViewPr>
  <p:sorterViewPr>
    <p:cViewPr>
      <p:scale>
        <a:sx n="150" d="100"/>
        <a:sy n="150" d="100"/>
      </p:scale>
      <p:origin x="0" y="24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CE3F80A-0908-42B7-B5EC-E5FB2162728C}" type="datetimeFigureOut">
              <a:rPr lang="en-US"/>
              <a:pPr>
                <a:defRPr/>
              </a:pPr>
              <a:t>9/13/2012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AB392096-74DF-41B8-9128-18D1A65AFB2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Instructor Notes:  In a small class, this could be a “class entry ticket.” In a large class, upload before class for small amount of credit for completion</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C7B3710-AB70-4B65-8D13-0DA4E6C1DAA4}" type="slidenum">
              <a:rPr lang="en-US"/>
              <a:pPr fontAlgn="base">
                <a:spcBef>
                  <a:spcPct val="0"/>
                </a:spcBef>
                <a:spcAft>
                  <a:spcPct val="0"/>
                </a:spcAft>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Let students work independently for one minute, then</a:t>
            </a: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E67CAA-FFBB-43C5-8DBF-F5A6A2A780D9}" type="slidenum">
              <a:rPr lang="en-US"/>
              <a:pPr fontAlgn="base">
                <a:spcBef>
                  <a:spcPct val="0"/>
                </a:spcBef>
                <a:spcAft>
                  <a:spcPct val="0"/>
                </a:spcAft>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Instructions:  5 minute time limit per activity</a:t>
            </a:r>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5AAD4A-C79C-44DF-9E59-2C36D01BB495}" type="slidenum">
              <a:rPr lang="en-US"/>
              <a:pPr fontAlgn="base">
                <a:spcBef>
                  <a:spcPct val="0"/>
                </a:spcBef>
                <a:spcAft>
                  <a:spcPct val="0"/>
                </a:spcAft>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9E261E-EF6D-4139-A7DD-912455065BAB}" type="slidenum">
              <a:rPr lang="en-US"/>
              <a:pPr fontAlgn="base">
                <a:spcBef>
                  <a:spcPct val="0"/>
                </a:spcBef>
                <a:spcAft>
                  <a:spcPct val="0"/>
                </a:spcAft>
              </a:pPr>
              <a:t>19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81391C-EF65-45B0-864C-A388D469B5AA}" type="slidenum">
              <a:rPr lang="en-US"/>
              <a:pPr fontAlgn="base">
                <a:spcBef>
                  <a:spcPct val="0"/>
                </a:spcBef>
                <a:spcAft>
                  <a:spcPct val="0"/>
                </a:spcAft>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0E6CA52-B49D-46C7-AAF1-3F87D003AEE1}"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2D290F-36F3-4689-A419-EE432A4D71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2FA44C4-473E-43CB-A7D3-9709B85CC231}"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683457-66E1-4A26-9E00-0911A0B6F3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F82BA18-25AE-4413-A957-1509C9F22D3A}"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864362-DA6A-4D1B-A858-3BAC7C8857D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3E9130-E325-4D13-8867-2E42362E3441}"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D962D0-BD2C-4736-B582-D946B9F0E42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0A877A1-69E3-4EF8-8757-31CEFB58D73F}" type="datetimeFigureOut">
              <a:rPr lang="en-US"/>
              <a:pPr>
                <a:defRPr/>
              </a:pPr>
              <a:t>9/13/2012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B35F73-37B9-4390-A688-B4E132A8E33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10F214E-4DAD-4B34-A020-70198D61136C}" type="datetimeFigureOut">
              <a:rPr lang="en-US"/>
              <a:pPr>
                <a:defRPr/>
              </a:pPr>
              <a:t>9/13/2012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8DC437-48A7-4296-B6AD-20B0368A548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3F8891-FDB5-4191-B9D4-8C758A6D8B79}" type="datetimeFigureOut">
              <a:rPr lang="en-US"/>
              <a:pPr>
                <a:defRPr/>
              </a:pPr>
              <a:t>9/13/2012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1305CA3-3DD0-48F0-8860-A164EF8F390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EB96E9D-1F60-446F-B15D-D9EC76BF1386}" type="datetimeFigureOut">
              <a:rPr lang="en-US"/>
              <a:pPr>
                <a:defRPr/>
              </a:pPr>
              <a:t>9/13/2012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B3E6B3A-0C21-4895-BFE4-484A7C81C3D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4A8C762-2727-4287-8542-63B036727E50}" type="datetimeFigureOut">
              <a:rPr lang="en-US"/>
              <a:pPr>
                <a:defRPr/>
              </a:pPr>
              <a:t>9/13/2012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90EFA0E-4CA7-493E-A275-C9B8234C234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7048085-C6F8-4F8C-8A82-EB2E8D516D6E}" type="datetimeFigureOut">
              <a:rPr lang="en-US"/>
              <a:pPr>
                <a:defRPr/>
              </a:pPr>
              <a:t>9/13/2012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2FDF59-AC22-47D0-B10C-798AB39BEA2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6B603B-DC3F-41C8-8B9C-99CEF22BD6A2}" type="datetimeFigureOut">
              <a:rPr lang="en-US"/>
              <a:pPr>
                <a:defRPr/>
              </a:pPr>
              <a:t>9/13/2012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A9DF32-BE0D-4166-B10D-B381488B374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8AE6B29-A951-4052-8AFD-C681A5A0CE87}" type="datetimeFigureOut">
              <a:rPr lang="en-US"/>
              <a:pPr>
                <a:defRPr/>
              </a:pPr>
              <a:t>9/13/2012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CE7EF6B-26DC-48DA-BF11-A64F306985A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p:txBody>
          <a:bodyPr/>
          <a:lstStyle/>
          <a:p>
            <a:r>
              <a:rPr lang="en-US" smtClean="0"/>
              <a:t>Gene Expression</a:t>
            </a:r>
          </a:p>
        </p:txBody>
      </p:sp>
      <p:sp>
        <p:nvSpPr>
          <p:cNvPr id="14338" name="Subtitle 2"/>
          <p:cNvSpPr>
            <a:spLocks noGrp="1"/>
          </p:cNvSpPr>
          <p:nvPr>
            <p:ph type="subTitle" idx="1"/>
          </p:nvPr>
        </p:nvSpPr>
        <p:spPr>
          <a:xfrm>
            <a:off x="1371600" y="3365500"/>
            <a:ext cx="6400800" cy="1752600"/>
          </a:xfrm>
        </p:spPr>
        <p:txBody>
          <a:bodyPr/>
          <a:lstStyle/>
          <a:p>
            <a:r>
              <a:rPr lang="en-US" sz="1800" smtClean="0">
                <a:solidFill>
                  <a:srgbClr val="000000"/>
                </a:solidFill>
              </a:rPr>
              <a:t>Tonya C. Bates</a:t>
            </a:r>
          </a:p>
          <a:p>
            <a:r>
              <a:rPr lang="en-US" sz="1800" smtClean="0">
                <a:solidFill>
                  <a:srgbClr val="000000"/>
                </a:solidFill>
              </a:rPr>
              <a:t>Erin Dolan</a:t>
            </a:r>
          </a:p>
          <a:p>
            <a:r>
              <a:rPr lang="en-US" sz="1800" smtClean="0">
                <a:solidFill>
                  <a:srgbClr val="000000"/>
                </a:solidFill>
              </a:rPr>
              <a:t>Meredith S. Norris</a:t>
            </a:r>
          </a:p>
          <a:p>
            <a:r>
              <a:rPr lang="en-US" sz="1800" smtClean="0">
                <a:solidFill>
                  <a:srgbClr val="000000"/>
                </a:solidFill>
              </a:rPr>
              <a:t>John Rose</a:t>
            </a:r>
          </a:p>
          <a:p>
            <a:r>
              <a:rPr lang="en-US" sz="1800" smtClean="0">
                <a:solidFill>
                  <a:srgbClr val="000000"/>
                </a:solidFill>
              </a:rPr>
              <a:t>Tarren Shaw</a:t>
            </a:r>
          </a:p>
          <a:p>
            <a:r>
              <a:rPr lang="en-US" sz="1800" smtClean="0">
                <a:solidFill>
                  <a:srgbClr val="000000"/>
                </a:solidFill>
              </a:rPr>
              <a:t>Suann Yang</a:t>
            </a:r>
          </a:p>
          <a:p>
            <a:r>
              <a:rPr lang="en-US" sz="1800" smtClean="0">
                <a:solidFill>
                  <a:srgbClr val="000000"/>
                </a:solidFill>
              </a:rPr>
              <a:t>Ron Zimmerman</a:t>
            </a:r>
          </a:p>
          <a:p>
            <a:endParaRPr lang="en-US" sz="1800" smtClean="0">
              <a:solidFill>
                <a:srgbClr val="000000"/>
              </a:solidFill>
            </a:endParaRPr>
          </a:p>
          <a:p>
            <a:r>
              <a:rPr lang="en-US" sz="1800" smtClean="0">
                <a:solidFill>
                  <a:srgbClr val="000000"/>
                </a:solidFill>
              </a:rPr>
              <a:t>Facilitators:  Kelly Hogan and Jennifer Warner</a:t>
            </a:r>
          </a:p>
        </p:txBody>
      </p:sp>
      <p:pic>
        <p:nvPicPr>
          <p:cNvPr id="14339" name="Picture 9"/>
          <p:cNvPicPr>
            <a:picLocks noChangeAspect="1"/>
          </p:cNvPicPr>
          <p:nvPr/>
        </p:nvPicPr>
        <p:blipFill>
          <a:blip r:embed="rId2"/>
          <a:srcRect/>
          <a:stretch>
            <a:fillRect/>
          </a:stretch>
        </p:blipFill>
        <p:spPr bwMode="auto">
          <a:xfrm>
            <a:off x="381000" y="457200"/>
            <a:ext cx="8356600" cy="1303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z="3600" smtClean="0"/>
              <a:t>Brainstorm Examples:</a:t>
            </a:r>
          </a:p>
        </p:txBody>
      </p:sp>
      <p:sp>
        <p:nvSpPr>
          <p:cNvPr id="25602" name="Content Placeholder 2"/>
          <p:cNvSpPr>
            <a:spLocks noGrp="1"/>
          </p:cNvSpPr>
          <p:nvPr>
            <p:ph idx="1"/>
          </p:nvPr>
        </p:nvSpPr>
        <p:spPr/>
        <p:txBody>
          <a:bodyPr/>
          <a:lstStyle/>
          <a:p>
            <a:r>
              <a:rPr lang="en-US" smtClean="0"/>
              <a:t>Diet</a:t>
            </a:r>
          </a:p>
          <a:p>
            <a:r>
              <a:rPr lang="en-US" smtClean="0"/>
              <a:t>Gender</a:t>
            </a:r>
          </a:p>
          <a:p>
            <a:r>
              <a:rPr lang="en-US" smtClean="0"/>
              <a:t>Age</a:t>
            </a:r>
          </a:p>
          <a:p>
            <a:r>
              <a:rPr lang="en-US" smtClean="0"/>
              <a:t>Predation</a:t>
            </a:r>
          </a:p>
          <a:p>
            <a:r>
              <a:rPr lang="en-US" smtClean="0"/>
              <a:t>Mutation</a:t>
            </a:r>
          </a:p>
          <a:p>
            <a:r>
              <a:rPr lang="en-US" smtClean="0"/>
              <a:t>Different species</a:t>
            </a:r>
          </a:p>
          <a:p>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4294967295"/>
          </p:nvPr>
        </p:nvSpPr>
        <p:spPr>
          <a:xfrm>
            <a:off x="187325" y="25400"/>
            <a:ext cx="6632575" cy="3236913"/>
          </a:xfrm>
        </p:spPr>
        <p:txBody>
          <a:bodyPr/>
          <a:lstStyle/>
          <a:p>
            <a:pPr marL="0">
              <a:spcBef>
                <a:spcPct val="0"/>
              </a:spcBef>
              <a:buFont typeface="Arial" charset="0"/>
              <a:buNone/>
            </a:pPr>
            <a:r>
              <a:rPr lang="en-US" sz="2800" smtClean="0"/>
              <a:t>It turns out that the </a:t>
            </a:r>
            <a:r>
              <a:rPr lang="en-US" sz="2800" b="1" smtClean="0"/>
              <a:t>UGA gene </a:t>
            </a:r>
            <a:r>
              <a:rPr lang="en-US" sz="2800" smtClean="0"/>
              <a:t>encodes a protein that, in combination with several other proteins, produces a bright red color in the Bulldog lizard. Students in BIOL 1107 discover that the transcription of the UGA gene is controlled by a protein, </a:t>
            </a:r>
            <a:r>
              <a:rPr lang="en-US" sz="2800" b="1" smtClean="0"/>
              <a:t>transcription factor B-52</a:t>
            </a:r>
            <a:r>
              <a:rPr lang="en-US" sz="2800" smtClean="0"/>
              <a:t>. When B-52 is present in the nucleus of a cell, the UGA protein will be expressed. </a:t>
            </a:r>
          </a:p>
          <a:p>
            <a:pPr marL="0">
              <a:spcBef>
                <a:spcPct val="0"/>
              </a:spcBef>
              <a:buFont typeface="Arial" charset="0"/>
              <a:buNone/>
            </a:pPr>
            <a:endParaRPr lang="en-US" sz="2800" smtClean="0"/>
          </a:p>
        </p:txBody>
      </p:sp>
      <p:grpSp>
        <p:nvGrpSpPr>
          <p:cNvPr id="26626" name="Group 6"/>
          <p:cNvGrpSpPr>
            <a:grpSpLocks/>
          </p:cNvGrpSpPr>
          <p:nvPr/>
        </p:nvGrpSpPr>
        <p:grpSpPr bwMode="auto">
          <a:xfrm>
            <a:off x="6578600" y="0"/>
            <a:ext cx="2565400" cy="1831975"/>
            <a:chOff x="3568765" y="2075194"/>
            <a:chExt cx="3057556" cy="2245478"/>
          </a:xfrm>
        </p:grpSpPr>
        <p:pic>
          <p:nvPicPr>
            <p:cNvPr id="26634" name="Content Placeholder 5" descr="redliz3SM.jpg"/>
            <p:cNvPicPr>
              <a:picLocks noChangeAspect="1"/>
            </p:cNvPicPr>
            <p:nvPr/>
          </p:nvPicPr>
          <p:blipFill>
            <a:blip r:embed="rId3"/>
            <a:srcRect t="7034" b="7034"/>
            <a:stretch>
              <a:fillRect/>
            </a:stretch>
          </p:blipFill>
          <p:spPr bwMode="auto">
            <a:xfrm>
              <a:off x="3568765" y="2798250"/>
              <a:ext cx="2759119" cy="1522422"/>
            </a:xfrm>
            <a:prstGeom prst="rect">
              <a:avLst/>
            </a:prstGeom>
            <a:noFill/>
            <a:ln w="9525">
              <a:noFill/>
              <a:miter lim="800000"/>
              <a:headEnd/>
              <a:tailEnd/>
            </a:ln>
          </p:spPr>
        </p:pic>
        <p:pic>
          <p:nvPicPr>
            <p:cNvPr id="26635" name="Picture 8"/>
            <p:cNvPicPr>
              <a:picLocks noChangeAspect="1"/>
            </p:cNvPicPr>
            <p:nvPr/>
          </p:nvPicPr>
          <p:blipFill>
            <a:blip r:embed="rId4"/>
            <a:srcRect/>
            <a:stretch>
              <a:fillRect/>
            </a:stretch>
          </p:blipFill>
          <p:spPr bwMode="auto">
            <a:xfrm>
              <a:off x="5180210" y="2075194"/>
              <a:ext cx="1446111" cy="1446111"/>
            </a:xfrm>
            <a:prstGeom prst="rect">
              <a:avLst/>
            </a:prstGeom>
            <a:noFill/>
            <a:ln w="9525">
              <a:noFill/>
              <a:miter lim="800000"/>
              <a:headEnd/>
              <a:tailEnd/>
            </a:ln>
          </p:spPr>
        </p:pic>
      </p:grpSp>
      <p:sp>
        <p:nvSpPr>
          <p:cNvPr id="26627" name="Rectangle 9"/>
          <p:cNvSpPr>
            <a:spLocks noChangeArrowheads="1"/>
          </p:cNvSpPr>
          <p:nvPr/>
        </p:nvSpPr>
        <p:spPr bwMode="auto">
          <a:xfrm>
            <a:off x="187325" y="4222750"/>
            <a:ext cx="8956675" cy="954088"/>
          </a:xfrm>
          <a:prstGeom prst="rect">
            <a:avLst/>
          </a:prstGeom>
          <a:noFill/>
          <a:ln w="9525">
            <a:noFill/>
            <a:miter lim="800000"/>
            <a:headEnd/>
            <a:tailEnd/>
          </a:ln>
        </p:spPr>
        <p:txBody>
          <a:bodyPr>
            <a:spAutoFit/>
          </a:bodyPr>
          <a:lstStyle/>
          <a:p>
            <a:pPr indent="-342900"/>
            <a:r>
              <a:rPr lang="en-US" sz="2800">
                <a:solidFill>
                  <a:srgbClr val="000000"/>
                </a:solidFill>
                <a:latin typeface="Calibri" pitchFamily="34" charset="0"/>
              </a:rPr>
              <a:t>Based on this information, work in your group to </a:t>
            </a:r>
            <a:r>
              <a:rPr lang="en-US" sz="2800" b="1">
                <a:solidFill>
                  <a:srgbClr val="000000"/>
                </a:solidFill>
                <a:latin typeface="Calibri" pitchFamily="34" charset="0"/>
              </a:rPr>
              <a:t>construct a model </a:t>
            </a:r>
            <a:r>
              <a:rPr lang="en-US" sz="2800">
                <a:solidFill>
                  <a:srgbClr val="000000"/>
                </a:solidFill>
                <a:latin typeface="Calibri" pitchFamily="34" charset="0"/>
              </a:rPr>
              <a:t>that illustrates the relationships among these terms</a:t>
            </a:r>
          </a:p>
        </p:txBody>
      </p:sp>
      <p:sp>
        <p:nvSpPr>
          <p:cNvPr id="26628" name="Rectangle 10"/>
          <p:cNvSpPr>
            <a:spLocks noChangeArrowheads="1"/>
          </p:cNvSpPr>
          <p:nvPr/>
        </p:nvSpPr>
        <p:spPr bwMode="auto">
          <a:xfrm>
            <a:off x="206375" y="5497513"/>
            <a:ext cx="1143000" cy="368300"/>
          </a:xfrm>
          <a:prstGeom prst="rect">
            <a:avLst/>
          </a:prstGeom>
          <a:solidFill>
            <a:srgbClr val="FF66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gene</a:t>
            </a:r>
            <a:endParaRPr lang="en-US" b="1">
              <a:latin typeface="Calibri" pitchFamily="34" charset="0"/>
            </a:endParaRPr>
          </a:p>
        </p:txBody>
      </p:sp>
      <p:sp>
        <p:nvSpPr>
          <p:cNvPr id="26629" name="Rectangle 11"/>
          <p:cNvSpPr>
            <a:spLocks noChangeArrowheads="1"/>
          </p:cNvSpPr>
          <p:nvPr/>
        </p:nvSpPr>
        <p:spPr bwMode="auto">
          <a:xfrm>
            <a:off x="4413250" y="5359400"/>
            <a:ext cx="1333500" cy="646113"/>
          </a:xfrm>
          <a:prstGeom prst="rect">
            <a:avLst/>
          </a:prstGeom>
          <a:solidFill>
            <a:srgbClr val="FFFF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protein</a:t>
            </a:r>
            <a:endParaRPr lang="en-US" b="1">
              <a:latin typeface="Calibri" pitchFamily="34" charset="0"/>
            </a:endParaRPr>
          </a:p>
        </p:txBody>
      </p:sp>
      <p:sp>
        <p:nvSpPr>
          <p:cNvPr id="13" name="Rectangle 12"/>
          <p:cNvSpPr/>
          <p:nvPr/>
        </p:nvSpPr>
        <p:spPr>
          <a:xfrm>
            <a:off x="3003550" y="5497513"/>
            <a:ext cx="1270000" cy="368300"/>
          </a:xfrm>
          <a:prstGeom prst="rect">
            <a:avLst/>
          </a:prstGeom>
          <a:solidFill>
            <a:schemeClr val="accent4">
              <a:lumMod val="60000"/>
              <a:lumOff val="40000"/>
            </a:schemeClr>
          </a:solidFill>
          <a:ln>
            <a:solidFill>
              <a:schemeClr val="tx1"/>
            </a:solidFill>
          </a:ln>
        </p:spPr>
        <p:txBody>
          <a:bodyPr>
            <a:spAutoFit/>
          </a:bodyPr>
          <a:lstStyle/>
          <a:p>
            <a:pPr algn="ctr" fontAlgn="auto">
              <a:spcBef>
                <a:spcPts val="0"/>
              </a:spcBef>
              <a:spcAft>
                <a:spcPts val="0"/>
              </a:spcAft>
              <a:defRPr/>
            </a:pPr>
            <a:r>
              <a:rPr lang="en-US" b="1" dirty="0">
                <a:solidFill>
                  <a:prstClr val="black"/>
                </a:solidFill>
                <a:latin typeface="+mn-lt"/>
              </a:rPr>
              <a:t>UGA gene</a:t>
            </a:r>
            <a:endParaRPr lang="en-US" b="1" dirty="0">
              <a:latin typeface="+mn-lt"/>
            </a:endParaRPr>
          </a:p>
        </p:txBody>
      </p:sp>
      <p:sp>
        <p:nvSpPr>
          <p:cNvPr id="14" name="Rectangle 13"/>
          <p:cNvSpPr/>
          <p:nvPr/>
        </p:nvSpPr>
        <p:spPr>
          <a:xfrm>
            <a:off x="1489075" y="5497513"/>
            <a:ext cx="1374775" cy="368300"/>
          </a:xfrm>
          <a:prstGeom prst="rect">
            <a:avLst/>
          </a:prstGeom>
          <a:solidFill>
            <a:schemeClr val="accent5">
              <a:lumMod val="60000"/>
              <a:lumOff val="40000"/>
            </a:schemeClr>
          </a:solidFill>
          <a:ln>
            <a:solidFill>
              <a:schemeClr val="tx1"/>
            </a:solidFill>
          </a:ln>
        </p:spPr>
        <p:txBody>
          <a:bodyPr wrap="none">
            <a:spAutoFit/>
          </a:bodyPr>
          <a:lstStyle/>
          <a:p>
            <a:pPr algn="ctr" fontAlgn="auto">
              <a:spcBef>
                <a:spcPts val="0"/>
              </a:spcBef>
              <a:spcAft>
                <a:spcPts val="0"/>
              </a:spcAft>
              <a:defRPr/>
            </a:pPr>
            <a:r>
              <a:rPr lang="en-US" b="1" dirty="0">
                <a:solidFill>
                  <a:prstClr val="black"/>
                </a:solidFill>
                <a:latin typeface="+mn-lt"/>
              </a:rPr>
              <a:t>UGA protein</a:t>
            </a:r>
            <a:endParaRPr lang="en-US" b="1" dirty="0">
              <a:latin typeface="+mn-lt"/>
            </a:endParaRPr>
          </a:p>
        </p:txBody>
      </p:sp>
      <p:sp>
        <p:nvSpPr>
          <p:cNvPr id="26632" name="Rectangle 14"/>
          <p:cNvSpPr>
            <a:spLocks noChangeArrowheads="1"/>
          </p:cNvSpPr>
          <p:nvPr/>
        </p:nvSpPr>
        <p:spPr bwMode="auto">
          <a:xfrm>
            <a:off x="5886450" y="5359400"/>
            <a:ext cx="1698625" cy="646113"/>
          </a:xfrm>
          <a:prstGeom prst="rect">
            <a:avLst/>
          </a:prstGeom>
          <a:solidFill>
            <a:srgbClr val="FF0000"/>
          </a:solidFill>
          <a:ln w="9525">
            <a:solidFill>
              <a:schemeClr val="tx1"/>
            </a:solidFill>
            <a:miter lim="800000"/>
            <a:headEnd/>
            <a:tailEnd/>
          </a:ln>
        </p:spPr>
        <p:txBody>
          <a:bodyPr>
            <a:spAutoFit/>
          </a:bodyPr>
          <a:lstStyle/>
          <a:p>
            <a:pPr algn="ctr"/>
            <a:r>
              <a:rPr lang="en-US" b="1">
                <a:solidFill>
                  <a:schemeClr val="bg1"/>
                </a:solidFill>
                <a:latin typeface="Calibri" pitchFamily="34" charset="0"/>
              </a:rPr>
              <a:t>red color phenotype </a:t>
            </a:r>
          </a:p>
        </p:txBody>
      </p:sp>
      <p:sp>
        <p:nvSpPr>
          <p:cNvPr id="26633" name="Rectangle 15"/>
          <p:cNvSpPr>
            <a:spLocks noChangeArrowheads="1"/>
          </p:cNvSpPr>
          <p:nvPr/>
        </p:nvSpPr>
        <p:spPr bwMode="auto">
          <a:xfrm>
            <a:off x="7724775" y="5497513"/>
            <a:ext cx="1270000" cy="368300"/>
          </a:xfrm>
          <a:prstGeom prst="rect">
            <a:avLst/>
          </a:prstGeom>
          <a:solidFill>
            <a:srgbClr val="3366FF"/>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promoter</a:t>
            </a:r>
            <a:endParaRPr lang="en-US" b="1">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l"/>
            <a:r>
              <a:rPr lang="en-US" smtClean="0"/>
              <a:t>Compare your models!</a:t>
            </a:r>
          </a:p>
        </p:txBody>
      </p:sp>
      <p:sp>
        <p:nvSpPr>
          <p:cNvPr id="28674" name="Content Placeholder 2"/>
          <p:cNvSpPr>
            <a:spLocks noGrp="1"/>
          </p:cNvSpPr>
          <p:nvPr>
            <p:ph idx="1"/>
          </p:nvPr>
        </p:nvSpPr>
        <p:spPr/>
        <p:txBody>
          <a:bodyPr/>
          <a:lstStyle/>
          <a:p>
            <a:pPr marL="514350" indent="-514350">
              <a:buFont typeface="Calibri" pitchFamily="34" charset="0"/>
              <a:buAutoNum type="arabicPeriod"/>
            </a:pPr>
            <a:r>
              <a:rPr lang="en-US" smtClean="0"/>
              <a:t>Compare your group’s model to your neighboring group’s model. </a:t>
            </a:r>
          </a:p>
          <a:p>
            <a:pPr marL="514350" indent="-514350">
              <a:buFont typeface="Calibri" pitchFamily="34" charset="0"/>
              <a:buAutoNum type="arabicPeriod"/>
            </a:pPr>
            <a:r>
              <a:rPr lang="en-US" smtClean="0"/>
              <a:t>Choose the “best;” be sure you justify your decision.</a:t>
            </a:r>
          </a:p>
          <a:p>
            <a:pPr marL="514350" indent="-514350">
              <a:buFont typeface="Calibri" pitchFamily="34" charset="0"/>
              <a:buAutoNum type="arabicPeriod"/>
            </a:pPr>
            <a:r>
              <a:rPr lang="en-US" smtClean="0"/>
              <a:t>Take the “best” model and compare with another “best” model.</a:t>
            </a:r>
          </a:p>
          <a:p>
            <a:pPr marL="514350" indent="-514350">
              <a:buFont typeface="Calibri" pitchFamily="34" charset="0"/>
              <a:buAutoNum type="arabicPeriod"/>
            </a:pPr>
            <a:r>
              <a:rPr lang="en-US" smtClean="0"/>
              <a:t>Repeat until 2-3 models remain.</a:t>
            </a:r>
          </a:p>
          <a:p>
            <a:pPr marL="514350" indent="-514350">
              <a:buFont typeface="Calibri" pitchFamily="34" charset="0"/>
              <a:buAutoNum type="arabicPeriod"/>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2"/>
          <p:cNvSpPr>
            <a:spLocks noGrp="1"/>
          </p:cNvSpPr>
          <p:nvPr>
            <p:ph type="title"/>
          </p:nvPr>
        </p:nvSpPr>
        <p:spPr/>
        <p:txBody>
          <a:bodyPr/>
          <a:lstStyle/>
          <a:p>
            <a:r>
              <a:rPr lang="en-US" smtClean="0"/>
              <a:t>Model 1 </a:t>
            </a:r>
            <a:r>
              <a:rPr lang="en-US" i="1" smtClean="0"/>
              <a:t>vs. </a:t>
            </a:r>
            <a:r>
              <a:rPr lang="en-US" smtClean="0"/>
              <a:t>Model 2</a:t>
            </a:r>
          </a:p>
        </p:txBody>
      </p:sp>
      <p:grpSp>
        <p:nvGrpSpPr>
          <p:cNvPr id="29698" name="Group 31"/>
          <p:cNvGrpSpPr>
            <a:grpSpLocks/>
          </p:cNvGrpSpPr>
          <p:nvPr/>
        </p:nvGrpSpPr>
        <p:grpSpPr bwMode="auto">
          <a:xfrm>
            <a:off x="2035175" y="1511300"/>
            <a:ext cx="4956175" cy="4762500"/>
            <a:chOff x="2035217" y="1510787"/>
            <a:chExt cx="4956398" cy="4762674"/>
          </a:xfrm>
        </p:grpSpPr>
        <p:sp>
          <p:nvSpPr>
            <p:cNvPr id="29699" name="Rectangle 4"/>
            <p:cNvSpPr>
              <a:spLocks noChangeArrowheads="1"/>
            </p:cNvSpPr>
            <p:nvPr/>
          </p:nvSpPr>
          <p:spPr bwMode="auto">
            <a:xfrm>
              <a:off x="2313253" y="3813578"/>
              <a:ext cx="1143000" cy="369332"/>
            </a:xfrm>
            <a:prstGeom prst="rect">
              <a:avLst/>
            </a:prstGeom>
            <a:solidFill>
              <a:srgbClr val="FF66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gene</a:t>
              </a:r>
              <a:endParaRPr lang="en-US" b="1">
                <a:latin typeface="Calibri" pitchFamily="34" charset="0"/>
              </a:endParaRPr>
            </a:p>
          </p:txBody>
        </p:sp>
        <p:sp>
          <p:nvSpPr>
            <p:cNvPr id="29700" name="Rectangle 5"/>
            <p:cNvSpPr>
              <a:spLocks noChangeArrowheads="1"/>
            </p:cNvSpPr>
            <p:nvPr/>
          </p:nvSpPr>
          <p:spPr bwMode="auto">
            <a:xfrm>
              <a:off x="2218003" y="4581175"/>
              <a:ext cx="1333500" cy="646331"/>
            </a:xfrm>
            <a:prstGeom prst="rect">
              <a:avLst/>
            </a:prstGeom>
            <a:solidFill>
              <a:srgbClr val="FFFF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protein</a:t>
              </a:r>
              <a:endParaRPr lang="en-US" b="1">
                <a:latin typeface="Calibri" pitchFamily="34" charset="0"/>
              </a:endParaRPr>
            </a:p>
          </p:txBody>
        </p:sp>
        <p:sp>
          <p:nvSpPr>
            <p:cNvPr id="7" name="Rectangle 6"/>
            <p:cNvSpPr/>
            <p:nvPr/>
          </p:nvSpPr>
          <p:spPr>
            <a:xfrm>
              <a:off x="2249540" y="1510787"/>
              <a:ext cx="1270057" cy="369902"/>
            </a:xfrm>
            <a:prstGeom prst="rect">
              <a:avLst/>
            </a:prstGeom>
            <a:solidFill>
              <a:schemeClr val="accent4">
                <a:lumMod val="60000"/>
                <a:lumOff val="40000"/>
              </a:schemeClr>
            </a:solidFill>
            <a:ln>
              <a:solidFill>
                <a:schemeClr val="tx1"/>
              </a:solidFill>
            </a:ln>
          </p:spPr>
          <p:txBody>
            <a:bodyPr>
              <a:spAutoFit/>
            </a:bodyPr>
            <a:lstStyle/>
            <a:p>
              <a:pPr algn="ctr" fontAlgn="auto">
                <a:spcBef>
                  <a:spcPts val="0"/>
                </a:spcBef>
                <a:spcAft>
                  <a:spcPts val="0"/>
                </a:spcAft>
                <a:defRPr/>
              </a:pPr>
              <a:r>
                <a:rPr lang="en-US" b="1" dirty="0">
                  <a:solidFill>
                    <a:prstClr val="black"/>
                  </a:solidFill>
                  <a:latin typeface="+mn-lt"/>
                </a:rPr>
                <a:t>UGA gene</a:t>
              </a:r>
              <a:endParaRPr lang="en-US" b="1" dirty="0">
                <a:latin typeface="+mn-lt"/>
              </a:endParaRPr>
            </a:p>
          </p:txBody>
        </p:sp>
        <p:sp>
          <p:nvSpPr>
            <p:cNvPr id="8" name="Rectangle 7"/>
            <p:cNvSpPr/>
            <p:nvPr/>
          </p:nvSpPr>
          <p:spPr>
            <a:xfrm>
              <a:off x="2197149" y="2279165"/>
              <a:ext cx="1374837" cy="368313"/>
            </a:xfrm>
            <a:prstGeom prst="rect">
              <a:avLst/>
            </a:prstGeom>
            <a:solidFill>
              <a:schemeClr val="accent5">
                <a:lumMod val="60000"/>
                <a:lumOff val="40000"/>
              </a:schemeClr>
            </a:solidFill>
            <a:ln>
              <a:solidFill>
                <a:schemeClr val="tx1"/>
              </a:solidFill>
            </a:ln>
          </p:spPr>
          <p:txBody>
            <a:bodyPr wrap="none">
              <a:spAutoFit/>
            </a:bodyPr>
            <a:lstStyle/>
            <a:p>
              <a:pPr algn="ctr" fontAlgn="auto">
                <a:spcBef>
                  <a:spcPts val="0"/>
                </a:spcBef>
                <a:spcAft>
                  <a:spcPts val="0"/>
                </a:spcAft>
                <a:defRPr/>
              </a:pPr>
              <a:r>
                <a:rPr lang="en-US" b="1" dirty="0">
                  <a:solidFill>
                    <a:prstClr val="black"/>
                  </a:solidFill>
                  <a:latin typeface="+mn-lt"/>
                </a:rPr>
                <a:t>UGA protein</a:t>
              </a:r>
              <a:endParaRPr lang="en-US" b="1" dirty="0">
                <a:latin typeface="+mn-lt"/>
              </a:endParaRPr>
            </a:p>
          </p:txBody>
        </p:sp>
        <p:sp>
          <p:nvSpPr>
            <p:cNvPr id="29703" name="Rectangle 8"/>
            <p:cNvSpPr>
              <a:spLocks noChangeArrowheads="1"/>
            </p:cNvSpPr>
            <p:nvPr/>
          </p:nvSpPr>
          <p:spPr bwMode="auto">
            <a:xfrm>
              <a:off x="2035217" y="5625769"/>
              <a:ext cx="1699072" cy="646331"/>
            </a:xfrm>
            <a:prstGeom prst="rect">
              <a:avLst/>
            </a:prstGeom>
            <a:solidFill>
              <a:srgbClr val="FF0000"/>
            </a:solidFill>
            <a:ln w="9525">
              <a:solidFill>
                <a:schemeClr val="tx1"/>
              </a:solidFill>
              <a:miter lim="800000"/>
              <a:headEnd/>
              <a:tailEnd/>
            </a:ln>
          </p:spPr>
          <p:txBody>
            <a:bodyPr>
              <a:spAutoFit/>
            </a:bodyPr>
            <a:lstStyle/>
            <a:p>
              <a:pPr algn="ctr"/>
              <a:r>
                <a:rPr lang="en-US" b="1">
                  <a:solidFill>
                    <a:schemeClr val="bg1"/>
                  </a:solidFill>
                  <a:latin typeface="Calibri" pitchFamily="34" charset="0"/>
                </a:rPr>
                <a:t>red color phenotype </a:t>
              </a:r>
            </a:p>
          </p:txBody>
        </p:sp>
        <p:sp>
          <p:nvSpPr>
            <p:cNvPr id="29704" name="Rectangle 9"/>
            <p:cNvSpPr>
              <a:spLocks noChangeArrowheads="1"/>
            </p:cNvSpPr>
            <p:nvPr/>
          </p:nvSpPr>
          <p:spPr bwMode="auto">
            <a:xfrm>
              <a:off x="2249753" y="3045981"/>
              <a:ext cx="1270000" cy="369332"/>
            </a:xfrm>
            <a:prstGeom prst="rect">
              <a:avLst/>
            </a:prstGeom>
            <a:solidFill>
              <a:srgbClr val="3366FF"/>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promoter</a:t>
              </a:r>
              <a:endParaRPr lang="en-US" b="1">
                <a:latin typeface="Calibri" pitchFamily="34" charset="0"/>
              </a:endParaRPr>
            </a:p>
          </p:txBody>
        </p:sp>
        <p:sp>
          <p:nvSpPr>
            <p:cNvPr id="29705" name="Rectangle 11"/>
            <p:cNvSpPr>
              <a:spLocks noChangeArrowheads="1"/>
            </p:cNvSpPr>
            <p:nvPr/>
          </p:nvSpPr>
          <p:spPr bwMode="auto">
            <a:xfrm>
              <a:off x="5570579" y="1510787"/>
              <a:ext cx="1143000" cy="369332"/>
            </a:xfrm>
            <a:prstGeom prst="rect">
              <a:avLst/>
            </a:prstGeom>
            <a:solidFill>
              <a:srgbClr val="FF66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gene</a:t>
              </a:r>
              <a:endParaRPr lang="en-US" b="1">
                <a:latin typeface="Calibri" pitchFamily="34" charset="0"/>
              </a:endParaRPr>
            </a:p>
          </p:txBody>
        </p:sp>
        <p:sp>
          <p:nvSpPr>
            <p:cNvPr id="29706" name="Rectangle 12"/>
            <p:cNvSpPr>
              <a:spLocks noChangeArrowheads="1"/>
            </p:cNvSpPr>
            <p:nvPr/>
          </p:nvSpPr>
          <p:spPr bwMode="auto">
            <a:xfrm>
              <a:off x="5475329" y="2278656"/>
              <a:ext cx="1333500" cy="646331"/>
            </a:xfrm>
            <a:prstGeom prst="rect">
              <a:avLst/>
            </a:prstGeom>
            <a:solidFill>
              <a:srgbClr val="FFFF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protein</a:t>
              </a:r>
              <a:endParaRPr lang="en-US" b="1">
                <a:latin typeface="Calibri" pitchFamily="34" charset="0"/>
              </a:endParaRPr>
            </a:p>
          </p:txBody>
        </p:sp>
        <p:sp>
          <p:nvSpPr>
            <p:cNvPr id="14" name="Rectangle 13"/>
            <p:cNvSpPr/>
            <p:nvPr/>
          </p:nvSpPr>
          <p:spPr>
            <a:xfrm>
              <a:off x="5507236" y="4092156"/>
              <a:ext cx="1270057" cy="368313"/>
            </a:xfrm>
            <a:prstGeom prst="rect">
              <a:avLst/>
            </a:prstGeom>
            <a:solidFill>
              <a:schemeClr val="accent4">
                <a:lumMod val="60000"/>
                <a:lumOff val="40000"/>
              </a:schemeClr>
            </a:solidFill>
            <a:ln>
              <a:solidFill>
                <a:schemeClr val="tx1"/>
              </a:solidFill>
            </a:ln>
          </p:spPr>
          <p:txBody>
            <a:bodyPr>
              <a:spAutoFit/>
            </a:bodyPr>
            <a:lstStyle/>
            <a:p>
              <a:pPr algn="ctr" fontAlgn="auto">
                <a:spcBef>
                  <a:spcPts val="0"/>
                </a:spcBef>
                <a:spcAft>
                  <a:spcPts val="0"/>
                </a:spcAft>
                <a:defRPr/>
              </a:pPr>
              <a:r>
                <a:rPr lang="en-US" b="1" dirty="0">
                  <a:solidFill>
                    <a:prstClr val="black"/>
                  </a:solidFill>
                  <a:latin typeface="+mn-lt"/>
                </a:rPr>
                <a:t>UGA gene</a:t>
              </a:r>
              <a:endParaRPr lang="en-US" b="1" dirty="0">
                <a:latin typeface="+mn-lt"/>
              </a:endParaRPr>
            </a:p>
          </p:txBody>
        </p:sp>
        <p:sp>
          <p:nvSpPr>
            <p:cNvPr id="15" name="Rectangle 14"/>
            <p:cNvSpPr/>
            <p:nvPr/>
          </p:nvSpPr>
          <p:spPr>
            <a:xfrm>
              <a:off x="5454846" y="4858947"/>
              <a:ext cx="1374837" cy="369901"/>
            </a:xfrm>
            <a:prstGeom prst="rect">
              <a:avLst/>
            </a:prstGeom>
            <a:solidFill>
              <a:schemeClr val="accent5">
                <a:lumMod val="60000"/>
                <a:lumOff val="40000"/>
              </a:schemeClr>
            </a:solidFill>
            <a:ln>
              <a:solidFill>
                <a:schemeClr val="tx1"/>
              </a:solidFill>
            </a:ln>
          </p:spPr>
          <p:txBody>
            <a:bodyPr wrap="none">
              <a:spAutoFit/>
            </a:bodyPr>
            <a:lstStyle/>
            <a:p>
              <a:pPr algn="ctr" fontAlgn="auto">
                <a:spcBef>
                  <a:spcPts val="0"/>
                </a:spcBef>
                <a:spcAft>
                  <a:spcPts val="0"/>
                </a:spcAft>
                <a:defRPr/>
              </a:pPr>
              <a:r>
                <a:rPr lang="en-US" b="1" dirty="0">
                  <a:solidFill>
                    <a:prstClr val="black"/>
                  </a:solidFill>
                  <a:latin typeface="+mn-lt"/>
                </a:rPr>
                <a:t>UGA protein</a:t>
              </a:r>
              <a:endParaRPr lang="en-US" b="1" dirty="0">
                <a:latin typeface="+mn-lt"/>
              </a:endParaRPr>
            </a:p>
          </p:txBody>
        </p:sp>
        <p:sp>
          <p:nvSpPr>
            <p:cNvPr id="29709" name="Rectangle 15"/>
            <p:cNvSpPr>
              <a:spLocks noChangeArrowheads="1"/>
            </p:cNvSpPr>
            <p:nvPr/>
          </p:nvSpPr>
          <p:spPr bwMode="auto">
            <a:xfrm>
              <a:off x="5292543" y="5627130"/>
              <a:ext cx="1699072" cy="646331"/>
            </a:xfrm>
            <a:prstGeom prst="rect">
              <a:avLst/>
            </a:prstGeom>
            <a:solidFill>
              <a:srgbClr val="FF0000"/>
            </a:solidFill>
            <a:ln w="9525">
              <a:solidFill>
                <a:schemeClr val="tx1"/>
              </a:solidFill>
              <a:miter lim="800000"/>
              <a:headEnd/>
              <a:tailEnd/>
            </a:ln>
          </p:spPr>
          <p:txBody>
            <a:bodyPr>
              <a:spAutoFit/>
            </a:bodyPr>
            <a:lstStyle/>
            <a:p>
              <a:pPr algn="ctr"/>
              <a:r>
                <a:rPr lang="en-US" b="1">
                  <a:solidFill>
                    <a:schemeClr val="bg1"/>
                  </a:solidFill>
                  <a:latin typeface="Calibri" pitchFamily="34" charset="0"/>
                </a:rPr>
                <a:t>red color phenotype </a:t>
              </a:r>
            </a:p>
          </p:txBody>
        </p:sp>
        <p:sp>
          <p:nvSpPr>
            <p:cNvPr id="29710" name="Rectangle 16"/>
            <p:cNvSpPr>
              <a:spLocks noChangeArrowheads="1"/>
            </p:cNvSpPr>
            <p:nvPr/>
          </p:nvSpPr>
          <p:spPr bwMode="auto">
            <a:xfrm>
              <a:off x="5507079" y="3323524"/>
              <a:ext cx="1270000" cy="369332"/>
            </a:xfrm>
            <a:prstGeom prst="rect">
              <a:avLst/>
            </a:prstGeom>
            <a:solidFill>
              <a:srgbClr val="3366FF"/>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promoter</a:t>
              </a:r>
              <a:endParaRPr lang="en-US" b="1">
                <a:latin typeface="Calibri" pitchFamily="34" charset="0"/>
              </a:endParaRPr>
            </a:p>
          </p:txBody>
        </p:sp>
        <p:sp>
          <p:nvSpPr>
            <p:cNvPr id="22" name="Down Arrow 21"/>
            <p:cNvSpPr/>
            <p:nvPr/>
          </p:nvSpPr>
          <p:spPr>
            <a:xfrm>
              <a:off x="2779789" y="1906089"/>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Down Arrow 22"/>
            <p:cNvSpPr/>
            <p:nvPr/>
          </p:nvSpPr>
          <p:spPr>
            <a:xfrm>
              <a:off x="2779789" y="2680818"/>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Down Arrow 23"/>
            <p:cNvSpPr/>
            <p:nvPr/>
          </p:nvSpPr>
          <p:spPr>
            <a:xfrm>
              <a:off x="2779789" y="3444433"/>
              <a:ext cx="254011" cy="363551"/>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Down Arrow 24"/>
            <p:cNvSpPr/>
            <p:nvPr/>
          </p:nvSpPr>
          <p:spPr>
            <a:xfrm>
              <a:off x="2779789" y="4204873"/>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Down Arrow 25"/>
            <p:cNvSpPr/>
            <p:nvPr/>
          </p:nvSpPr>
          <p:spPr>
            <a:xfrm>
              <a:off x="2779789" y="5260599"/>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Down Arrow 26"/>
            <p:cNvSpPr/>
            <p:nvPr/>
          </p:nvSpPr>
          <p:spPr>
            <a:xfrm>
              <a:off x="6045422" y="1907677"/>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Down Arrow 27"/>
            <p:cNvSpPr/>
            <p:nvPr/>
          </p:nvSpPr>
          <p:spPr>
            <a:xfrm>
              <a:off x="6045422" y="2949115"/>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Down Arrow 28"/>
            <p:cNvSpPr/>
            <p:nvPr/>
          </p:nvSpPr>
          <p:spPr>
            <a:xfrm>
              <a:off x="6045422" y="3712730"/>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Down Arrow 29"/>
            <p:cNvSpPr/>
            <p:nvPr/>
          </p:nvSpPr>
          <p:spPr>
            <a:xfrm>
              <a:off x="6045422" y="4485871"/>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Down Arrow 30"/>
            <p:cNvSpPr/>
            <p:nvPr/>
          </p:nvSpPr>
          <p:spPr>
            <a:xfrm>
              <a:off x="6045422" y="5262187"/>
              <a:ext cx="254011" cy="3651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838" y="6350"/>
            <a:ext cx="8229600" cy="1143000"/>
          </a:xfrm>
        </p:spPr>
        <p:txBody>
          <a:bodyPr rtlCol="0">
            <a:normAutofit fontScale="90000"/>
          </a:bodyPr>
          <a:lstStyle/>
          <a:p>
            <a:pPr fontAlgn="auto">
              <a:spcAft>
                <a:spcPts val="0"/>
              </a:spcAft>
              <a:defRPr/>
            </a:pPr>
            <a:r>
              <a:rPr lang="en-US" dirty="0" smtClean="0"/>
              <a:t>Clicker Question: Which model do you think is the best?</a:t>
            </a:r>
            <a:endParaRPr lang="en-US" dirty="0"/>
          </a:p>
        </p:txBody>
      </p:sp>
      <p:sp>
        <p:nvSpPr>
          <p:cNvPr id="30722" name="Rectangle 4"/>
          <p:cNvSpPr>
            <a:spLocks noChangeArrowheads="1"/>
          </p:cNvSpPr>
          <p:nvPr/>
        </p:nvSpPr>
        <p:spPr bwMode="auto">
          <a:xfrm>
            <a:off x="2312988" y="4167188"/>
            <a:ext cx="1143000" cy="369887"/>
          </a:xfrm>
          <a:prstGeom prst="rect">
            <a:avLst/>
          </a:prstGeom>
          <a:solidFill>
            <a:srgbClr val="FF66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gene</a:t>
            </a:r>
            <a:endParaRPr lang="en-US" b="1">
              <a:latin typeface="Calibri" pitchFamily="34" charset="0"/>
            </a:endParaRPr>
          </a:p>
        </p:txBody>
      </p:sp>
      <p:sp>
        <p:nvSpPr>
          <p:cNvPr id="30723" name="Rectangle 5"/>
          <p:cNvSpPr>
            <a:spLocks noChangeArrowheads="1"/>
          </p:cNvSpPr>
          <p:nvPr/>
        </p:nvSpPr>
        <p:spPr bwMode="auto">
          <a:xfrm>
            <a:off x="2217738" y="4933950"/>
            <a:ext cx="1333500" cy="647700"/>
          </a:xfrm>
          <a:prstGeom prst="rect">
            <a:avLst/>
          </a:prstGeom>
          <a:solidFill>
            <a:srgbClr val="FFFF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protein</a:t>
            </a:r>
            <a:endParaRPr lang="en-US" b="1">
              <a:latin typeface="Calibri" pitchFamily="34" charset="0"/>
            </a:endParaRPr>
          </a:p>
        </p:txBody>
      </p:sp>
      <p:sp>
        <p:nvSpPr>
          <p:cNvPr id="7" name="Rectangle 6"/>
          <p:cNvSpPr/>
          <p:nvPr/>
        </p:nvSpPr>
        <p:spPr>
          <a:xfrm>
            <a:off x="2249488" y="1863725"/>
            <a:ext cx="1270000" cy="369888"/>
          </a:xfrm>
          <a:prstGeom prst="rect">
            <a:avLst/>
          </a:prstGeom>
          <a:solidFill>
            <a:schemeClr val="accent4">
              <a:lumMod val="60000"/>
              <a:lumOff val="40000"/>
            </a:schemeClr>
          </a:solidFill>
          <a:ln>
            <a:solidFill>
              <a:schemeClr val="tx1"/>
            </a:solidFill>
          </a:ln>
        </p:spPr>
        <p:txBody>
          <a:bodyPr>
            <a:spAutoFit/>
          </a:bodyPr>
          <a:lstStyle/>
          <a:p>
            <a:pPr algn="ctr" fontAlgn="auto">
              <a:spcBef>
                <a:spcPts val="0"/>
              </a:spcBef>
              <a:spcAft>
                <a:spcPts val="0"/>
              </a:spcAft>
              <a:defRPr/>
            </a:pPr>
            <a:r>
              <a:rPr lang="en-US" b="1" dirty="0">
                <a:solidFill>
                  <a:prstClr val="black"/>
                </a:solidFill>
                <a:latin typeface="+mn-lt"/>
              </a:rPr>
              <a:t>UGA gene</a:t>
            </a:r>
            <a:endParaRPr lang="en-US" b="1" dirty="0">
              <a:latin typeface="+mn-lt"/>
            </a:endParaRPr>
          </a:p>
        </p:txBody>
      </p:sp>
      <p:sp>
        <p:nvSpPr>
          <p:cNvPr id="8" name="Rectangle 7"/>
          <p:cNvSpPr/>
          <p:nvPr/>
        </p:nvSpPr>
        <p:spPr>
          <a:xfrm>
            <a:off x="2197100" y="2632075"/>
            <a:ext cx="1374775" cy="369888"/>
          </a:xfrm>
          <a:prstGeom prst="rect">
            <a:avLst/>
          </a:prstGeom>
          <a:solidFill>
            <a:schemeClr val="accent5">
              <a:lumMod val="60000"/>
              <a:lumOff val="40000"/>
            </a:schemeClr>
          </a:solidFill>
          <a:ln>
            <a:solidFill>
              <a:schemeClr val="tx1"/>
            </a:solidFill>
          </a:ln>
        </p:spPr>
        <p:txBody>
          <a:bodyPr wrap="none">
            <a:spAutoFit/>
          </a:bodyPr>
          <a:lstStyle/>
          <a:p>
            <a:pPr algn="ctr" fontAlgn="auto">
              <a:spcBef>
                <a:spcPts val="0"/>
              </a:spcBef>
              <a:spcAft>
                <a:spcPts val="0"/>
              </a:spcAft>
              <a:defRPr/>
            </a:pPr>
            <a:r>
              <a:rPr lang="en-US" b="1" dirty="0">
                <a:solidFill>
                  <a:prstClr val="black"/>
                </a:solidFill>
                <a:latin typeface="+mn-lt"/>
              </a:rPr>
              <a:t>UGA protein</a:t>
            </a:r>
            <a:endParaRPr lang="en-US" b="1" dirty="0">
              <a:latin typeface="+mn-lt"/>
            </a:endParaRPr>
          </a:p>
        </p:txBody>
      </p:sp>
      <p:sp>
        <p:nvSpPr>
          <p:cNvPr id="30726" name="Rectangle 8"/>
          <p:cNvSpPr>
            <a:spLocks noChangeArrowheads="1"/>
          </p:cNvSpPr>
          <p:nvPr/>
        </p:nvSpPr>
        <p:spPr bwMode="auto">
          <a:xfrm>
            <a:off x="2035175" y="5978525"/>
            <a:ext cx="1698625" cy="647700"/>
          </a:xfrm>
          <a:prstGeom prst="rect">
            <a:avLst/>
          </a:prstGeom>
          <a:solidFill>
            <a:srgbClr val="FF0000"/>
          </a:solidFill>
          <a:ln w="9525">
            <a:solidFill>
              <a:schemeClr val="tx1"/>
            </a:solidFill>
            <a:miter lim="800000"/>
            <a:headEnd/>
            <a:tailEnd/>
          </a:ln>
        </p:spPr>
        <p:txBody>
          <a:bodyPr>
            <a:spAutoFit/>
          </a:bodyPr>
          <a:lstStyle/>
          <a:p>
            <a:pPr algn="ctr"/>
            <a:r>
              <a:rPr lang="en-US" b="1">
                <a:solidFill>
                  <a:schemeClr val="bg1"/>
                </a:solidFill>
                <a:latin typeface="Calibri" pitchFamily="34" charset="0"/>
              </a:rPr>
              <a:t>red color phenotype </a:t>
            </a:r>
          </a:p>
        </p:txBody>
      </p:sp>
      <p:sp>
        <p:nvSpPr>
          <p:cNvPr id="30727" name="Rectangle 9"/>
          <p:cNvSpPr>
            <a:spLocks noChangeArrowheads="1"/>
          </p:cNvSpPr>
          <p:nvPr/>
        </p:nvSpPr>
        <p:spPr bwMode="auto">
          <a:xfrm>
            <a:off x="2249488" y="3398838"/>
            <a:ext cx="1270000" cy="369887"/>
          </a:xfrm>
          <a:prstGeom prst="rect">
            <a:avLst/>
          </a:prstGeom>
          <a:solidFill>
            <a:srgbClr val="3366FF"/>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promoter</a:t>
            </a:r>
            <a:endParaRPr lang="en-US" b="1">
              <a:latin typeface="Calibri" pitchFamily="34" charset="0"/>
            </a:endParaRPr>
          </a:p>
        </p:txBody>
      </p:sp>
      <p:sp>
        <p:nvSpPr>
          <p:cNvPr id="30728" name="Rectangle 10"/>
          <p:cNvSpPr>
            <a:spLocks noChangeArrowheads="1"/>
          </p:cNvSpPr>
          <p:nvPr/>
        </p:nvSpPr>
        <p:spPr bwMode="auto">
          <a:xfrm>
            <a:off x="5570538" y="1863725"/>
            <a:ext cx="1143000" cy="369888"/>
          </a:xfrm>
          <a:prstGeom prst="rect">
            <a:avLst/>
          </a:prstGeom>
          <a:solidFill>
            <a:srgbClr val="FF66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gene</a:t>
            </a:r>
            <a:endParaRPr lang="en-US" b="1">
              <a:latin typeface="Calibri" pitchFamily="34" charset="0"/>
            </a:endParaRPr>
          </a:p>
        </p:txBody>
      </p:sp>
      <p:sp>
        <p:nvSpPr>
          <p:cNvPr id="30729" name="Rectangle 11"/>
          <p:cNvSpPr>
            <a:spLocks noChangeArrowheads="1"/>
          </p:cNvSpPr>
          <p:nvPr/>
        </p:nvSpPr>
        <p:spPr bwMode="auto">
          <a:xfrm>
            <a:off x="5475288" y="2632075"/>
            <a:ext cx="1333500" cy="646113"/>
          </a:xfrm>
          <a:prstGeom prst="rect">
            <a:avLst/>
          </a:prstGeom>
          <a:solidFill>
            <a:srgbClr val="FFFF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protein</a:t>
            </a:r>
            <a:endParaRPr lang="en-US" b="1">
              <a:latin typeface="Calibri" pitchFamily="34" charset="0"/>
            </a:endParaRPr>
          </a:p>
        </p:txBody>
      </p:sp>
      <p:sp>
        <p:nvSpPr>
          <p:cNvPr id="13" name="Rectangle 12"/>
          <p:cNvSpPr/>
          <p:nvPr/>
        </p:nvSpPr>
        <p:spPr>
          <a:xfrm>
            <a:off x="5507038" y="4445000"/>
            <a:ext cx="1270000" cy="369888"/>
          </a:xfrm>
          <a:prstGeom prst="rect">
            <a:avLst/>
          </a:prstGeom>
          <a:solidFill>
            <a:schemeClr val="accent4">
              <a:lumMod val="60000"/>
              <a:lumOff val="40000"/>
            </a:schemeClr>
          </a:solidFill>
          <a:ln>
            <a:solidFill>
              <a:schemeClr val="tx1"/>
            </a:solidFill>
          </a:ln>
        </p:spPr>
        <p:txBody>
          <a:bodyPr>
            <a:spAutoFit/>
          </a:bodyPr>
          <a:lstStyle/>
          <a:p>
            <a:pPr algn="ctr" fontAlgn="auto">
              <a:spcBef>
                <a:spcPts val="0"/>
              </a:spcBef>
              <a:spcAft>
                <a:spcPts val="0"/>
              </a:spcAft>
              <a:defRPr/>
            </a:pPr>
            <a:r>
              <a:rPr lang="en-US" b="1" dirty="0">
                <a:solidFill>
                  <a:prstClr val="black"/>
                </a:solidFill>
                <a:latin typeface="+mn-lt"/>
              </a:rPr>
              <a:t>UGA gene</a:t>
            </a:r>
            <a:endParaRPr lang="en-US" b="1" dirty="0">
              <a:latin typeface="+mn-lt"/>
            </a:endParaRPr>
          </a:p>
        </p:txBody>
      </p:sp>
      <p:sp>
        <p:nvSpPr>
          <p:cNvPr id="14" name="Rectangle 13"/>
          <p:cNvSpPr/>
          <p:nvPr/>
        </p:nvSpPr>
        <p:spPr>
          <a:xfrm>
            <a:off x="5454650" y="5213350"/>
            <a:ext cx="1374775" cy="368300"/>
          </a:xfrm>
          <a:prstGeom prst="rect">
            <a:avLst/>
          </a:prstGeom>
          <a:solidFill>
            <a:schemeClr val="accent5">
              <a:lumMod val="60000"/>
              <a:lumOff val="40000"/>
            </a:schemeClr>
          </a:solidFill>
          <a:ln>
            <a:solidFill>
              <a:schemeClr val="tx1"/>
            </a:solidFill>
          </a:ln>
        </p:spPr>
        <p:txBody>
          <a:bodyPr wrap="none">
            <a:spAutoFit/>
          </a:bodyPr>
          <a:lstStyle/>
          <a:p>
            <a:pPr algn="ctr" fontAlgn="auto">
              <a:spcBef>
                <a:spcPts val="0"/>
              </a:spcBef>
              <a:spcAft>
                <a:spcPts val="0"/>
              </a:spcAft>
              <a:defRPr/>
            </a:pPr>
            <a:r>
              <a:rPr lang="en-US" b="1" dirty="0">
                <a:solidFill>
                  <a:prstClr val="black"/>
                </a:solidFill>
                <a:latin typeface="+mn-lt"/>
              </a:rPr>
              <a:t>UGA protein</a:t>
            </a:r>
            <a:endParaRPr lang="en-US" b="1" dirty="0">
              <a:latin typeface="+mn-lt"/>
            </a:endParaRPr>
          </a:p>
        </p:txBody>
      </p:sp>
      <p:sp>
        <p:nvSpPr>
          <p:cNvPr id="30732" name="Rectangle 14"/>
          <p:cNvSpPr>
            <a:spLocks noChangeArrowheads="1"/>
          </p:cNvSpPr>
          <p:nvPr/>
        </p:nvSpPr>
        <p:spPr bwMode="auto">
          <a:xfrm>
            <a:off x="5292725" y="5980113"/>
            <a:ext cx="1698625" cy="646112"/>
          </a:xfrm>
          <a:prstGeom prst="rect">
            <a:avLst/>
          </a:prstGeom>
          <a:solidFill>
            <a:srgbClr val="FF0000"/>
          </a:solidFill>
          <a:ln w="9525">
            <a:solidFill>
              <a:schemeClr val="tx1"/>
            </a:solidFill>
            <a:miter lim="800000"/>
            <a:headEnd/>
            <a:tailEnd/>
          </a:ln>
        </p:spPr>
        <p:txBody>
          <a:bodyPr>
            <a:spAutoFit/>
          </a:bodyPr>
          <a:lstStyle/>
          <a:p>
            <a:pPr algn="ctr"/>
            <a:r>
              <a:rPr lang="en-US" b="1">
                <a:solidFill>
                  <a:schemeClr val="bg1"/>
                </a:solidFill>
                <a:latin typeface="Calibri" pitchFamily="34" charset="0"/>
              </a:rPr>
              <a:t>red color phenotype </a:t>
            </a:r>
          </a:p>
        </p:txBody>
      </p:sp>
      <p:sp>
        <p:nvSpPr>
          <p:cNvPr id="30733" name="Rectangle 15"/>
          <p:cNvSpPr>
            <a:spLocks noChangeArrowheads="1"/>
          </p:cNvSpPr>
          <p:nvPr/>
        </p:nvSpPr>
        <p:spPr bwMode="auto">
          <a:xfrm>
            <a:off x="5507038" y="3676650"/>
            <a:ext cx="1270000" cy="369888"/>
          </a:xfrm>
          <a:prstGeom prst="rect">
            <a:avLst/>
          </a:prstGeom>
          <a:solidFill>
            <a:srgbClr val="3366FF"/>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promoter</a:t>
            </a:r>
            <a:endParaRPr lang="en-US" b="1">
              <a:latin typeface="Calibri" pitchFamily="34" charset="0"/>
            </a:endParaRPr>
          </a:p>
        </p:txBody>
      </p:sp>
      <p:sp>
        <p:nvSpPr>
          <p:cNvPr id="17" name="Down Arrow 16"/>
          <p:cNvSpPr/>
          <p:nvPr/>
        </p:nvSpPr>
        <p:spPr>
          <a:xfrm>
            <a:off x="2779713" y="2260600"/>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Down Arrow 17"/>
          <p:cNvSpPr/>
          <p:nvPr/>
        </p:nvSpPr>
        <p:spPr>
          <a:xfrm>
            <a:off x="2779713" y="3035300"/>
            <a:ext cx="254000" cy="3635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Down Arrow 18"/>
          <p:cNvSpPr/>
          <p:nvPr/>
        </p:nvSpPr>
        <p:spPr>
          <a:xfrm>
            <a:off x="2779713" y="3797300"/>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Down Arrow 19"/>
          <p:cNvSpPr/>
          <p:nvPr/>
        </p:nvSpPr>
        <p:spPr>
          <a:xfrm>
            <a:off x="2779713" y="4557713"/>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Down Arrow 20"/>
          <p:cNvSpPr/>
          <p:nvPr/>
        </p:nvSpPr>
        <p:spPr>
          <a:xfrm>
            <a:off x="2779713" y="5614988"/>
            <a:ext cx="254000" cy="363537"/>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Down Arrow 21"/>
          <p:cNvSpPr/>
          <p:nvPr/>
        </p:nvSpPr>
        <p:spPr>
          <a:xfrm>
            <a:off x="6045200" y="22621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Down Arrow 22"/>
          <p:cNvSpPr/>
          <p:nvPr/>
        </p:nvSpPr>
        <p:spPr>
          <a:xfrm>
            <a:off x="6045200" y="33035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Down Arrow 23"/>
          <p:cNvSpPr/>
          <p:nvPr/>
        </p:nvSpPr>
        <p:spPr>
          <a:xfrm>
            <a:off x="6045200" y="40655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Down Arrow 24"/>
          <p:cNvSpPr/>
          <p:nvPr/>
        </p:nvSpPr>
        <p:spPr>
          <a:xfrm>
            <a:off x="6045200" y="48402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Down Arrow 25"/>
          <p:cNvSpPr/>
          <p:nvPr/>
        </p:nvSpPr>
        <p:spPr>
          <a:xfrm>
            <a:off x="6045200" y="56149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44" name="TextBox 26"/>
          <p:cNvSpPr txBox="1">
            <a:spLocks noChangeArrowheads="1"/>
          </p:cNvSpPr>
          <p:nvPr/>
        </p:nvSpPr>
        <p:spPr bwMode="auto">
          <a:xfrm>
            <a:off x="1784350" y="1163638"/>
            <a:ext cx="1990725" cy="584200"/>
          </a:xfrm>
          <a:prstGeom prst="rect">
            <a:avLst/>
          </a:prstGeom>
          <a:noFill/>
          <a:ln w="9525">
            <a:noFill/>
            <a:miter lim="800000"/>
            <a:headEnd/>
            <a:tailEnd/>
          </a:ln>
        </p:spPr>
        <p:txBody>
          <a:bodyPr wrap="none">
            <a:spAutoFit/>
          </a:bodyPr>
          <a:lstStyle/>
          <a:p>
            <a:r>
              <a:rPr lang="en-US" sz="3200">
                <a:latin typeface="Calibri" pitchFamily="34" charset="0"/>
              </a:rPr>
              <a:t>1) Model 1</a:t>
            </a:r>
          </a:p>
        </p:txBody>
      </p:sp>
      <p:sp>
        <p:nvSpPr>
          <p:cNvPr id="30745" name="TextBox 27"/>
          <p:cNvSpPr txBox="1">
            <a:spLocks noChangeArrowheads="1"/>
          </p:cNvSpPr>
          <p:nvPr/>
        </p:nvSpPr>
        <p:spPr bwMode="auto">
          <a:xfrm>
            <a:off x="5303838" y="1163638"/>
            <a:ext cx="1990725" cy="584200"/>
          </a:xfrm>
          <a:prstGeom prst="rect">
            <a:avLst/>
          </a:prstGeom>
          <a:noFill/>
          <a:ln w="9525">
            <a:noFill/>
            <a:miter lim="800000"/>
            <a:headEnd/>
            <a:tailEnd/>
          </a:ln>
        </p:spPr>
        <p:txBody>
          <a:bodyPr wrap="none">
            <a:spAutoFit/>
          </a:bodyPr>
          <a:lstStyle/>
          <a:p>
            <a:r>
              <a:rPr lang="en-US" sz="3200">
                <a:latin typeface="Calibri" pitchFamily="34" charset="0"/>
              </a:rPr>
              <a:t>2) Model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79400" y="177800"/>
            <a:ext cx="8407400" cy="2171700"/>
          </a:xfrm>
          <a:prstGeom prst="rect">
            <a:avLst/>
          </a:prstGeom>
        </p:spPr>
        <p:txBody>
          <a:bodyPr>
            <a:normAutofit/>
          </a:bodyPr>
          <a:lstStyle/>
          <a:p>
            <a:pPr indent="4763" fontAlgn="auto">
              <a:spcBef>
                <a:spcPts val="0"/>
              </a:spcBef>
              <a:spcAft>
                <a:spcPts val="0"/>
              </a:spcAft>
              <a:defRPr/>
            </a:pPr>
            <a:r>
              <a:rPr lang="en-US" sz="2800" dirty="0">
                <a:latin typeface="+mn-lt"/>
              </a:rPr>
              <a:t>RT-PCR is a technique used to measure the amounts of mRNA transcribed from specific genes. This table shows the ratio of UGA and B-52 mRNA compared to levels of these mRNAs observed in the red lizard. </a:t>
            </a:r>
          </a:p>
          <a:p>
            <a:pPr marL="342900" indent="-342900" fontAlgn="auto">
              <a:spcBef>
                <a:spcPct val="20000"/>
              </a:spcBef>
              <a:spcAft>
                <a:spcPts val="0"/>
              </a:spcAft>
              <a:buFont typeface="Arial"/>
              <a:buChar char="•"/>
              <a:defRPr/>
            </a:pPr>
            <a:endParaRPr lang="en-US" sz="2800" dirty="0">
              <a:latin typeface="+mn-lt"/>
            </a:endParaRPr>
          </a:p>
        </p:txBody>
      </p:sp>
      <p:graphicFrame>
        <p:nvGraphicFramePr>
          <p:cNvPr id="7" name="Content Placeholder 3"/>
          <p:cNvGraphicFramePr>
            <a:graphicFrameLocks/>
          </p:cNvGraphicFramePr>
          <p:nvPr/>
        </p:nvGraphicFramePr>
        <p:xfrm>
          <a:off x="457200" y="2438400"/>
          <a:ext cx="8229600" cy="2073275"/>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endParaRPr lang="en-US" sz="2800" dirty="0"/>
                    </a:p>
                  </a:txBody>
                  <a:tcPr>
                    <a:solidFill>
                      <a:schemeClr val="bg1"/>
                    </a:solidFill>
                  </a:tcPr>
                </a:tc>
                <a:tc gridSpan="2">
                  <a:txBody>
                    <a:bodyPr/>
                    <a:lstStyle/>
                    <a:p>
                      <a:pPr algn="ctr"/>
                      <a:r>
                        <a:rPr lang="en-US" sz="2800" dirty="0" smtClean="0"/>
                        <a:t>mRNA levels</a:t>
                      </a:r>
                      <a:endParaRPr lang="en-US" sz="2800" dirty="0"/>
                    </a:p>
                  </a:txBody>
                  <a:tcPr>
                    <a:solidFill>
                      <a:schemeClr val="tx1"/>
                    </a:solidFill>
                  </a:tcPr>
                </a:tc>
                <a:tc hMerge="1">
                  <a:txBody>
                    <a:bodyPr/>
                    <a:lstStyle/>
                    <a:p>
                      <a:endParaRPr lang="en-US" dirty="0"/>
                    </a:p>
                  </a:txBody>
                  <a:tcPr/>
                </a:tc>
              </a:tr>
              <a:tr h="370840">
                <a:tc>
                  <a:txBody>
                    <a:bodyPr/>
                    <a:lstStyle/>
                    <a:p>
                      <a:pPr algn="ctr"/>
                      <a:r>
                        <a:rPr lang="en-US" sz="2800" b="1" dirty="0" smtClean="0">
                          <a:solidFill>
                            <a:srgbClr val="FFFFFF"/>
                          </a:solidFill>
                        </a:rPr>
                        <a:t>Lizard</a:t>
                      </a:r>
                      <a:r>
                        <a:rPr lang="en-US" sz="2800" b="1" baseline="0" dirty="0" smtClean="0">
                          <a:solidFill>
                            <a:srgbClr val="FFFFFF"/>
                          </a:solidFill>
                        </a:rPr>
                        <a:t> Colors</a:t>
                      </a:r>
                      <a:endParaRPr lang="en-US" sz="2800" b="1" dirty="0">
                        <a:solidFill>
                          <a:srgbClr val="FFFFFF"/>
                        </a:solidFill>
                      </a:endParaRPr>
                    </a:p>
                  </a:txBody>
                  <a:tcPr>
                    <a:solidFill>
                      <a:schemeClr val="tx1"/>
                    </a:solidFill>
                  </a:tcPr>
                </a:tc>
                <a:tc>
                  <a:txBody>
                    <a:bodyPr/>
                    <a:lstStyle/>
                    <a:p>
                      <a:pPr algn="ctr"/>
                      <a:r>
                        <a:rPr lang="en-US" sz="2800" dirty="0" smtClean="0"/>
                        <a:t>UGA Gene</a:t>
                      </a:r>
                      <a:endParaRPr lang="en-US" sz="2800" dirty="0"/>
                    </a:p>
                  </a:txBody>
                  <a:tcPr anchor="ctr"/>
                </a:tc>
                <a:tc>
                  <a:txBody>
                    <a:bodyPr/>
                    <a:lstStyle/>
                    <a:p>
                      <a:pPr algn="ctr"/>
                      <a:r>
                        <a:rPr lang="en-US" sz="2800" dirty="0" smtClean="0"/>
                        <a:t>B-52</a:t>
                      </a:r>
                      <a:endParaRPr lang="en-US" sz="2800" dirty="0"/>
                    </a:p>
                  </a:txBody>
                  <a:tcPr/>
                </a:tc>
              </a:tr>
              <a:tr h="370840">
                <a:tc>
                  <a:txBody>
                    <a:bodyPr/>
                    <a:lstStyle/>
                    <a:p>
                      <a:pPr algn="ctr"/>
                      <a:r>
                        <a:rPr lang="en-US" sz="2800" dirty="0" smtClean="0">
                          <a:solidFill>
                            <a:schemeClr val="bg1"/>
                          </a:solidFill>
                        </a:rPr>
                        <a:t>Red</a:t>
                      </a:r>
                      <a:endParaRPr lang="en-US" sz="2800" dirty="0">
                        <a:solidFill>
                          <a:schemeClr val="bg1"/>
                        </a:solidFill>
                      </a:endParaRPr>
                    </a:p>
                  </a:txBody>
                  <a:tcPr>
                    <a:solidFill>
                      <a:srgbClr val="D1061A"/>
                    </a:solidFill>
                  </a:tcPr>
                </a:tc>
                <a:tc>
                  <a:txBody>
                    <a:bodyPr/>
                    <a:lstStyle/>
                    <a:p>
                      <a:pPr algn="ctr"/>
                      <a:r>
                        <a:rPr lang="en-US" sz="2800" dirty="0" smtClean="0">
                          <a:solidFill>
                            <a:srgbClr val="FFFFFF"/>
                          </a:solidFill>
                        </a:rPr>
                        <a:t>1</a:t>
                      </a:r>
                      <a:endParaRPr lang="en-US" sz="2800" dirty="0">
                        <a:solidFill>
                          <a:srgbClr val="FFFFFF"/>
                        </a:solidFill>
                      </a:endParaRPr>
                    </a:p>
                  </a:txBody>
                  <a:tcPr>
                    <a:solidFill>
                      <a:srgbClr val="D1061A"/>
                    </a:solidFill>
                  </a:tcPr>
                </a:tc>
                <a:tc>
                  <a:txBody>
                    <a:bodyPr/>
                    <a:lstStyle/>
                    <a:p>
                      <a:pPr algn="ctr"/>
                      <a:r>
                        <a:rPr lang="en-US" sz="2800" dirty="0" smtClean="0">
                          <a:solidFill>
                            <a:srgbClr val="FFFFFF"/>
                          </a:solidFill>
                        </a:rPr>
                        <a:t>1</a:t>
                      </a:r>
                      <a:endParaRPr lang="en-US" sz="2800" dirty="0">
                        <a:solidFill>
                          <a:srgbClr val="FFFFFF"/>
                        </a:solidFill>
                      </a:endParaRPr>
                    </a:p>
                  </a:txBody>
                  <a:tcPr>
                    <a:solidFill>
                      <a:srgbClr val="D1061A"/>
                    </a:solidFill>
                  </a:tcPr>
                </a:tc>
              </a:tr>
              <a:tr h="370840">
                <a:tc>
                  <a:txBody>
                    <a:bodyPr/>
                    <a:lstStyle/>
                    <a:p>
                      <a:pPr algn="ctr"/>
                      <a:r>
                        <a:rPr lang="en-US" sz="2800" dirty="0" smtClean="0">
                          <a:solidFill>
                            <a:srgbClr val="FFFFFF"/>
                          </a:solidFill>
                        </a:rPr>
                        <a:t>Brown</a:t>
                      </a:r>
                      <a:endParaRPr lang="en-US" sz="2800" dirty="0">
                        <a:solidFill>
                          <a:srgbClr val="FFFFFF"/>
                        </a:solidFill>
                      </a:endParaRPr>
                    </a:p>
                  </a:txBody>
                  <a:tcPr>
                    <a:solidFill>
                      <a:srgbClr val="593817"/>
                    </a:solidFill>
                  </a:tcPr>
                </a:tc>
                <a:tc>
                  <a:txBody>
                    <a:bodyPr/>
                    <a:lstStyle/>
                    <a:p>
                      <a:pPr algn="ctr"/>
                      <a:r>
                        <a:rPr lang="en-US" sz="2800" dirty="0" smtClean="0">
                          <a:solidFill>
                            <a:srgbClr val="FFFFFF"/>
                          </a:solidFill>
                        </a:rPr>
                        <a:t>0.5</a:t>
                      </a:r>
                      <a:endParaRPr lang="en-US" sz="2800" dirty="0">
                        <a:solidFill>
                          <a:srgbClr val="FFFFFF"/>
                        </a:solidFill>
                      </a:endParaRPr>
                    </a:p>
                  </a:txBody>
                  <a:tcPr>
                    <a:solidFill>
                      <a:srgbClr val="593817"/>
                    </a:solidFill>
                  </a:tcPr>
                </a:tc>
                <a:tc>
                  <a:txBody>
                    <a:bodyPr/>
                    <a:lstStyle/>
                    <a:p>
                      <a:pPr algn="ctr"/>
                      <a:r>
                        <a:rPr lang="en-US" sz="2800" dirty="0" smtClean="0">
                          <a:solidFill>
                            <a:srgbClr val="FFFFFF"/>
                          </a:solidFill>
                        </a:rPr>
                        <a:t>0.5</a:t>
                      </a:r>
                      <a:endParaRPr lang="en-US" sz="2800" dirty="0">
                        <a:solidFill>
                          <a:srgbClr val="FFFFFF"/>
                        </a:solidFill>
                      </a:endParaRPr>
                    </a:p>
                  </a:txBody>
                  <a:tcPr>
                    <a:solidFill>
                      <a:srgbClr val="593817"/>
                    </a:solidFill>
                  </a:tcPr>
                </a:tc>
              </a:tr>
            </a:tbl>
          </a:graphicData>
        </a:graphic>
      </p:graphicFrame>
      <p:sp>
        <p:nvSpPr>
          <p:cNvPr id="31767" name="Content Placeholder 2"/>
          <p:cNvSpPr txBox="1">
            <a:spLocks/>
          </p:cNvSpPr>
          <p:nvPr/>
        </p:nvSpPr>
        <p:spPr bwMode="auto">
          <a:xfrm>
            <a:off x="457200" y="4803775"/>
            <a:ext cx="8407400" cy="1663700"/>
          </a:xfrm>
          <a:prstGeom prst="rect">
            <a:avLst/>
          </a:prstGeom>
          <a:noFill/>
          <a:ln w="9525">
            <a:noFill/>
            <a:miter lim="800000"/>
            <a:headEnd/>
            <a:tailEnd/>
          </a:ln>
        </p:spPr>
        <p:txBody>
          <a:bodyPr/>
          <a:lstStyle/>
          <a:p>
            <a:r>
              <a:rPr lang="en-US" sz="2800">
                <a:latin typeface="Calibri" pitchFamily="34" charset="0"/>
              </a:rPr>
              <a:t>In your groups, discuss the data and then make a claim about whether the data support or refute the model. On your handout, write your claim and an explanation of how the data serve as evidence for your claim.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838" y="6350"/>
            <a:ext cx="8229600" cy="1143000"/>
          </a:xfrm>
        </p:spPr>
        <p:txBody>
          <a:bodyPr rtlCol="0">
            <a:normAutofit fontScale="90000"/>
          </a:bodyPr>
          <a:lstStyle/>
          <a:p>
            <a:pPr fontAlgn="auto">
              <a:spcAft>
                <a:spcPts val="0"/>
              </a:spcAft>
              <a:defRPr/>
            </a:pPr>
            <a:r>
              <a:rPr lang="en-US" dirty="0" smtClean="0"/>
              <a:t>Clicker Question: Now, which model do you think is the best?</a:t>
            </a:r>
            <a:endParaRPr lang="en-US" dirty="0"/>
          </a:p>
        </p:txBody>
      </p:sp>
      <p:sp>
        <p:nvSpPr>
          <p:cNvPr id="32770" name="Rectangle 4"/>
          <p:cNvSpPr>
            <a:spLocks noChangeArrowheads="1"/>
          </p:cNvSpPr>
          <p:nvPr/>
        </p:nvSpPr>
        <p:spPr bwMode="auto">
          <a:xfrm>
            <a:off x="2312988" y="4167188"/>
            <a:ext cx="1143000" cy="369887"/>
          </a:xfrm>
          <a:prstGeom prst="rect">
            <a:avLst/>
          </a:prstGeom>
          <a:solidFill>
            <a:srgbClr val="FF66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gene</a:t>
            </a:r>
            <a:endParaRPr lang="en-US" b="1">
              <a:latin typeface="Calibri" pitchFamily="34" charset="0"/>
            </a:endParaRPr>
          </a:p>
        </p:txBody>
      </p:sp>
      <p:sp>
        <p:nvSpPr>
          <p:cNvPr id="32771" name="Rectangle 5"/>
          <p:cNvSpPr>
            <a:spLocks noChangeArrowheads="1"/>
          </p:cNvSpPr>
          <p:nvPr/>
        </p:nvSpPr>
        <p:spPr bwMode="auto">
          <a:xfrm>
            <a:off x="2217738" y="4933950"/>
            <a:ext cx="1333500" cy="647700"/>
          </a:xfrm>
          <a:prstGeom prst="rect">
            <a:avLst/>
          </a:prstGeom>
          <a:solidFill>
            <a:srgbClr val="FFFF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protein</a:t>
            </a:r>
            <a:endParaRPr lang="en-US" b="1">
              <a:latin typeface="Calibri" pitchFamily="34" charset="0"/>
            </a:endParaRPr>
          </a:p>
        </p:txBody>
      </p:sp>
      <p:sp>
        <p:nvSpPr>
          <p:cNvPr id="7" name="Rectangle 6"/>
          <p:cNvSpPr/>
          <p:nvPr/>
        </p:nvSpPr>
        <p:spPr>
          <a:xfrm>
            <a:off x="2249488" y="1863725"/>
            <a:ext cx="1270000" cy="369888"/>
          </a:xfrm>
          <a:prstGeom prst="rect">
            <a:avLst/>
          </a:prstGeom>
          <a:solidFill>
            <a:schemeClr val="accent4">
              <a:lumMod val="60000"/>
              <a:lumOff val="40000"/>
            </a:schemeClr>
          </a:solidFill>
          <a:ln>
            <a:solidFill>
              <a:schemeClr val="tx1"/>
            </a:solidFill>
          </a:ln>
        </p:spPr>
        <p:txBody>
          <a:bodyPr>
            <a:spAutoFit/>
          </a:bodyPr>
          <a:lstStyle/>
          <a:p>
            <a:pPr algn="ctr" fontAlgn="auto">
              <a:spcBef>
                <a:spcPts val="0"/>
              </a:spcBef>
              <a:spcAft>
                <a:spcPts val="0"/>
              </a:spcAft>
              <a:defRPr/>
            </a:pPr>
            <a:r>
              <a:rPr lang="en-US" b="1" dirty="0">
                <a:solidFill>
                  <a:prstClr val="black"/>
                </a:solidFill>
                <a:latin typeface="+mn-lt"/>
              </a:rPr>
              <a:t>UGA gene</a:t>
            </a:r>
            <a:endParaRPr lang="en-US" b="1" dirty="0">
              <a:latin typeface="+mn-lt"/>
            </a:endParaRPr>
          </a:p>
        </p:txBody>
      </p:sp>
      <p:sp>
        <p:nvSpPr>
          <p:cNvPr id="8" name="Rectangle 7"/>
          <p:cNvSpPr/>
          <p:nvPr/>
        </p:nvSpPr>
        <p:spPr>
          <a:xfrm>
            <a:off x="2197100" y="2632075"/>
            <a:ext cx="1374775" cy="369888"/>
          </a:xfrm>
          <a:prstGeom prst="rect">
            <a:avLst/>
          </a:prstGeom>
          <a:solidFill>
            <a:schemeClr val="accent5">
              <a:lumMod val="60000"/>
              <a:lumOff val="40000"/>
            </a:schemeClr>
          </a:solidFill>
          <a:ln>
            <a:solidFill>
              <a:schemeClr val="tx1"/>
            </a:solidFill>
          </a:ln>
        </p:spPr>
        <p:txBody>
          <a:bodyPr wrap="none">
            <a:spAutoFit/>
          </a:bodyPr>
          <a:lstStyle/>
          <a:p>
            <a:pPr algn="ctr" fontAlgn="auto">
              <a:spcBef>
                <a:spcPts val="0"/>
              </a:spcBef>
              <a:spcAft>
                <a:spcPts val="0"/>
              </a:spcAft>
              <a:defRPr/>
            </a:pPr>
            <a:r>
              <a:rPr lang="en-US" b="1" dirty="0">
                <a:solidFill>
                  <a:prstClr val="black"/>
                </a:solidFill>
                <a:latin typeface="+mn-lt"/>
              </a:rPr>
              <a:t>UGA protein</a:t>
            </a:r>
            <a:endParaRPr lang="en-US" b="1" dirty="0">
              <a:latin typeface="+mn-lt"/>
            </a:endParaRPr>
          </a:p>
        </p:txBody>
      </p:sp>
      <p:sp>
        <p:nvSpPr>
          <p:cNvPr id="32774" name="Rectangle 8"/>
          <p:cNvSpPr>
            <a:spLocks noChangeArrowheads="1"/>
          </p:cNvSpPr>
          <p:nvPr/>
        </p:nvSpPr>
        <p:spPr bwMode="auto">
          <a:xfrm>
            <a:off x="2035175" y="5978525"/>
            <a:ext cx="1698625" cy="647700"/>
          </a:xfrm>
          <a:prstGeom prst="rect">
            <a:avLst/>
          </a:prstGeom>
          <a:solidFill>
            <a:srgbClr val="FF0000"/>
          </a:solidFill>
          <a:ln w="9525">
            <a:solidFill>
              <a:schemeClr val="tx1"/>
            </a:solidFill>
            <a:miter lim="800000"/>
            <a:headEnd/>
            <a:tailEnd/>
          </a:ln>
        </p:spPr>
        <p:txBody>
          <a:bodyPr>
            <a:spAutoFit/>
          </a:bodyPr>
          <a:lstStyle/>
          <a:p>
            <a:pPr algn="ctr"/>
            <a:r>
              <a:rPr lang="en-US" b="1">
                <a:solidFill>
                  <a:schemeClr val="bg1"/>
                </a:solidFill>
                <a:latin typeface="Calibri" pitchFamily="34" charset="0"/>
              </a:rPr>
              <a:t>red color phenotype </a:t>
            </a:r>
          </a:p>
        </p:txBody>
      </p:sp>
      <p:sp>
        <p:nvSpPr>
          <p:cNvPr id="32775" name="Rectangle 9"/>
          <p:cNvSpPr>
            <a:spLocks noChangeArrowheads="1"/>
          </p:cNvSpPr>
          <p:nvPr/>
        </p:nvSpPr>
        <p:spPr bwMode="auto">
          <a:xfrm>
            <a:off x="2249488" y="3398838"/>
            <a:ext cx="1270000" cy="369887"/>
          </a:xfrm>
          <a:prstGeom prst="rect">
            <a:avLst/>
          </a:prstGeom>
          <a:solidFill>
            <a:srgbClr val="3366FF"/>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promoter</a:t>
            </a:r>
            <a:endParaRPr lang="en-US" b="1">
              <a:latin typeface="Calibri" pitchFamily="34" charset="0"/>
            </a:endParaRPr>
          </a:p>
        </p:txBody>
      </p:sp>
      <p:sp>
        <p:nvSpPr>
          <p:cNvPr id="32776" name="Rectangle 10"/>
          <p:cNvSpPr>
            <a:spLocks noChangeArrowheads="1"/>
          </p:cNvSpPr>
          <p:nvPr/>
        </p:nvSpPr>
        <p:spPr bwMode="auto">
          <a:xfrm>
            <a:off x="5570538" y="1863725"/>
            <a:ext cx="1143000" cy="369888"/>
          </a:xfrm>
          <a:prstGeom prst="rect">
            <a:avLst/>
          </a:prstGeom>
          <a:solidFill>
            <a:srgbClr val="FF66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gene</a:t>
            </a:r>
            <a:endParaRPr lang="en-US" b="1">
              <a:latin typeface="Calibri" pitchFamily="34" charset="0"/>
            </a:endParaRPr>
          </a:p>
        </p:txBody>
      </p:sp>
      <p:sp>
        <p:nvSpPr>
          <p:cNvPr id="32777" name="Rectangle 11"/>
          <p:cNvSpPr>
            <a:spLocks noChangeArrowheads="1"/>
          </p:cNvSpPr>
          <p:nvPr/>
        </p:nvSpPr>
        <p:spPr bwMode="auto">
          <a:xfrm>
            <a:off x="5475288" y="2632075"/>
            <a:ext cx="1333500" cy="646113"/>
          </a:xfrm>
          <a:prstGeom prst="rect">
            <a:avLst/>
          </a:prstGeom>
          <a:solidFill>
            <a:srgbClr val="FFFF00"/>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B-52 protein</a:t>
            </a:r>
            <a:endParaRPr lang="en-US" b="1">
              <a:latin typeface="Calibri" pitchFamily="34" charset="0"/>
            </a:endParaRPr>
          </a:p>
        </p:txBody>
      </p:sp>
      <p:sp>
        <p:nvSpPr>
          <p:cNvPr id="13" name="Rectangle 12"/>
          <p:cNvSpPr/>
          <p:nvPr/>
        </p:nvSpPr>
        <p:spPr>
          <a:xfrm>
            <a:off x="5507038" y="4445000"/>
            <a:ext cx="1270000" cy="369888"/>
          </a:xfrm>
          <a:prstGeom prst="rect">
            <a:avLst/>
          </a:prstGeom>
          <a:solidFill>
            <a:schemeClr val="accent4">
              <a:lumMod val="60000"/>
              <a:lumOff val="40000"/>
            </a:schemeClr>
          </a:solidFill>
          <a:ln>
            <a:solidFill>
              <a:schemeClr val="tx1"/>
            </a:solidFill>
          </a:ln>
        </p:spPr>
        <p:txBody>
          <a:bodyPr>
            <a:spAutoFit/>
          </a:bodyPr>
          <a:lstStyle/>
          <a:p>
            <a:pPr algn="ctr" fontAlgn="auto">
              <a:spcBef>
                <a:spcPts val="0"/>
              </a:spcBef>
              <a:spcAft>
                <a:spcPts val="0"/>
              </a:spcAft>
              <a:defRPr/>
            </a:pPr>
            <a:r>
              <a:rPr lang="en-US" b="1" dirty="0">
                <a:solidFill>
                  <a:prstClr val="black"/>
                </a:solidFill>
                <a:latin typeface="+mn-lt"/>
              </a:rPr>
              <a:t>UGA gene</a:t>
            </a:r>
            <a:endParaRPr lang="en-US" b="1" dirty="0">
              <a:latin typeface="+mn-lt"/>
            </a:endParaRPr>
          </a:p>
        </p:txBody>
      </p:sp>
      <p:sp>
        <p:nvSpPr>
          <p:cNvPr id="14" name="Rectangle 13"/>
          <p:cNvSpPr/>
          <p:nvPr/>
        </p:nvSpPr>
        <p:spPr>
          <a:xfrm>
            <a:off x="5454650" y="5213350"/>
            <a:ext cx="1374775" cy="368300"/>
          </a:xfrm>
          <a:prstGeom prst="rect">
            <a:avLst/>
          </a:prstGeom>
          <a:solidFill>
            <a:schemeClr val="accent5">
              <a:lumMod val="60000"/>
              <a:lumOff val="40000"/>
            </a:schemeClr>
          </a:solidFill>
          <a:ln>
            <a:solidFill>
              <a:schemeClr val="tx1"/>
            </a:solidFill>
          </a:ln>
        </p:spPr>
        <p:txBody>
          <a:bodyPr wrap="none">
            <a:spAutoFit/>
          </a:bodyPr>
          <a:lstStyle/>
          <a:p>
            <a:pPr algn="ctr" fontAlgn="auto">
              <a:spcBef>
                <a:spcPts val="0"/>
              </a:spcBef>
              <a:spcAft>
                <a:spcPts val="0"/>
              </a:spcAft>
              <a:defRPr/>
            </a:pPr>
            <a:r>
              <a:rPr lang="en-US" b="1" dirty="0">
                <a:solidFill>
                  <a:prstClr val="black"/>
                </a:solidFill>
                <a:latin typeface="+mn-lt"/>
              </a:rPr>
              <a:t>UGA protein</a:t>
            </a:r>
            <a:endParaRPr lang="en-US" b="1" dirty="0">
              <a:latin typeface="+mn-lt"/>
            </a:endParaRPr>
          </a:p>
        </p:txBody>
      </p:sp>
      <p:sp>
        <p:nvSpPr>
          <p:cNvPr id="32780" name="Rectangle 14"/>
          <p:cNvSpPr>
            <a:spLocks noChangeArrowheads="1"/>
          </p:cNvSpPr>
          <p:nvPr/>
        </p:nvSpPr>
        <p:spPr bwMode="auto">
          <a:xfrm>
            <a:off x="5292725" y="5980113"/>
            <a:ext cx="1698625" cy="646112"/>
          </a:xfrm>
          <a:prstGeom prst="rect">
            <a:avLst/>
          </a:prstGeom>
          <a:solidFill>
            <a:srgbClr val="FF0000"/>
          </a:solidFill>
          <a:ln w="9525">
            <a:solidFill>
              <a:schemeClr val="tx1"/>
            </a:solidFill>
            <a:miter lim="800000"/>
            <a:headEnd/>
            <a:tailEnd/>
          </a:ln>
        </p:spPr>
        <p:txBody>
          <a:bodyPr>
            <a:spAutoFit/>
          </a:bodyPr>
          <a:lstStyle/>
          <a:p>
            <a:pPr algn="ctr"/>
            <a:r>
              <a:rPr lang="en-US" b="1">
                <a:solidFill>
                  <a:schemeClr val="bg1"/>
                </a:solidFill>
                <a:latin typeface="Calibri" pitchFamily="34" charset="0"/>
              </a:rPr>
              <a:t>red color phenotype </a:t>
            </a:r>
          </a:p>
        </p:txBody>
      </p:sp>
      <p:sp>
        <p:nvSpPr>
          <p:cNvPr id="32781" name="Rectangle 15"/>
          <p:cNvSpPr>
            <a:spLocks noChangeArrowheads="1"/>
          </p:cNvSpPr>
          <p:nvPr/>
        </p:nvSpPr>
        <p:spPr bwMode="auto">
          <a:xfrm>
            <a:off x="5507038" y="3676650"/>
            <a:ext cx="1270000" cy="369888"/>
          </a:xfrm>
          <a:prstGeom prst="rect">
            <a:avLst/>
          </a:prstGeom>
          <a:solidFill>
            <a:srgbClr val="3366FF"/>
          </a:solidFill>
          <a:ln w="9525">
            <a:solidFill>
              <a:schemeClr val="tx1"/>
            </a:solidFill>
            <a:miter lim="800000"/>
            <a:headEnd/>
            <a:tailEnd/>
          </a:ln>
        </p:spPr>
        <p:txBody>
          <a:bodyPr>
            <a:spAutoFit/>
          </a:bodyPr>
          <a:lstStyle/>
          <a:p>
            <a:pPr algn="ctr"/>
            <a:r>
              <a:rPr lang="en-US" b="1">
                <a:solidFill>
                  <a:srgbClr val="000000"/>
                </a:solidFill>
                <a:latin typeface="Calibri" pitchFamily="34" charset="0"/>
              </a:rPr>
              <a:t>promoter</a:t>
            </a:r>
            <a:endParaRPr lang="en-US" b="1">
              <a:latin typeface="Calibri" pitchFamily="34" charset="0"/>
            </a:endParaRPr>
          </a:p>
        </p:txBody>
      </p:sp>
      <p:sp>
        <p:nvSpPr>
          <p:cNvPr id="17" name="Down Arrow 16"/>
          <p:cNvSpPr/>
          <p:nvPr/>
        </p:nvSpPr>
        <p:spPr>
          <a:xfrm>
            <a:off x="2779713" y="2260600"/>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Down Arrow 17"/>
          <p:cNvSpPr/>
          <p:nvPr/>
        </p:nvSpPr>
        <p:spPr>
          <a:xfrm>
            <a:off x="2779713" y="3035300"/>
            <a:ext cx="254000" cy="363538"/>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Down Arrow 18"/>
          <p:cNvSpPr/>
          <p:nvPr/>
        </p:nvSpPr>
        <p:spPr>
          <a:xfrm>
            <a:off x="2779713" y="3797300"/>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Down Arrow 19"/>
          <p:cNvSpPr/>
          <p:nvPr/>
        </p:nvSpPr>
        <p:spPr>
          <a:xfrm>
            <a:off x="2779713" y="4557713"/>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Down Arrow 20"/>
          <p:cNvSpPr/>
          <p:nvPr/>
        </p:nvSpPr>
        <p:spPr>
          <a:xfrm>
            <a:off x="2779713" y="5614988"/>
            <a:ext cx="254000" cy="363537"/>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Down Arrow 21"/>
          <p:cNvSpPr/>
          <p:nvPr/>
        </p:nvSpPr>
        <p:spPr>
          <a:xfrm>
            <a:off x="6045200" y="22621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Down Arrow 22"/>
          <p:cNvSpPr/>
          <p:nvPr/>
        </p:nvSpPr>
        <p:spPr>
          <a:xfrm>
            <a:off x="6045200" y="33035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Down Arrow 23"/>
          <p:cNvSpPr/>
          <p:nvPr/>
        </p:nvSpPr>
        <p:spPr>
          <a:xfrm>
            <a:off x="6045200" y="40655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Down Arrow 24"/>
          <p:cNvSpPr/>
          <p:nvPr/>
        </p:nvSpPr>
        <p:spPr>
          <a:xfrm>
            <a:off x="6045200" y="48402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Down Arrow 25"/>
          <p:cNvSpPr/>
          <p:nvPr/>
        </p:nvSpPr>
        <p:spPr>
          <a:xfrm>
            <a:off x="6045200" y="5614988"/>
            <a:ext cx="254000" cy="365125"/>
          </a:xfrm>
          <a:prstGeom prst="downArrow">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792" name="TextBox 26"/>
          <p:cNvSpPr txBox="1">
            <a:spLocks noChangeArrowheads="1"/>
          </p:cNvSpPr>
          <p:nvPr/>
        </p:nvSpPr>
        <p:spPr bwMode="auto">
          <a:xfrm>
            <a:off x="1784350" y="1163638"/>
            <a:ext cx="1990725" cy="584200"/>
          </a:xfrm>
          <a:prstGeom prst="rect">
            <a:avLst/>
          </a:prstGeom>
          <a:noFill/>
          <a:ln w="9525">
            <a:noFill/>
            <a:miter lim="800000"/>
            <a:headEnd/>
            <a:tailEnd/>
          </a:ln>
        </p:spPr>
        <p:txBody>
          <a:bodyPr wrap="none">
            <a:spAutoFit/>
          </a:bodyPr>
          <a:lstStyle/>
          <a:p>
            <a:r>
              <a:rPr lang="en-US" sz="3200">
                <a:latin typeface="Calibri" pitchFamily="34" charset="0"/>
              </a:rPr>
              <a:t>1) Model 1</a:t>
            </a:r>
          </a:p>
        </p:txBody>
      </p:sp>
      <p:sp>
        <p:nvSpPr>
          <p:cNvPr id="32793" name="TextBox 27"/>
          <p:cNvSpPr txBox="1">
            <a:spLocks noChangeArrowheads="1"/>
          </p:cNvSpPr>
          <p:nvPr/>
        </p:nvSpPr>
        <p:spPr bwMode="auto">
          <a:xfrm>
            <a:off x="5303838" y="1163638"/>
            <a:ext cx="1990725" cy="584200"/>
          </a:xfrm>
          <a:prstGeom prst="rect">
            <a:avLst/>
          </a:prstGeom>
          <a:noFill/>
          <a:ln w="9525">
            <a:noFill/>
            <a:miter lim="800000"/>
            <a:headEnd/>
            <a:tailEnd/>
          </a:ln>
        </p:spPr>
        <p:txBody>
          <a:bodyPr wrap="none">
            <a:spAutoFit/>
          </a:bodyPr>
          <a:lstStyle/>
          <a:p>
            <a:r>
              <a:rPr lang="en-US" sz="3200">
                <a:latin typeface="Calibri" pitchFamily="34" charset="0"/>
              </a:rPr>
              <a:t>2) Model 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5575" y="274638"/>
            <a:ext cx="8899525" cy="5757862"/>
          </a:xfrm>
        </p:spPr>
        <p:txBody>
          <a:bodyPr rtlCol="0">
            <a:normAutofit fontScale="92500" lnSpcReduction="10000"/>
          </a:bodyPr>
          <a:lstStyle/>
          <a:p>
            <a:pPr fontAlgn="auto">
              <a:spcAft>
                <a:spcPts val="0"/>
              </a:spcAft>
              <a:buFont typeface="Arial"/>
              <a:buNone/>
              <a:defRPr/>
            </a:pPr>
            <a:r>
              <a:rPr lang="en-US" dirty="0" smtClean="0"/>
              <a:t>Take Home Assignment Options :</a:t>
            </a:r>
          </a:p>
          <a:p>
            <a:pPr fontAlgn="auto">
              <a:spcAft>
                <a:spcPts val="0"/>
              </a:spcAft>
              <a:buFont typeface="Arial"/>
              <a:buChar char="•"/>
              <a:defRPr/>
            </a:pPr>
            <a:r>
              <a:rPr lang="en-US" sz="3000" b="1" dirty="0"/>
              <a:t>Option 1: </a:t>
            </a:r>
            <a:r>
              <a:rPr lang="en-US" sz="3000" dirty="0"/>
              <a:t>Given that we still can’t distinguish between the models, design an experiment to help answer the question of what causes color variation in Bulldog lizards. Be ready to share your experimental design in the next class period.</a:t>
            </a:r>
          </a:p>
          <a:p>
            <a:pPr fontAlgn="auto">
              <a:spcAft>
                <a:spcPts val="0"/>
              </a:spcAft>
              <a:buFont typeface="Arial"/>
              <a:buChar char="•"/>
              <a:defRPr/>
            </a:pPr>
            <a:r>
              <a:rPr lang="en-US" sz="3000" b="1" dirty="0"/>
              <a:t>Option 2: </a:t>
            </a:r>
            <a:r>
              <a:rPr lang="en-US" sz="3000" dirty="0"/>
              <a:t>We learned that a mutation in B-52 leads to lower levels of UGA mRNA, but a mutation in UGA does not affect B-52 mRNA levels. How do these data help you distinguish between the models? </a:t>
            </a:r>
          </a:p>
          <a:p>
            <a:pPr fontAlgn="auto">
              <a:spcAft>
                <a:spcPts val="0"/>
              </a:spcAft>
              <a:buFont typeface="Arial"/>
              <a:buChar char="•"/>
              <a:defRPr/>
            </a:pPr>
            <a:r>
              <a:rPr lang="en-US" sz="3000" b="1" dirty="0"/>
              <a:t>Thought Question (for either option, or as option 3): </a:t>
            </a:r>
            <a:r>
              <a:rPr lang="en-US" sz="3000" dirty="0"/>
              <a:t>A (different) mutation increases the amount of B-52 protein. Predict the effect on lizard color and expression of UGA and B-52 mRNA.</a:t>
            </a:r>
          </a:p>
          <a:p>
            <a:pPr marL="457200" lvl="1" fontAlgn="auto">
              <a:spcAft>
                <a:spcPts val="0"/>
              </a:spcAft>
              <a:buFont typeface="Arial"/>
              <a:buNone/>
              <a:defRPr/>
            </a:pPr>
            <a:endParaRPr lang="en-US" dirty="0" smtClean="0"/>
          </a:p>
          <a:p>
            <a:pPr marL="457200" lvl="1" fontAlgn="auto">
              <a:spcAft>
                <a:spcPts val="0"/>
              </a:spcAft>
              <a:buFont typeface="Arial"/>
              <a:buNone/>
              <a:defRPr/>
            </a:pPr>
            <a:endParaRPr lang="en-US" dirty="0" smtClean="0"/>
          </a:p>
          <a:p>
            <a:pPr fontAlgn="auto">
              <a:spcAft>
                <a:spcPts val="0"/>
              </a:spcAft>
              <a:buFont typeface="Arial"/>
              <a:buChar char="•"/>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0" y="274638"/>
            <a:ext cx="9144000" cy="1143000"/>
          </a:xfrm>
        </p:spPr>
        <p:txBody>
          <a:bodyPr/>
          <a:lstStyle/>
          <a:p>
            <a:r>
              <a:rPr lang="en-US" smtClean="0"/>
              <a:t>Gene Expression: Diversity</a:t>
            </a:r>
          </a:p>
        </p:txBody>
      </p:sp>
      <p:sp>
        <p:nvSpPr>
          <p:cNvPr id="34818" name="Content Placeholder 2"/>
          <p:cNvSpPr>
            <a:spLocks noGrp="1"/>
          </p:cNvSpPr>
          <p:nvPr>
            <p:ph idx="1"/>
          </p:nvPr>
        </p:nvSpPr>
        <p:spPr/>
        <p:txBody>
          <a:bodyPr/>
          <a:lstStyle/>
          <a:p>
            <a:r>
              <a:rPr lang="en-US" smtClean="0"/>
              <a:t>Engaging various learning styles through different kinds of work and work individually and in small and large groups</a:t>
            </a:r>
          </a:p>
          <a:p>
            <a:r>
              <a:rPr lang="en-US" smtClean="0"/>
              <a:t>Assessing and integrating previous knowledge</a:t>
            </a:r>
          </a:p>
          <a:p>
            <a:r>
              <a:rPr lang="en-US" smtClean="0"/>
              <a:t>Changing roles throughout the work</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187325" y="1528763"/>
          <a:ext cx="8739188" cy="4202112"/>
        </p:xfrm>
        <a:graphic>
          <a:graphicData uri="http://schemas.openxmlformats.org/drawingml/2006/table">
            <a:tbl>
              <a:tblPr firstRow="1" bandRow="1">
                <a:tableStyleId>{5C22544A-7EE6-4342-B048-85BDC9FD1C3A}</a:tableStyleId>
              </a:tblPr>
              <a:tblGrid>
                <a:gridCol w="1944060"/>
                <a:gridCol w="3065640"/>
                <a:gridCol w="2540101"/>
                <a:gridCol w="1188647"/>
              </a:tblGrid>
              <a:tr h="902438">
                <a:tc>
                  <a:txBody>
                    <a:bodyPr/>
                    <a:lstStyle/>
                    <a:p>
                      <a:r>
                        <a:rPr lang="en-US" dirty="0" smtClean="0"/>
                        <a:t>Learning Objectives</a:t>
                      </a:r>
                      <a:endParaRPr lang="en-US" dirty="0"/>
                    </a:p>
                  </a:txBody>
                  <a:tcPr>
                    <a:solidFill>
                      <a:srgbClr val="BB0202"/>
                    </a:solidFill>
                  </a:tcPr>
                </a:tc>
                <a:tc>
                  <a:txBody>
                    <a:bodyPr/>
                    <a:lstStyle/>
                    <a:p>
                      <a:r>
                        <a:rPr lang="en-US" dirty="0" smtClean="0"/>
                        <a:t>Assessment</a:t>
                      </a:r>
                      <a:endParaRPr lang="en-US" dirty="0"/>
                    </a:p>
                  </a:txBody>
                  <a:tcPr>
                    <a:solidFill>
                      <a:srgbClr val="BB0202"/>
                    </a:solidFill>
                  </a:tcPr>
                </a:tc>
                <a:tc>
                  <a:txBody>
                    <a:bodyPr/>
                    <a:lstStyle/>
                    <a:p>
                      <a:r>
                        <a:rPr lang="en-US" dirty="0" smtClean="0"/>
                        <a:t>Active Learning</a:t>
                      </a:r>
                      <a:endParaRPr lang="en-US" dirty="0"/>
                    </a:p>
                  </a:txBody>
                  <a:tcPr>
                    <a:solidFill>
                      <a:srgbClr val="BB0202"/>
                    </a:solidFill>
                  </a:tcPr>
                </a:tc>
                <a:tc>
                  <a:txBody>
                    <a:bodyPr/>
                    <a:lstStyle/>
                    <a:p>
                      <a:r>
                        <a:rPr lang="en-US" dirty="0" smtClean="0"/>
                        <a:t>Low/High</a:t>
                      </a:r>
                      <a:r>
                        <a:rPr lang="en-US" baseline="0" dirty="0" smtClean="0"/>
                        <a:t> Order</a:t>
                      </a:r>
                      <a:endParaRPr lang="en-US" dirty="0"/>
                    </a:p>
                  </a:txBody>
                  <a:tcPr>
                    <a:solidFill>
                      <a:srgbClr val="BB0202"/>
                    </a:solidFill>
                  </a:tcPr>
                </a:tc>
              </a:tr>
              <a:tr h="1289198">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1. Draw a model to depict how</a:t>
                      </a:r>
                      <a:r>
                        <a:rPr lang="en-US" sz="1800" baseline="0" dirty="0" smtClean="0"/>
                        <a:t> genes are regulated</a:t>
                      </a:r>
                      <a:endParaRPr lang="en-US" sz="1800" dirty="0" smtClean="0"/>
                    </a:p>
                  </a:txBody>
                  <a:tcPr>
                    <a:solidFill>
                      <a:schemeClr val="accent3">
                        <a:lumMod val="40000"/>
                        <a:lumOff val="60000"/>
                      </a:schemeClr>
                    </a:solidFill>
                  </a:tcPr>
                </a:tc>
                <a:tc>
                  <a:txBody>
                    <a:bodyPr/>
                    <a:lstStyle/>
                    <a:p>
                      <a:pPr>
                        <a:buFontTx/>
                        <a:buChar char="-"/>
                      </a:pPr>
                      <a:r>
                        <a:rPr lang="en-US" dirty="0" smtClean="0"/>
                        <a:t> Pre-class</a:t>
                      </a:r>
                      <a:r>
                        <a:rPr lang="en-US" baseline="0" dirty="0" smtClean="0"/>
                        <a:t> assessment (formative)</a:t>
                      </a:r>
                    </a:p>
                    <a:p>
                      <a:pPr>
                        <a:buFontTx/>
                        <a:buChar char="-"/>
                      </a:pPr>
                      <a:r>
                        <a:rPr lang="en-US" baseline="0" dirty="0" smtClean="0"/>
                        <a:t> Individual models (formative)</a:t>
                      </a:r>
                    </a:p>
                    <a:p>
                      <a:pPr>
                        <a:buFontTx/>
                        <a:buChar char="-"/>
                      </a:pPr>
                      <a:r>
                        <a:rPr lang="en-US" baseline="0" dirty="0" smtClean="0"/>
                        <a:t> Summative assessment</a:t>
                      </a:r>
                    </a:p>
                  </a:txBody>
                  <a:tcPr>
                    <a:solidFill>
                      <a:schemeClr val="accent3">
                        <a:lumMod val="40000"/>
                        <a:lumOff val="60000"/>
                      </a:schemeClr>
                    </a:solidFill>
                  </a:tcPr>
                </a:tc>
                <a:tc>
                  <a:txBody>
                    <a:bodyPr/>
                    <a:lstStyle/>
                    <a:p>
                      <a:pPr>
                        <a:buFontTx/>
                        <a:buChar char="-"/>
                      </a:pPr>
                      <a:r>
                        <a:rPr lang="en-US" dirty="0" smtClean="0"/>
                        <a:t> Generate concept map</a:t>
                      </a:r>
                    </a:p>
                    <a:p>
                      <a:pPr>
                        <a:buFontTx/>
                        <a:buChar char="-"/>
                      </a:pPr>
                      <a:r>
                        <a:rPr lang="en-US" dirty="0" smtClean="0"/>
                        <a:t> Construct model</a:t>
                      </a:r>
                    </a:p>
                  </a:txBody>
                  <a:tcPr>
                    <a:solidFill>
                      <a:schemeClr val="accent3">
                        <a:lumMod val="40000"/>
                        <a:lumOff val="60000"/>
                      </a:schemeClr>
                    </a:solidFill>
                  </a:tcPr>
                </a:tc>
                <a:tc>
                  <a:txBody>
                    <a:bodyPr/>
                    <a:lstStyle/>
                    <a:p>
                      <a:r>
                        <a:rPr lang="en-US" dirty="0" smtClean="0"/>
                        <a:t>LO,</a:t>
                      </a:r>
                      <a:r>
                        <a:rPr lang="en-US" baseline="0" dirty="0" smtClean="0"/>
                        <a:t> HO</a:t>
                      </a:r>
                      <a:endParaRPr lang="en-US" dirty="0"/>
                    </a:p>
                  </a:txBody>
                  <a:tcPr>
                    <a:solidFill>
                      <a:schemeClr val="accent3">
                        <a:lumMod val="40000"/>
                        <a:lumOff val="60000"/>
                      </a:schemeClr>
                    </a:solidFill>
                  </a:tcPr>
                </a:tc>
              </a:tr>
              <a:tr h="1012866">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smtClean="0"/>
                        <a:t>2.</a:t>
                      </a:r>
                      <a:r>
                        <a:rPr lang="en-US" sz="1800" baseline="0" dirty="0" smtClean="0"/>
                        <a:t> </a:t>
                      </a:r>
                      <a:r>
                        <a:rPr lang="en-US" sz="1800" dirty="0" smtClean="0"/>
                        <a:t>Evaluate </a:t>
                      </a:r>
                      <a:r>
                        <a:rPr lang="en-US" sz="1800" baseline="0" dirty="0" smtClean="0"/>
                        <a:t>model of gene regulation using new data</a:t>
                      </a:r>
                      <a:endParaRPr lang="en-US" sz="1800" dirty="0" smtClean="0"/>
                    </a:p>
                  </a:txBody>
                  <a:tcPr>
                    <a:solidFill>
                      <a:schemeClr val="accent3">
                        <a:lumMod val="20000"/>
                        <a:lumOff val="80000"/>
                      </a:schemeClr>
                    </a:solidFill>
                  </a:tcPr>
                </a:tc>
                <a:tc>
                  <a:txBody>
                    <a:bodyPr/>
                    <a:lstStyle/>
                    <a:p>
                      <a:pPr>
                        <a:buFontTx/>
                        <a:buChar char="-"/>
                      </a:pPr>
                      <a:r>
                        <a:rPr lang="en-US" dirty="0" smtClean="0"/>
                        <a:t> Consensus model (i.e.,</a:t>
                      </a:r>
                      <a:r>
                        <a:rPr lang="en-US" baseline="0" dirty="0" smtClean="0"/>
                        <a:t> after comparison; formative)</a:t>
                      </a:r>
                    </a:p>
                    <a:p>
                      <a:pPr>
                        <a:buFontTx/>
                        <a:buChar char="-"/>
                      </a:pPr>
                      <a:r>
                        <a:rPr lang="en-US" baseline="0" dirty="0" smtClean="0"/>
                        <a:t> Clicker question</a:t>
                      </a:r>
                    </a:p>
                    <a:p>
                      <a:pPr>
                        <a:buFontTx/>
                        <a:buChar char="-"/>
                      </a:pPr>
                      <a:r>
                        <a:rPr lang="en-US" baseline="0" dirty="0" smtClean="0"/>
                        <a:t> Claims and justifications (formative)</a:t>
                      </a:r>
                    </a:p>
                    <a:p>
                      <a:pPr>
                        <a:buFontTx/>
                        <a:buChar char="-"/>
                      </a:pPr>
                      <a:r>
                        <a:rPr lang="en-US" baseline="0" dirty="0" smtClean="0"/>
                        <a:t> Take home assignment</a:t>
                      </a:r>
                    </a:p>
                    <a:p>
                      <a:pPr>
                        <a:buFontTx/>
                        <a:buChar char="-"/>
                      </a:pPr>
                      <a:r>
                        <a:rPr lang="en-US" baseline="0" dirty="0" smtClean="0"/>
                        <a:t> Summative assessment</a:t>
                      </a:r>
                      <a:endParaRPr lang="en-US" dirty="0"/>
                    </a:p>
                  </a:txBody>
                  <a:tcPr>
                    <a:solidFill>
                      <a:schemeClr val="accent3">
                        <a:lumMod val="20000"/>
                        <a:lumOff val="80000"/>
                      </a:schemeClr>
                    </a:solidFill>
                  </a:tcPr>
                </a:tc>
                <a:tc>
                  <a:txBody>
                    <a:bodyPr/>
                    <a:lstStyle/>
                    <a:p>
                      <a:pPr>
                        <a:buFontTx/>
                        <a:buChar char="-"/>
                      </a:pPr>
                      <a:r>
                        <a:rPr lang="en-US" dirty="0" smtClean="0"/>
                        <a:t> Comparison</a:t>
                      </a:r>
                      <a:r>
                        <a:rPr lang="en-US" baseline="0" dirty="0" smtClean="0"/>
                        <a:t> of models</a:t>
                      </a:r>
                      <a:endParaRPr lang="en-US" dirty="0" smtClean="0"/>
                    </a:p>
                    <a:p>
                      <a:pPr>
                        <a:buFontTx/>
                        <a:buChar char="-"/>
                      </a:pPr>
                      <a:r>
                        <a:rPr lang="en-US" dirty="0" smtClean="0"/>
                        <a:t> Evaluation of models using RT-PCR data</a:t>
                      </a:r>
                    </a:p>
                  </a:txBody>
                  <a:tcPr>
                    <a:solidFill>
                      <a:schemeClr val="accent3">
                        <a:lumMod val="20000"/>
                        <a:lumOff val="80000"/>
                      </a:schemeClr>
                    </a:solidFill>
                  </a:tcPr>
                </a:tc>
                <a:tc>
                  <a:txBody>
                    <a:bodyPr/>
                    <a:lstStyle/>
                    <a:p>
                      <a:r>
                        <a:rPr lang="en-US" dirty="0" smtClean="0"/>
                        <a:t>HO</a:t>
                      </a:r>
                      <a:endParaRPr lang="en-US" dirty="0"/>
                    </a:p>
                  </a:txBody>
                  <a:tcPr>
                    <a:solidFill>
                      <a:schemeClr val="accent3">
                        <a:lumMod val="20000"/>
                        <a:lumOff val="80000"/>
                      </a:schemeClr>
                    </a:solidFill>
                  </a:tcPr>
                </a:tc>
              </a:tr>
            </a:tbl>
          </a:graphicData>
        </a:graphic>
      </p:graphicFrame>
      <p:sp>
        <p:nvSpPr>
          <p:cNvPr id="35863" name="Title 9"/>
          <p:cNvSpPr>
            <a:spLocks noGrp="1"/>
          </p:cNvSpPr>
          <p:nvPr>
            <p:ph type="title"/>
          </p:nvPr>
        </p:nvSpPr>
        <p:spPr/>
        <p:txBody>
          <a:bodyPr/>
          <a:lstStyle/>
          <a:p>
            <a:r>
              <a:rPr lang="en-US" smtClean="0"/>
              <a:t>Alignment of Tidbit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Gene Expression</a:t>
            </a:r>
          </a:p>
        </p:txBody>
      </p:sp>
      <p:sp>
        <p:nvSpPr>
          <p:cNvPr id="3" name="Content Placeholder 2"/>
          <p:cNvSpPr>
            <a:spLocks noGrp="1"/>
          </p:cNvSpPr>
          <p:nvPr>
            <p:ph idx="1"/>
          </p:nvPr>
        </p:nvSpPr>
        <p:spPr>
          <a:xfrm>
            <a:off x="153267" y="1600200"/>
            <a:ext cx="8990733" cy="4525963"/>
          </a:xfrm>
        </p:spPr>
        <p:txBody>
          <a:bodyPr rtlCol="0">
            <a:normAutofit/>
          </a:bodyPr>
          <a:lstStyle/>
          <a:p>
            <a:pPr fontAlgn="auto">
              <a:spcAft>
                <a:spcPts val="0"/>
              </a:spcAft>
              <a:buFont typeface="Arial"/>
              <a:buChar char="•"/>
              <a:defRPr/>
            </a:pPr>
            <a:r>
              <a:rPr lang="en-US" dirty="0" smtClean="0"/>
              <a:t>Topic:  Genetic Regulation</a:t>
            </a:r>
            <a:endParaRPr lang="en-US" strike="sngStrike" dirty="0" smtClean="0"/>
          </a:p>
          <a:p>
            <a:pPr fontAlgn="auto">
              <a:spcAft>
                <a:spcPts val="0"/>
              </a:spcAft>
              <a:buFont typeface="Arial"/>
              <a:buChar char="•"/>
              <a:defRPr/>
            </a:pPr>
            <a:r>
              <a:rPr lang="en-US" dirty="0" smtClean="0"/>
              <a:t>Context: Large lecture section of introductory biology students </a:t>
            </a:r>
          </a:p>
          <a:p>
            <a:pPr fontAlgn="auto">
              <a:spcAft>
                <a:spcPts val="0"/>
              </a:spcAft>
              <a:buFont typeface="Arial"/>
              <a:buChar char="•"/>
              <a:defRPr/>
            </a:pPr>
            <a:r>
              <a:rPr lang="en-US" dirty="0" smtClean="0"/>
              <a:t>Unit Learning Goal: Students will learn about the significance of genetic information.</a:t>
            </a:r>
          </a:p>
          <a:p>
            <a:pPr fontAlgn="auto">
              <a:spcAft>
                <a:spcPts val="0"/>
              </a:spcAft>
              <a:buFont typeface="Arial"/>
              <a:buNone/>
              <a:defRPr/>
            </a:pPr>
            <a:endParaRPr lang="en-US" dirty="0" smtClean="0"/>
          </a:p>
          <a:p>
            <a:pPr fontAlgn="auto">
              <a:spcAft>
                <a:spcPts val="0"/>
              </a:spcAft>
              <a:buFont typeface="Arial"/>
              <a:buChar char="•"/>
              <a:defRPr/>
            </a:pPr>
            <a:endParaRPr lang="en-US" dirty="0" smtClean="0"/>
          </a:p>
          <a:p>
            <a:pPr fontAlgn="auto">
              <a:spcAft>
                <a:spcPts val="0"/>
              </a:spcAft>
              <a:buFont typeface="Arial"/>
              <a:buChar char="•"/>
              <a:defRP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142875" y="1441450"/>
          <a:ext cx="8739188" cy="5116513"/>
        </p:xfrm>
        <a:graphic>
          <a:graphicData uri="http://schemas.openxmlformats.org/drawingml/2006/table">
            <a:tbl>
              <a:tblPr/>
              <a:tblGrid>
                <a:gridCol w="2411413"/>
                <a:gridCol w="1751012"/>
                <a:gridCol w="3373438"/>
                <a:gridCol w="1203325"/>
              </a:tblGrid>
              <a:tr h="901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Learning Objectives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B020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Summative Assessment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B020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Active Learning and Formative Assessment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B020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Calibri" pitchFamily="34" charset="0"/>
                        </a:rPr>
                        <a:t>Low/High Order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B0202"/>
                    </a:solidFill>
                  </a:tcPr>
                </a:tc>
              </a:tr>
              <a:tr h="1289050">
                <a:tc>
                  <a:txBody>
                    <a:bodyPr/>
                    <a:lstStyle/>
                    <a:p>
                      <a:pPr marL="0" marR="0" lvl="1"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1. Explain the relationship between DNA, genes, and proteins.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Exam questions A-D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rgbClr val="000000"/>
                          </a:solidFill>
                          <a:effectLst/>
                          <a:latin typeface="Calibri" pitchFamily="34" charset="0"/>
                        </a:rPr>
                        <a:t> Generate concept map / preclass assessment</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rgbClr val="000000"/>
                          </a:solidFill>
                          <a:effectLst/>
                          <a:latin typeface="Calibri" pitchFamily="34" charset="0"/>
                        </a:rPr>
                        <a:t> Construct model</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rgbClr val="000000"/>
                          </a:solidFill>
                          <a:effectLst/>
                          <a:latin typeface="Calibri" pitchFamily="34" charset="0"/>
                        </a:rPr>
                        <a:t> Comparison of the models</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rgbClr val="000000"/>
                          </a:solidFill>
                          <a:effectLst/>
                          <a:latin typeface="Calibri" pitchFamily="34" charset="0"/>
                        </a:rPr>
                        <a:t> Clicker question</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1800" b="0" i="0" u="none" strike="noStrike" cap="none" normalizeH="0" baseline="0" smtClean="0">
                          <a:ln>
                            <a:noFill/>
                          </a:ln>
                          <a:solidFill>
                            <a:srgbClr val="000000"/>
                          </a:solidFill>
                          <a:effectLst/>
                          <a:latin typeface="Calibri" pitchFamily="34" charset="0"/>
                        </a:rPr>
                        <a:t> Evaluate models with new data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LO, HO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r>
              <a:tr h="1012825">
                <a:tc>
                  <a:txBody>
                    <a:bodyPr/>
                    <a:lstStyle/>
                    <a:p>
                      <a:pPr marL="0" marR="0" lvl="1"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2. Predict how mutations in DNA may affect gene expression.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Exam questions E and F</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Take home assignment (predict based on new info, design experiment)</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HO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r>
              <a:tr h="1289050">
                <a:tc>
                  <a:txBody>
                    <a:bodyPr/>
                    <a:lstStyle/>
                    <a:p>
                      <a:pPr marL="0" marR="0" lvl="1"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3.  Evaluate the outcomes of mutations at different biological levels.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Exam question G</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Take home assignment (predict based on new info, design experiment)</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Calibri"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Calibri" pitchFamily="34" charset="0"/>
                        </a:rPr>
                        <a:t>HO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r>
            </a:tbl>
          </a:graphicData>
        </a:graphic>
      </p:graphicFrame>
      <p:sp>
        <p:nvSpPr>
          <p:cNvPr id="37916" name="Title 9"/>
          <p:cNvSpPr>
            <a:spLocks noGrp="1"/>
          </p:cNvSpPr>
          <p:nvPr>
            <p:ph type="title"/>
          </p:nvPr>
        </p:nvSpPr>
        <p:spPr/>
        <p:txBody>
          <a:bodyPr/>
          <a:lstStyle/>
          <a:p>
            <a:r>
              <a:rPr lang="en-US" smtClean="0"/>
              <a:t>Alignment of Unit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Content Placeholder 5" descr="redliz3SM.jpg"/>
          <p:cNvPicPr>
            <a:picLocks noGrp="1" noChangeAspect="1"/>
          </p:cNvPicPr>
          <p:nvPr>
            <p:ph idx="1"/>
          </p:nvPr>
        </p:nvPicPr>
        <p:blipFill>
          <a:blip r:embed="rId2"/>
          <a:srcRect t="7034" b="7034"/>
          <a:stretch>
            <a:fillRect/>
          </a:stretch>
        </p:blipFill>
        <p:spPr>
          <a:xfrm>
            <a:off x="949325" y="2705100"/>
            <a:ext cx="7253288" cy="4002088"/>
          </a:xfrm>
        </p:spPr>
      </p:pic>
      <p:pic>
        <p:nvPicPr>
          <p:cNvPr id="39938" name="Picture 7"/>
          <p:cNvPicPr>
            <a:picLocks noChangeAspect="1"/>
          </p:cNvPicPr>
          <p:nvPr/>
        </p:nvPicPr>
        <p:blipFill>
          <a:blip r:embed="rId3"/>
          <a:srcRect/>
          <a:stretch>
            <a:fillRect/>
          </a:stretch>
        </p:blipFill>
        <p:spPr bwMode="auto">
          <a:xfrm>
            <a:off x="4948238" y="442913"/>
            <a:ext cx="3802062" cy="3802062"/>
          </a:xfrm>
          <a:prstGeom prst="rect">
            <a:avLst/>
          </a:prstGeom>
          <a:noFill/>
          <a:ln w="9525">
            <a:noFill/>
            <a:miter lim="800000"/>
            <a:headEnd/>
            <a:tailEnd/>
          </a:ln>
        </p:spPr>
      </p:pic>
      <p:sp>
        <p:nvSpPr>
          <p:cNvPr id="5" name="Oval Callout 4"/>
          <p:cNvSpPr/>
          <p:nvPr/>
        </p:nvSpPr>
        <p:spPr>
          <a:xfrm>
            <a:off x="901700" y="438150"/>
            <a:ext cx="4578350" cy="1855788"/>
          </a:xfrm>
          <a:prstGeom prst="wedgeEllipseCallout">
            <a:avLst>
              <a:gd name="adj1" fmla="val 38291"/>
              <a:gd name="adj2" fmla="val 60698"/>
            </a:avLst>
          </a:prstGeom>
          <a:solidFill>
            <a:srgbClr val="FF0000"/>
          </a:solidFill>
          <a:effectLst>
            <a:outerShdw blurRad="40000" dist="23000" dir="5400000" rotWithShape="0">
              <a:srgbClr val="FF0000">
                <a:alpha val="6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p:nvSpPr>
        <p:spPr>
          <a:xfrm>
            <a:off x="1417638" y="427038"/>
            <a:ext cx="3476625" cy="1568450"/>
          </a:xfrm>
          <a:prstGeom prst="rect">
            <a:avLst/>
          </a:prstGeom>
          <a:noFill/>
        </p:spPr>
        <p:txBody>
          <a:bodyPr>
            <a:spAutoFit/>
          </a:bodyPr>
          <a:lstStyle/>
          <a:p>
            <a:pPr algn="ctr" fontAlgn="auto">
              <a:spcBef>
                <a:spcPts val="0"/>
              </a:spcBef>
              <a:spcAft>
                <a:spcPts val="0"/>
              </a:spcAft>
              <a:defRPr/>
            </a:pPr>
            <a:r>
              <a:rPr lang="en-US" sz="4800" dirty="0">
                <a:latin typeface="+mj-lt"/>
              </a:rPr>
              <a:t>Any</a:t>
            </a:r>
          </a:p>
          <a:p>
            <a:pPr algn="ctr" fontAlgn="auto">
              <a:spcBef>
                <a:spcPts val="0"/>
              </a:spcBef>
              <a:spcAft>
                <a:spcPts val="0"/>
              </a:spcAft>
              <a:defRPr/>
            </a:pPr>
            <a:r>
              <a:rPr lang="en-US" sz="4800" dirty="0">
                <a:latin typeface="+mj-lt"/>
              </a:rPr>
              <a:t>Questions?</a:t>
            </a:r>
            <a:endParaRPr lang="en-US" sz="4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15900"/>
            <a:ext cx="9144000" cy="703263"/>
          </a:xfrm>
          <a:prstGeom prst="rect">
            <a:avLst/>
          </a:prstGeom>
          <a:gradFill flip="none" rotWithShape="1">
            <a:gsLst>
              <a:gs pos="0">
                <a:schemeClr val="accent6"/>
              </a:gs>
              <a:gs pos="16000">
                <a:schemeClr val="tx2">
                  <a:lumMod val="50000"/>
                </a:schemeClr>
              </a:gs>
              <a:gs pos="37000">
                <a:schemeClr val="accent3">
                  <a:lumMod val="50000"/>
                </a:schemeClr>
              </a:gs>
              <a:gs pos="60000">
                <a:schemeClr val="accent2">
                  <a:lumMod val="50000"/>
                </a:schemeClr>
              </a:gs>
              <a:gs pos="81000">
                <a:schemeClr val="accent4">
                  <a:lumMod val="50000"/>
                </a:schemeClr>
              </a:gs>
              <a:gs pos="93000">
                <a:schemeClr val="accent5">
                  <a:lumMod val="5000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3600" dirty="0"/>
              <a:t>Introductory Biology</a:t>
            </a:r>
            <a:endParaRPr lang="en-US" sz="3600" dirty="0"/>
          </a:p>
        </p:txBody>
      </p:sp>
      <p:grpSp>
        <p:nvGrpSpPr>
          <p:cNvPr id="2" name="Group 29"/>
          <p:cNvGrpSpPr>
            <a:grpSpLocks/>
          </p:cNvGrpSpPr>
          <p:nvPr/>
        </p:nvGrpSpPr>
        <p:grpSpPr bwMode="auto">
          <a:xfrm>
            <a:off x="161925" y="919163"/>
            <a:ext cx="8107363" cy="2282825"/>
            <a:chOff x="162132" y="918679"/>
            <a:chExt cx="8106984" cy="2283184"/>
          </a:xfrm>
        </p:grpSpPr>
        <p:sp>
          <p:nvSpPr>
            <p:cNvPr id="8" name="Rectangle 7"/>
            <p:cNvSpPr/>
            <p:nvPr/>
          </p:nvSpPr>
          <p:spPr>
            <a:xfrm>
              <a:off x="162132" y="1620464"/>
              <a:ext cx="8106984" cy="1581399"/>
            </a:xfrm>
            <a:prstGeom prst="rect">
              <a:avLst/>
            </a:prstGeom>
            <a:gradFill flip="none" rotWithShape="1">
              <a:gsLst>
                <a:gs pos="0">
                  <a:schemeClr val="accent6">
                    <a:lumMod val="50000"/>
                  </a:schemeClr>
                </a:gs>
                <a:gs pos="16000">
                  <a:schemeClr val="accent1">
                    <a:lumMod val="50000"/>
                  </a:schemeClr>
                </a:gs>
                <a:gs pos="99000">
                  <a:schemeClr val="accent3">
                    <a:lumMod val="50000"/>
                  </a:schemeClr>
                </a:gs>
                <a:gs pos="86000">
                  <a:schemeClr val="tx2">
                    <a:lumMod val="5000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a:lstStyle/>
            <a:p>
              <a:pPr algn="ctr" fontAlgn="auto">
                <a:spcBef>
                  <a:spcPts val="0"/>
                </a:spcBef>
                <a:spcAft>
                  <a:spcPts val="0"/>
                </a:spcAft>
                <a:defRPr/>
              </a:pPr>
              <a:r>
                <a:rPr lang="en-US" sz="3600" dirty="0"/>
                <a:t>Gene Expression Unit Objectives*</a:t>
              </a:r>
              <a:endParaRPr lang="en-US" sz="3600" dirty="0"/>
            </a:p>
          </p:txBody>
        </p:sp>
        <p:cxnSp>
          <p:nvCxnSpPr>
            <p:cNvPr id="13" name="Straight Connector 12"/>
            <p:cNvCxnSpPr/>
            <p:nvPr/>
          </p:nvCxnSpPr>
          <p:spPr>
            <a:xfrm flipV="1">
              <a:off x="162132" y="918679"/>
              <a:ext cx="823874" cy="701785"/>
            </a:xfrm>
            <a:prstGeom prst="line">
              <a:avLst/>
            </a:prstGeom>
            <a:ln w="25400" cap="flat" cmpd="sng" algn="ctr">
              <a:solidFill>
                <a:schemeClr val="tx1"/>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201975" y="918679"/>
              <a:ext cx="6067141" cy="701785"/>
            </a:xfrm>
            <a:prstGeom prst="line">
              <a:avLst/>
            </a:prstGeom>
            <a:ln w="25400" cap="flat" cmpd="sng" algn="ctr">
              <a:solidFill>
                <a:schemeClr val="tx1"/>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grpSp>
        <p:nvGrpSpPr>
          <p:cNvPr id="3" name="Group 30"/>
          <p:cNvGrpSpPr>
            <a:grpSpLocks/>
          </p:cNvGrpSpPr>
          <p:nvPr/>
        </p:nvGrpSpPr>
        <p:grpSpPr bwMode="auto">
          <a:xfrm>
            <a:off x="985838" y="3187700"/>
            <a:ext cx="7116762" cy="2054225"/>
            <a:chOff x="1449515" y="3188354"/>
            <a:chExt cx="5147934" cy="2053515"/>
          </a:xfrm>
        </p:grpSpPr>
        <p:cxnSp>
          <p:nvCxnSpPr>
            <p:cNvPr id="16" name="Straight Connector 15"/>
            <p:cNvCxnSpPr/>
            <p:nvPr/>
          </p:nvCxnSpPr>
          <p:spPr>
            <a:xfrm rot="5400000" flipH="1" flipV="1">
              <a:off x="1388531" y="3263118"/>
              <a:ext cx="703020" cy="553492"/>
            </a:xfrm>
            <a:prstGeom prst="line">
              <a:avLst/>
            </a:prstGeom>
            <a:ln w="25400" cap="flat" cmpd="sng" algn="ctr">
              <a:solidFill>
                <a:schemeClr val="tx1"/>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949226" y="3202637"/>
              <a:ext cx="3648223" cy="701432"/>
            </a:xfrm>
            <a:prstGeom prst="line">
              <a:avLst/>
            </a:prstGeom>
            <a:ln w="25400" cap="flat" cmpd="sng" algn="ctr">
              <a:solidFill>
                <a:schemeClr val="tx1"/>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2" name="Rectangle 21"/>
            <p:cNvSpPr/>
            <p:nvPr/>
          </p:nvSpPr>
          <p:spPr>
            <a:xfrm>
              <a:off x="1449515" y="3904070"/>
              <a:ext cx="5147934" cy="1337799"/>
            </a:xfrm>
            <a:prstGeom prst="rect">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a:lstStyle/>
            <a:p>
              <a:pPr algn="ctr" fontAlgn="auto">
                <a:spcBef>
                  <a:spcPts val="0"/>
                </a:spcBef>
                <a:spcAft>
                  <a:spcPts val="0"/>
                </a:spcAft>
                <a:defRPr/>
              </a:pPr>
              <a:r>
                <a:rPr lang="en-US" sz="3600" dirty="0"/>
                <a:t>Gene Regulation Lesson Objectives</a:t>
              </a:r>
              <a:r>
                <a:rPr lang="en-US" sz="3600" baseline="30000" dirty="0"/>
                <a:t>§</a:t>
              </a:r>
              <a:endParaRPr lang="en-US" sz="3600" baseline="30000" dirty="0"/>
            </a:p>
          </p:txBody>
        </p:sp>
      </p:grpSp>
      <p:sp>
        <p:nvSpPr>
          <p:cNvPr id="23" name="Rectangle 22"/>
          <p:cNvSpPr/>
          <p:nvPr/>
        </p:nvSpPr>
        <p:spPr>
          <a:xfrm>
            <a:off x="1708150" y="4471988"/>
            <a:ext cx="2701925" cy="87788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dirty="0"/>
              <a:t>Draw a model to depict how genes are regulated</a:t>
            </a:r>
            <a:endParaRPr lang="en-US" dirty="0"/>
          </a:p>
        </p:txBody>
      </p:sp>
      <p:sp>
        <p:nvSpPr>
          <p:cNvPr id="24" name="Rectangle 23"/>
          <p:cNvSpPr/>
          <p:nvPr/>
        </p:nvSpPr>
        <p:spPr>
          <a:xfrm>
            <a:off x="4964113" y="4471988"/>
            <a:ext cx="2828925" cy="87788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dirty="0"/>
              <a:t>Evaluate model of </a:t>
            </a:r>
            <a:r>
              <a:rPr lang="en-US"/>
              <a:t>gene regulation using </a:t>
            </a:r>
            <a:r>
              <a:rPr lang="en-US" dirty="0"/>
              <a:t>new data </a:t>
            </a:r>
            <a:endParaRPr lang="en-US" dirty="0"/>
          </a:p>
        </p:txBody>
      </p:sp>
      <p:sp>
        <p:nvSpPr>
          <p:cNvPr id="16390" name="TextBox 27"/>
          <p:cNvSpPr txBox="1">
            <a:spLocks noChangeArrowheads="1"/>
          </p:cNvSpPr>
          <p:nvPr/>
        </p:nvSpPr>
        <p:spPr bwMode="auto">
          <a:xfrm>
            <a:off x="39688" y="6211888"/>
            <a:ext cx="2909887" cy="646112"/>
          </a:xfrm>
          <a:prstGeom prst="rect">
            <a:avLst/>
          </a:prstGeom>
          <a:noFill/>
          <a:ln w="9525">
            <a:noFill/>
            <a:miter lim="800000"/>
            <a:headEnd/>
            <a:tailEnd/>
          </a:ln>
        </p:spPr>
        <p:txBody>
          <a:bodyPr wrap="none">
            <a:spAutoFit/>
          </a:bodyPr>
          <a:lstStyle/>
          <a:p>
            <a:r>
              <a:rPr lang="en-US" i="1">
                <a:latin typeface="Calibri" pitchFamily="34" charset="0"/>
              </a:rPr>
              <a:t>*see Summative Assessment</a:t>
            </a:r>
          </a:p>
          <a:p>
            <a:r>
              <a:rPr lang="en-US" i="1" baseline="30000">
                <a:latin typeface="Calibri" pitchFamily="34" charset="0"/>
              </a:rPr>
              <a:t>§</a:t>
            </a:r>
            <a:r>
              <a:rPr lang="en-US" i="1">
                <a:latin typeface="Calibri" pitchFamily="34" charset="0"/>
              </a:rPr>
              <a:t>see Teachable Tidbit</a:t>
            </a:r>
          </a:p>
        </p:txBody>
      </p:sp>
      <p:sp>
        <p:nvSpPr>
          <p:cNvPr id="9" name="Rectangle 8"/>
          <p:cNvSpPr/>
          <p:nvPr/>
        </p:nvSpPr>
        <p:spPr>
          <a:xfrm>
            <a:off x="161925" y="2324100"/>
            <a:ext cx="2701925" cy="87788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dirty="0"/>
              <a:t>Explain the relationship between DNA, genes, and proteins</a:t>
            </a:r>
            <a:endParaRPr lang="en-US" dirty="0"/>
          </a:p>
        </p:txBody>
      </p:sp>
      <p:sp>
        <p:nvSpPr>
          <p:cNvPr id="10" name="Rectangle 9"/>
          <p:cNvSpPr/>
          <p:nvPr/>
        </p:nvSpPr>
        <p:spPr>
          <a:xfrm>
            <a:off x="2863850" y="2324100"/>
            <a:ext cx="2703513" cy="87788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dirty="0"/>
              <a:t>Predict how mutations in DNA may affect protein production</a:t>
            </a:r>
            <a:endParaRPr lang="en-US" dirty="0"/>
          </a:p>
        </p:txBody>
      </p:sp>
      <p:sp>
        <p:nvSpPr>
          <p:cNvPr id="11" name="Rectangle 10"/>
          <p:cNvSpPr/>
          <p:nvPr/>
        </p:nvSpPr>
        <p:spPr>
          <a:xfrm>
            <a:off x="5567363" y="2324100"/>
            <a:ext cx="2701925" cy="87788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r>
              <a:rPr lang="en-US" dirty="0"/>
              <a:t>Evaluate the outcomes of mutations at different biological levels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2"/>
          <p:cNvSpPr>
            <a:spLocks noGrp="1"/>
          </p:cNvSpPr>
          <p:nvPr>
            <p:ph type="title"/>
          </p:nvPr>
        </p:nvSpPr>
        <p:spPr>
          <a:xfrm>
            <a:off x="165100" y="274638"/>
            <a:ext cx="8813800" cy="698500"/>
          </a:xfrm>
        </p:spPr>
        <p:txBody>
          <a:bodyPr/>
          <a:lstStyle/>
          <a:p>
            <a:r>
              <a:rPr lang="en-US" sz="3000" smtClean="0"/>
              <a:t>This lesson assumes that students have practiced:</a:t>
            </a:r>
          </a:p>
        </p:txBody>
      </p:sp>
      <p:sp>
        <p:nvSpPr>
          <p:cNvPr id="4" name="Content Placeholder 3"/>
          <p:cNvSpPr>
            <a:spLocks noGrp="1"/>
          </p:cNvSpPr>
          <p:nvPr>
            <p:ph idx="1"/>
          </p:nvPr>
        </p:nvSpPr>
        <p:spPr>
          <a:xfrm>
            <a:off x="165100" y="1303338"/>
            <a:ext cx="8978900" cy="4822825"/>
          </a:xfrm>
        </p:spPr>
        <p:txBody>
          <a:bodyPr/>
          <a:lstStyle/>
          <a:p>
            <a:pPr>
              <a:buFont typeface="Arial" charset="0"/>
              <a:buAutoNum type="arabicPeriod"/>
            </a:pPr>
            <a:r>
              <a:rPr lang="en-US" sz="3000" smtClean="0"/>
              <a:t>Identifying and defining the molecules involved in protein production (content)</a:t>
            </a:r>
          </a:p>
          <a:p>
            <a:pPr>
              <a:buFont typeface="Arial" charset="0"/>
              <a:buAutoNum type="arabicPeriod"/>
            </a:pPr>
            <a:r>
              <a:rPr lang="en-US" sz="3000" smtClean="0"/>
              <a:t>Transcribing and translating a gene (content)</a:t>
            </a:r>
          </a:p>
          <a:p>
            <a:pPr>
              <a:buFont typeface="Arial" charset="0"/>
              <a:buAutoNum type="arabicPeriod"/>
            </a:pPr>
            <a:r>
              <a:rPr lang="en-US" sz="3000" smtClean="0"/>
              <a:t>Drawing simple models or concept maps (skill)</a:t>
            </a:r>
          </a:p>
          <a:p>
            <a:pPr>
              <a:buFont typeface="Arial" charset="0"/>
              <a:buAutoNum type="arabicPeriod"/>
            </a:pPr>
            <a:r>
              <a:rPr lang="en-US" sz="3000" smtClean="0"/>
              <a:t>Concluding general patterns from quantitative information (skill)</a:t>
            </a:r>
          </a:p>
          <a:p>
            <a:pPr>
              <a:buFont typeface="Arial" charset="0"/>
              <a:buAutoNum type="arabicPeriod"/>
            </a:pPr>
            <a:r>
              <a:rPr lang="en-US" sz="3000" smtClean="0"/>
              <a:t>Justifying a claim with evidence (skill)</a:t>
            </a:r>
          </a:p>
          <a:p>
            <a:pPr>
              <a:buFont typeface="Arial" charset="0"/>
              <a:buAutoNum type="arabicPeriod"/>
            </a:pPr>
            <a:r>
              <a:rPr lang="en-US" sz="3000" smtClean="0"/>
              <a:t>Designing an experiment to test a hypothesis (skill)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0" y="274638"/>
            <a:ext cx="8686800" cy="1143000"/>
          </a:xfrm>
        </p:spPr>
        <p:txBody>
          <a:bodyPr/>
          <a:lstStyle/>
          <a:p>
            <a:r>
              <a:rPr lang="en-US" sz="3600" smtClean="0"/>
              <a:t>Gene Regulation Case Study</a:t>
            </a:r>
          </a:p>
        </p:txBody>
      </p:sp>
      <p:sp>
        <p:nvSpPr>
          <p:cNvPr id="18434" name="Content Placeholder 2"/>
          <p:cNvSpPr>
            <a:spLocks noGrp="1"/>
          </p:cNvSpPr>
          <p:nvPr>
            <p:ph idx="1"/>
          </p:nvPr>
        </p:nvSpPr>
        <p:spPr>
          <a:xfrm>
            <a:off x="319088" y="1600200"/>
            <a:ext cx="8367712" cy="4525963"/>
          </a:xfrm>
        </p:spPr>
        <p:txBody>
          <a:bodyPr/>
          <a:lstStyle/>
          <a:p>
            <a:r>
              <a:rPr lang="en-US" smtClean="0"/>
              <a:t>This is a case study which will be completed inside and outside of class.  </a:t>
            </a:r>
          </a:p>
          <a:p>
            <a:r>
              <a:rPr lang="en-US" smtClean="0"/>
              <a:t>It can also be modified to fit an instructor’s need, such as transforming it in to a clicker case study.  </a:t>
            </a:r>
          </a:p>
          <a:p>
            <a:r>
              <a:rPr lang="en-US" smtClean="0"/>
              <a:t>Students will work individually and as groups.</a:t>
            </a:r>
          </a:p>
          <a:p>
            <a:pPr lvl="1">
              <a:buFont typeface="Arial" charset="0"/>
              <a:buNone/>
            </a:pPr>
            <a:endParaRPr lang="en-US" smtClean="0"/>
          </a:p>
          <a:p>
            <a:pPr>
              <a:buFont typeface="Arial" charset="0"/>
              <a:buNone/>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2740025"/>
            <a:ext cx="8697913" cy="1746250"/>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rtlCol="0">
            <a:normAutofit fontScale="90000"/>
          </a:bodyPr>
          <a:lstStyle/>
          <a:p>
            <a:pPr fontAlgn="auto">
              <a:spcAft>
                <a:spcPts val="0"/>
              </a:spcAft>
              <a:defRPr/>
            </a:pPr>
            <a:r>
              <a:rPr lang="en-US" dirty="0" smtClean="0"/>
              <a:t>Overview of Formative Assessments</a:t>
            </a:r>
            <a:br>
              <a:rPr lang="en-US" dirty="0" smtClean="0"/>
            </a:br>
            <a:endParaRPr lang="en-US" dirty="0"/>
          </a:p>
        </p:txBody>
      </p:sp>
      <p:sp>
        <p:nvSpPr>
          <p:cNvPr id="3" name="Content Placeholder 2"/>
          <p:cNvSpPr>
            <a:spLocks noGrp="1"/>
          </p:cNvSpPr>
          <p:nvPr>
            <p:ph idx="1"/>
          </p:nvPr>
        </p:nvSpPr>
        <p:spPr/>
        <p:txBody>
          <a:bodyPr/>
          <a:lstStyle/>
          <a:p>
            <a:pPr>
              <a:buFont typeface="Arial" charset="0"/>
              <a:buAutoNum type="arabicPeriod"/>
            </a:pPr>
            <a:r>
              <a:rPr lang="en-US" smtClean="0"/>
              <a:t>Pre-class concept map</a:t>
            </a:r>
          </a:p>
          <a:p>
            <a:pPr>
              <a:buFont typeface="Arial" charset="0"/>
              <a:buAutoNum type="arabicPeriod"/>
            </a:pPr>
            <a:r>
              <a:rPr lang="en-US" smtClean="0"/>
              <a:t>Problem introduction and brainstorm</a:t>
            </a:r>
          </a:p>
          <a:p>
            <a:pPr>
              <a:buFont typeface="Arial" charset="0"/>
              <a:buAutoNum type="arabicPeriod"/>
            </a:pPr>
            <a:r>
              <a:rPr lang="en-US" smtClean="0"/>
              <a:t>Additional problem information and model construction</a:t>
            </a:r>
          </a:p>
          <a:p>
            <a:pPr>
              <a:buFont typeface="Arial" charset="0"/>
              <a:buAutoNum type="arabicPeriod"/>
            </a:pPr>
            <a:r>
              <a:rPr lang="en-US" smtClean="0"/>
              <a:t>Evaluate model based on new data</a:t>
            </a:r>
          </a:p>
          <a:p>
            <a:pPr>
              <a:buFont typeface="Arial" charset="0"/>
              <a:buAutoNum type="arabicPeriod"/>
            </a:pPr>
            <a:r>
              <a:rPr lang="en-US" smtClean="0"/>
              <a:t>Post-class experimental design to refine model</a:t>
            </a:r>
          </a:p>
          <a:p>
            <a:pPr>
              <a:buFont typeface="Arial" charset="0"/>
              <a:buAutoNum type="arabicPeriod"/>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274638"/>
            <a:ext cx="8229600" cy="855662"/>
          </a:xfrm>
        </p:spPr>
        <p:txBody>
          <a:bodyPr/>
          <a:lstStyle/>
          <a:p>
            <a:r>
              <a:rPr lang="en-US" sz="3600" smtClean="0"/>
              <a:t>Case Study Pre-class Assessment</a:t>
            </a:r>
          </a:p>
        </p:txBody>
      </p:sp>
      <p:sp>
        <p:nvSpPr>
          <p:cNvPr id="20482" name="Content Placeholder 2"/>
          <p:cNvSpPr>
            <a:spLocks noGrp="1"/>
          </p:cNvSpPr>
          <p:nvPr>
            <p:ph idx="1"/>
          </p:nvPr>
        </p:nvSpPr>
        <p:spPr>
          <a:xfrm>
            <a:off x="457200" y="1130300"/>
            <a:ext cx="8229600" cy="4525963"/>
          </a:xfrm>
        </p:spPr>
        <p:txBody>
          <a:bodyPr/>
          <a:lstStyle/>
          <a:p>
            <a:r>
              <a:rPr lang="en-US" smtClean="0"/>
              <a:t>Draw a concept map with linking verbs that show how these terms are related to one another. Use arrows to link terms and write in words or phrases to connect the terms.</a:t>
            </a:r>
          </a:p>
          <a:p>
            <a:endParaRPr lang="en-US" smtClean="0"/>
          </a:p>
          <a:p>
            <a:r>
              <a:rPr lang="en-US" smtClean="0"/>
              <a:t>Terms: gene, DNA, protein, nucleotide, codon, mRNA, transcription factor, RNA polymerase, promoter</a:t>
            </a:r>
          </a:p>
          <a:p>
            <a:endParaRPr lang="en-US" smtClean="0"/>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z="3600" smtClean="0"/>
              <a:t>Sic ‘em, Lizards! </a:t>
            </a:r>
          </a:p>
        </p:txBody>
      </p:sp>
      <p:grpSp>
        <p:nvGrpSpPr>
          <p:cNvPr id="22530" name="Group 5"/>
          <p:cNvGrpSpPr>
            <a:grpSpLocks/>
          </p:cNvGrpSpPr>
          <p:nvPr/>
        </p:nvGrpSpPr>
        <p:grpSpPr bwMode="auto">
          <a:xfrm>
            <a:off x="4305300" y="1722438"/>
            <a:ext cx="4662488" cy="3424237"/>
            <a:chOff x="3568765" y="2075194"/>
            <a:chExt cx="3057556" cy="2245478"/>
          </a:xfrm>
        </p:grpSpPr>
        <p:pic>
          <p:nvPicPr>
            <p:cNvPr id="22532" name="Content Placeholder 5" descr="redliz3SM.jpg"/>
            <p:cNvPicPr>
              <a:picLocks noChangeAspect="1"/>
            </p:cNvPicPr>
            <p:nvPr/>
          </p:nvPicPr>
          <p:blipFill>
            <a:blip r:embed="rId3"/>
            <a:srcRect t="7034" b="7034"/>
            <a:stretch>
              <a:fillRect/>
            </a:stretch>
          </p:blipFill>
          <p:spPr bwMode="auto">
            <a:xfrm>
              <a:off x="3568765" y="2798250"/>
              <a:ext cx="2759119" cy="1522422"/>
            </a:xfrm>
            <a:prstGeom prst="rect">
              <a:avLst/>
            </a:prstGeom>
            <a:noFill/>
            <a:ln w="9525">
              <a:noFill/>
              <a:miter lim="800000"/>
              <a:headEnd/>
              <a:tailEnd/>
            </a:ln>
          </p:spPr>
        </p:pic>
        <p:pic>
          <p:nvPicPr>
            <p:cNvPr id="22533" name="Picture 4"/>
            <p:cNvPicPr>
              <a:picLocks noChangeAspect="1"/>
            </p:cNvPicPr>
            <p:nvPr/>
          </p:nvPicPr>
          <p:blipFill>
            <a:blip r:embed="rId4"/>
            <a:srcRect/>
            <a:stretch>
              <a:fillRect/>
            </a:stretch>
          </p:blipFill>
          <p:spPr bwMode="auto">
            <a:xfrm>
              <a:off x="5180210" y="2075194"/>
              <a:ext cx="1446111" cy="1446111"/>
            </a:xfrm>
            <a:prstGeom prst="rect">
              <a:avLst/>
            </a:prstGeom>
            <a:noFill/>
            <a:ln w="9525">
              <a:noFill/>
              <a:miter lim="800000"/>
              <a:headEnd/>
              <a:tailEnd/>
            </a:ln>
          </p:spPr>
        </p:pic>
      </p:grpSp>
      <p:sp>
        <p:nvSpPr>
          <p:cNvPr id="3" name="Content Placeholder 2"/>
          <p:cNvSpPr>
            <a:spLocks noGrp="1"/>
          </p:cNvSpPr>
          <p:nvPr>
            <p:ph idx="1"/>
          </p:nvPr>
        </p:nvSpPr>
        <p:spPr>
          <a:xfrm>
            <a:off x="228600" y="1244600"/>
            <a:ext cx="6807200" cy="5219700"/>
          </a:xfrm>
        </p:spPr>
        <p:txBody>
          <a:bodyPr rtlCol="0">
            <a:noAutofit/>
          </a:bodyPr>
          <a:lstStyle/>
          <a:p>
            <a:pPr marL="0" fontAlgn="auto">
              <a:spcBef>
                <a:spcPts val="0"/>
              </a:spcBef>
              <a:spcAft>
                <a:spcPts val="0"/>
              </a:spcAft>
              <a:buFont typeface="Arial"/>
              <a:buNone/>
              <a:defRPr/>
            </a:pPr>
            <a:r>
              <a:rPr lang="en-US" sz="2800" dirty="0" smtClean="0"/>
              <a:t>At an Academy Summer Institute, participants eating lunch outside the Tate Center find Bulldog lizards that are </a:t>
            </a:r>
            <a:r>
              <a:rPr lang="en-US" sz="2800" dirty="0" smtClean="0">
                <a:solidFill>
                  <a:srgbClr val="FF0000"/>
                </a:solidFill>
              </a:rPr>
              <a:t>red</a:t>
            </a:r>
            <a:r>
              <a:rPr lang="en-US" sz="2800" dirty="0" smtClean="0"/>
              <a:t>, with occasional individuals that are </a:t>
            </a:r>
            <a:r>
              <a:rPr lang="en-US" sz="2800" dirty="0" smtClean="0">
                <a:solidFill>
                  <a:srgbClr val="582903"/>
                </a:solidFill>
              </a:rPr>
              <a:t>brown</a:t>
            </a:r>
            <a:r>
              <a:rPr lang="en-US" sz="2800" dirty="0" smtClean="0"/>
              <a:t>.</a:t>
            </a:r>
          </a:p>
          <a:p>
            <a:pPr marL="0" fontAlgn="auto">
              <a:spcBef>
                <a:spcPts val="0"/>
              </a:spcBef>
              <a:spcAft>
                <a:spcPts val="0"/>
              </a:spcAft>
              <a:buFont typeface="Arial"/>
              <a:buNone/>
              <a:defRPr/>
            </a:pPr>
            <a:endParaRPr lang="en-US" sz="2800" dirty="0" smtClean="0"/>
          </a:p>
          <a:p>
            <a:pPr marL="0" fontAlgn="auto">
              <a:spcBef>
                <a:spcPts val="0"/>
              </a:spcBef>
              <a:spcAft>
                <a:spcPts val="0"/>
              </a:spcAft>
              <a:buFont typeface="Arial"/>
              <a:buNone/>
              <a:defRPr/>
            </a:pPr>
            <a:endParaRPr lang="en-US" sz="2800" dirty="0" smtClean="0"/>
          </a:p>
          <a:p>
            <a:pPr marL="0" fontAlgn="auto">
              <a:spcBef>
                <a:spcPts val="0"/>
              </a:spcBef>
              <a:spcAft>
                <a:spcPts val="0"/>
              </a:spcAft>
              <a:buFont typeface="Arial"/>
              <a:buNone/>
              <a:defRPr/>
            </a:pPr>
            <a:endParaRPr lang="en-US" sz="2800" dirty="0" smtClean="0"/>
          </a:p>
          <a:p>
            <a:pPr marL="0" fontAlgn="auto">
              <a:spcBef>
                <a:spcPts val="0"/>
              </a:spcBef>
              <a:spcAft>
                <a:spcPts val="0"/>
              </a:spcAft>
              <a:buFont typeface="Arial"/>
              <a:buNone/>
              <a:defRPr/>
            </a:pPr>
            <a:endParaRPr lang="en-US" sz="2800" dirty="0" smtClean="0"/>
          </a:p>
          <a:p>
            <a:pPr marL="0" fontAlgn="auto">
              <a:spcBef>
                <a:spcPts val="0"/>
              </a:spcBef>
              <a:spcAft>
                <a:spcPts val="0"/>
              </a:spcAft>
              <a:buFont typeface="Arial"/>
              <a:buNone/>
              <a:defRPr/>
            </a:pPr>
            <a:endParaRPr lang="en-US" sz="2800" dirty="0" smtClean="0"/>
          </a:p>
          <a:p>
            <a:pPr marL="0" fontAlgn="auto">
              <a:spcBef>
                <a:spcPts val="0"/>
              </a:spcBef>
              <a:spcAft>
                <a:spcPts val="0"/>
              </a:spcAft>
              <a:buFont typeface="Arial"/>
              <a:buNone/>
              <a:defRPr/>
            </a:pPr>
            <a:r>
              <a:rPr lang="en-US" sz="2800" dirty="0" smtClean="0"/>
              <a:t>Working by yourself, brainstorm possible explanations for the presence of different colored lizards and record your ideas. </a:t>
            </a:r>
          </a:p>
          <a:p>
            <a:pPr marL="0" fontAlgn="auto">
              <a:spcBef>
                <a:spcPts val="0"/>
              </a:spcBef>
              <a:spcAft>
                <a:spcPts val="0"/>
              </a:spcAft>
              <a:buFont typeface="Arial"/>
              <a:buNone/>
              <a:defRPr/>
            </a:pPr>
            <a:endParaRPr lang="en-US" sz="2800" dirty="0" smtClean="0"/>
          </a:p>
          <a:p>
            <a:pPr fontAlgn="auto">
              <a:spcAft>
                <a:spcPts val="0"/>
              </a:spcAft>
              <a:buFont typeface="Arial"/>
              <a:buNone/>
              <a:defRPr/>
            </a:pP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z="3600" smtClean="0"/>
              <a:t>Sic ‘em, Lizards! </a:t>
            </a:r>
          </a:p>
        </p:txBody>
      </p:sp>
      <p:sp>
        <p:nvSpPr>
          <p:cNvPr id="24578" name="Content Placeholder 2"/>
          <p:cNvSpPr>
            <a:spLocks noGrp="1"/>
          </p:cNvSpPr>
          <p:nvPr>
            <p:ph idx="1"/>
          </p:nvPr>
        </p:nvSpPr>
        <p:spPr>
          <a:xfrm>
            <a:off x="203200" y="1600200"/>
            <a:ext cx="8699500" cy="4525963"/>
          </a:xfrm>
        </p:spPr>
        <p:txBody>
          <a:bodyPr/>
          <a:lstStyle/>
          <a:p>
            <a:r>
              <a:rPr lang="en-US" smtClean="0"/>
              <a:t>Next, in your group, share possible explanations for the presence of these different colored lizards.  </a:t>
            </a:r>
          </a:p>
          <a:p>
            <a:r>
              <a:rPr lang="en-US" smtClean="0"/>
              <a:t>The group member with the birthday closest to today should be ready to report to the class.</a:t>
            </a:r>
          </a:p>
          <a:p>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793</TotalTime>
  <Words>1031</Words>
  <Application>Microsoft Macintosh PowerPoint</Application>
  <PresentationFormat>On-screen Show (4:3)</PresentationFormat>
  <Paragraphs>190</Paragraphs>
  <Slides>21</Slides>
  <Notes>5</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21</vt:i4>
      </vt:variant>
    </vt:vector>
  </HeadingPairs>
  <TitlesOfParts>
    <vt:vector size="24" baseType="lpstr">
      <vt:lpstr>Calibri</vt:lpstr>
      <vt:lpstr>Arial</vt:lpstr>
      <vt:lpstr>Default Theme</vt:lpstr>
      <vt:lpstr>Gene Expression</vt:lpstr>
      <vt:lpstr>Gene Expression</vt:lpstr>
      <vt:lpstr>Slide 3</vt:lpstr>
      <vt:lpstr>This lesson assumes that students have practiced:</vt:lpstr>
      <vt:lpstr>Gene Regulation Case Study</vt:lpstr>
      <vt:lpstr>Overview of Formative Assessments </vt:lpstr>
      <vt:lpstr>Case Study Pre-class Assessment</vt:lpstr>
      <vt:lpstr>Sic ‘em, Lizards! </vt:lpstr>
      <vt:lpstr>Sic ‘em, Lizards! </vt:lpstr>
      <vt:lpstr>Brainstorm Examples:</vt:lpstr>
      <vt:lpstr>Slide 11</vt:lpstr>
      <vt:lpstr>Compare your models!</vt:lpstr>
      <vt:lpstr>Model 1 vs. Model 2</vt:lpstr>
      <vt:lpstr>Clicker Question: Which model do you think is the best?</vt:lpstr>
      <vt:lpstr>Slide 15</vt:lpstr>
      <vt:lpstr>Clicker Question: Now, which model do you think is the best?</vt:lpstr>
      <vt:lpstr>Slide 17</vt:lpstr>
      <vt:lpstr>Gene Expression: Diversity</vt:lpstr>
      <vt:lpstr>Alignment of Tidbit</vt:lpstr>
      <vt:lpstr>Alignment of Unit</vt:lpstr>
      <vt:lpstr>Slide 21</vt:lpstr>
    </vt:vector>
  </TitlesOfParts>
  <Company>MCDB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Knight</dc:creator>
  <cp:lastModifiedBy>jdy</cp:lastModifiedBy>
  <cp:revision>78</cp:revision>
  <dcterms:created xsi:type="dcterms:W3CDTF">2012-05-18T12:29:16Z</dcterms:created>
  <dcterms:modified xsi:type="dcterms:W3CDTF">2012-09-13T19:53:48Z</dcterms:modified>
</cp:coreProperties>
</file>