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9" r:id="rId4"/>
    <p:sldId id="296" r:id="rId5"/>
    <p:sldId id="298" r:id="rId6"/>
    <p:sldId id="297" r:id="rId7"/>
    <p:sldId id="258" r:id="rId8"/>
    <p:sldId id="291" r:id="rId9"/>
    <p:sldId id="277" r:id="rId10"/>
    <p:sldId id="278" r:id="rId11"/>
    <p:sldId id="295" r:id="rId12"/>
    <p:sldId id="280" r:id="rId13"/>
    <p:sldId id="283" r:id="rId14"/>
    <p:sldId id="285" r:id="rId15"/>
    <p:sldId id="300" r:id="rId16"/>
    <p:sldId id="301" r:id="rId17"/>
    <p:sldId id="286" r:id="rId18"/>
    <p:sldId id="294" r:id="rId19"/>
    <p:sldId id="264" r:id="rId20"/>
    <p:sldId id="303" r:id="rId21"/>
    <p:sldId id="309" r:id="rId22"/>
    <p:sldId id="307" r:id="rId23"/>
    <p:sldId id="262" r:id="rId24"/>
    <p:sldId id="265" r:id="rId25"/>
    <p:sldId id="263" r:id="rId26"/>
    <p:sldId id="310" r:id="rId27"/>
    <p:sldId id="266" r:id="rId28"/>
    <p:sldId id="305" r:id="rId29"/>
    <p:sldId id="306" r:id="rId30"/>
    <p:sldId id="30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60" autoAdjust="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4FCE-4365-420F-8DEB-B93501A68623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8C6A-163B-413D-866A-01C6B4E2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06B2-587A-426F-B93E-DCA0B63FB679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0AA3-43A3-483F-A011-E21A40C6C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55C0-7BC9-4D14-AFBE-57264EDDF871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5967-FB4A-48AA-A1B0-4E8CB363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F26A-7E82-4855-9B1E-450C60CAF203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B8A6-F632-4BA5-89E9-0A0676733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42CA-EA6E-4FE1-9A01-35CCCE09811D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B8D7-B8D3-458E-A3BC-70746AAA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C7BE-CCCB-40C9-ABAA-1D005CA69EAC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7B03-F01C-4C48-BB08-73F7F4194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B63-9A35-4F7B-8A23-9CE1576C5905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8B1F-5C23-45CA-ACE7-79BC4CEEF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2357-8C37-427E-AB11-E59E97DCAEDD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7A3E-BC17-49F9-9BE9-B71EF19A7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042F-0D1D-41F1-B7AE-52DA8E0A62BE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E4A9-ECC7-4050-B960-E4AA2CE1E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CC02-6167-4F02-B991-D298BB57D035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382A-1D42-4ABE-BD7D-C6D6D8523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A938-0973-4361-8821-2C8BAAED0F20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8518-9660-4F21-822A-C855FE4ED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A07AF-1CAE-435D-A78C-D89ED21EBF96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88E840-3BBD-48D8-8FC1-A20E70EC4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gene regulation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19400" y="1447800"/>
            <a:ext cx="28194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# 1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0"/>
            <a:ext cx="4237038" cy="332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Akhtar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Lucile McCook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Marcella Hackney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Sarah Lea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Anglin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Anne Grove (Facilitator)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250" y="1676400"/>
            <a:ext cx="86995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Students will be able to understand terms in a functional context with regard to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prokaryotic gene regulation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specifically using the example of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lac operon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913" y="3048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gene regulation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lh6.ggpht.com/taarneer/SI1-wokmgsI/AAAAAAAAArE/Qq9MWqgsqI4/E.coli_thumb2.jp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7262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9688" y="1960563"/>
            <a:ext cx="41894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Forming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TermAnalogies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775" y="558800"/>
            <a:ext cx="2165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Tidbit # 1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33463"/>
            <a:ext cx="82296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ach group of students assigned a specific term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057400"/>
            <a:ext cx="3068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8825" y="2286000"/>
            <a:ext cx="28956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Promoter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13" y="304800"/>
            <a:ext cx="2165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Tidbit # 1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04800"/>
            <a:ext cx="253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Terminator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626" name="Picture 2" descr="http://ts1.mm.bing.net/images/thumbnail.aspx?q=4651991387013744&amp;id=4d42aad92d6086d98f0ed41d327a9d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2057400"/>
            <a:ext cx="2895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Promoter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634413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FIRST: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devise a non-science (lay person, normal earth person) definition of/use of/function for the term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find/determine the scientific definition of the term with regard to gene expression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THIRD: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look for the similarities of how the term is used to gain an understanding of it in the scientific context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Write/draw this information on the paper provided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(5 min total)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7075" y="76200"/>
            <a:ext cx="27098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Instructions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13" y="1600200"/>
            <a:ext cx="86328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team member will then explain these to the class, providing a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definition of the scientific term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04800"/>
            <a:ext cx="5014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Instructions-continued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4423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terms will then be used to develop ideas of how each one functions in controlling the lac operon (the beginning of a model for the operon)—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04800"/>
            <a:ext cx="5014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Instructions-continued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00200"/>
            <a:ext cx="876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131763"/>
            <a:ext cx="4867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 of lac operon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gene regulation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6" descr="http://zoonotica.files.wordpress.com/2011/06/diverse_e_col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81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2088" y="152400"/>
            <a:ext cx="6162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Instructions for the teacher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" y="2286000"/>
            <a:ext cx="89154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FIRST: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 and discuss the model of the lac operon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Assign students into groups to discuss the sequence of the events that must happen in the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990600"/>
            <a:ext cx="804068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activity is an interactive physical demonstration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 steps in lac operon 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7772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Teachers eye only,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Sequence of events for situation # 1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No lactose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50" y="1905000"/>
            <a:ext cx="87630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RNA polymerase binds to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lacI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promoter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 mRNA is transcribed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 protein is translated at the ribosome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 protein bind to operator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bound repressor protein prevent RNA polymerase from binding to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promoter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structural gene expression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Instructor should shuffle these events and ask the groups to place them in order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2088" y="152400"/>
            <a:ext cx="6162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Instructions for the teacher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1976438"/>
            <a:ext cx="89154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CLASS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assign students specific roles from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list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FOURTH: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Students instruct the role players to act out their roles in the proper sequence with the assistance of the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CLASS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0" y="990600"/>
            <a:ext cx="804068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activity is an interactive physical demonstration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 steps in lac operon function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3200400"/>
            <a:ext cx="708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RNA polymerase		Lac Repressor</a:t>
            </a: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Lactose/Allolactose 	Repressor-mRNA </a:t>
            </a: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Structural gene-mRNA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lac repressor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1371600"/>
            <a:ext cx="38957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  <a:latin typeface="Calibri" pitchFamily="34" charset="0"/>
              </a:rPr>
              <a:t>Players</a:t>
            </a:r>
            <a:endParaRPr lang="en-US" sz="2800" b="1" u="sng">
              <a:latin typeface="Calibri" pitchFamily="34" charset="0"/>
            </a:endParaRP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RNA polymerase		</a:t>
            </a: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Lac Repressor		</a:t>
            </a: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Lactose/Allolactose</a:t>
            </a: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Repressor-mRNA </a:t>
            </a:r>
          </a:p>
          <a:p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Structural gene-mRNA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4588" y="4310063"/>
            <a:ext cx="39671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Situation # 1 = No lactose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144588" y="6243638"/>
            <a:ext cx="2613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Assume no glucose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5322888"/>
            <a:ext cx="4746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Situation # 3 = Remove lactose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288" y="4832350"/>
            <a:ext cx="42687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Situation # 2 = With lactose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# 1 (recap)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763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lactose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 protein, constitutive, bound to operator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RNA polymerase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trying to bind promoter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but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 protein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 stop it from binding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Thus no structural gene expression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# 2 (recap)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8680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Repressor protein binds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inducer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Allolactose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and dissociates from operator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RNA polymerase attaches to the promoter and synthesizes mRNA, dissociates at terminator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Keep synthesizing mRNA until all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Allolactose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gone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(Situation # 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Formative Assessment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868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Write the steps in sequence for both situations on note cards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447800"/>
            <a:ext cx="9067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does the repressor comes from?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Once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mRNA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produced, does it just stop?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 only one repressor block all the RNA polymerases?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many places does RNA polymerase bind?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does this gene need to be regulated?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does lactose comes from and where does it go?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many lac operons are in a single E. coli cell?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long would it take in real time?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(clicker?)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752600"/>
            <a:ext cx="33528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 definitions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Analogies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Actors/role play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Clicker questions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Group 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 lectures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Shout out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96963"/>
            <a:ext cx="8839200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this process with transcription early in the semester using similar props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 the rest of the chromosome (or on separate slide)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termAnalogy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one lecture and send them home with home 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lecture shall be modeling (Tidbit #2)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(optional) Embedded clicker questions between situation 1 and 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Slow the process if the students did not pick it up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Place the students into groups how it will be modeled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 be extended to other operons (tryptophan)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Individual final formative assessment (brief assignment)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Instructor should prompt the student if the class is unable to do it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multiple RNA polymerases, mRNA and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Allolactose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8153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for modification and extension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 Audience: Intro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Biology for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Freshmen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7924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Thanks for being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Good Listeners and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structure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ehrig-privat.de/ueg/images/dna-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transcription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oregonstate.edu/instruction/bb451/fall11/stryer6/CH29/figure29-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5057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translation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phschool.com/science/biology_place/biocoach/images/transcription/proovrv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3359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610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Students have already covered transcription and translation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Now we are talking about gene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458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overall goal of the teachable unit is for students to understand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genes are regulated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362200"/>
            <a:ext cx="869791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goal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Teachable Tidbit # 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to define the terms that are required to understand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functions of operons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eachable Tidbit # 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to use this terminology to model the structure and functions of the lac operon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Goals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50" y="1447800"/>
            <a:ext cx="88519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learning objective is  to understand the role of the lac repressor  in regulating the lac operon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762</Words>
  <Application>Microsoft Office PowerPoint</Application>
  <PresentationFormat>On-screen Show (4:3)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Arial</vt:lpstr>
      <vt:lpstr>Office Theme</vt:lpstr>
      <vt:lpstr>Prokaryotic gene regulation</vt:lpstr>
      <vt:lpstr>Prokaryotic gene regulation</vt:lpstr>
      <vt:lpstr>Context</vt:lpstr>
      <vt:lpstr>DNA structure</vt:lpstr>
      <vt:lpstr>Prokaryotic transcription</vt:lpstr>
      <vt:lpstr>Prokaryotic translation</vt:lpstr>
      <vt:lpstr>Context</vt:lpstr>
      <vt:lpstr>Learning Objective</vt:lpstr>
      <vt:lpstr>Slide 9</vt:lpstr>
      <vt:lpstr>Slide 10</vt:lpstr>
      <vt:lpstr>Prokaryotic gene regulation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Modeling lac repressor</vt:lpstr>
      <vt:lpstr>Situation # 1 (recap)</vt:lpstr>
      <vt:lpstr>Situation # 2 (recap)</vt:lpstr>
      <vt:lpstr>Formative Assessment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Prokaryotic gene regulation</dc:title>
  <dc:creator>Naila Ali</dc:creator>
  <cp:lastModifiedBy>jdy</cp:lastModifiedBy>
  <cp:revision>53</cp:revision>
  <dcterms:created xsi:type="dcterms:W3CDTF">2012-07-16T20:01:17Z</dcterms:created>
  <dcterms:modified xsi:type="dcterms:W3CDTF">2012-09-13T19:35:42Z</dcterms:modified>
</cp:coreProperties>
</file>