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9"/>
  </p:notesMasterIdLst>
  <p:sldIdLst>
    <p:sldId id="292" r:id="rId2"/>
    <p:sldId id="256" r:id="rId3"/>
    <p:sldId id="278" r:id="rId4"/>
    <p:sldId id="259" r:id="rId5"/>
    <p:sldId id="283" r:id="rId6"/>
    <p:sldId id="285" r:id="rId7"/>
    <p:sldId id="275" r:id="rId8"/>
    <p:sldId id="276" r:id="rId9"/>
    <p:sldId id="277" r:id="rId10"/>
    <p:sldId id="291" r:id="rId11"/>
    <p:sldId id="287" r:id="rId12"/>
    <p:sldId id="268" r:id="rId13"/>
    <p:sldId id="269" r:id="rId14"/>
    <p:sldId id="270" r:id="rId15"/>
    <p:sldId id="271" r:id="rId16"/>
    <p:sldId id="272" r:id="rId17"/>
    <p:sldId id="295" r:id="rId18"/>
    <p:sldId id="296" r:id="rId19"/>
    <p:sldId id="286" r:id="rId20"/>
    <p:sldId id="273" r:id="rId21"/>
    <p:sldId id="282" r:id="rId22"/>
    <p:sldId id="274" r:id="rId23"/>
    <p:sldId id="297" r:id="rId24"/>
    <p:sldId id="284" r:id="rId25"/>
    <p:sldId id="298" r:id="rId26"/>
    <p:sldId id="288" r:id="rId27"/>
    <p:sldId id="299" r:id="rId28"/>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145" autoAdjust="0"/>
    <p:restoredTop sz="89038" autoAdjust="0"/>
  </p:normalViewPr>
  <p:slideViewPr>
    <p:cSldViewPr snapToObjects="1">
      <p:cViewPr varScale="1">
        <p:scale>
          <a:sx n="99" d="100"/>
          <a:sy n="99" d="100"/>
        </p:scale>
        <p:origin x="-42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D04A9088-E358-4F4B-83BE-4823E16BFA55}" type="datetimeFigureOut">
              <a:rPr lang="en-US"/>
              <a:pPr>
                <a:defRPr/>
              </a:pPr>
              <a:t>8/23/2012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9C95CB2B-D064-4CA7-BACB-B5C664B5F97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This picture is of a human colon and is a hook to increase student engagement. The image is graphic and may be disturbing to some students. Make sure to come back to the hook at a later point.</a:t>
            </a:r>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AA2AC81-69D3-4F5D-8F69-7B8CED447E75}" type="slidenum">
              <a:rPr lang="en-US"/>
              <a:pPr fontAlgn="base">
                <a:spcBef>
                  <a:spcPct val="0"/>
                </a:spcBef>
                <a:spcAft>
                  <a:spcPct val="0"/>
                </a:spcAft>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42ADE89-5EBC-4F25-81F8-3790C1A992A9}" type="slidenum">
              <a:rPr lang="en-US"/>
              <a:pPr fontAlgn="base">
                <a:spcBef>
                  <a:spcPct val="0"/>
                </a:spcBef>
                <a:spcAft>
                  <a:spcPct val="0"/>
                </a:spcAft>
              </a:pPr>
              <a:t>10</a:t>
            </a:fld>
            <a:endParaRPr lang="en-US"/>
          </a:p>
        </p:txBody>
      </p:sp>
      <p:sp>
        <p:nvSpPr>
          <p:cNvPr id="3379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Initiation: RNA polymerase binds to promoter of gene, unwinds the helix and adds 1 or 2 complementary nucleotides– different details for bac and euk genes</a:t>
            </a:r>
          </a:p>
          <a:p>
            <a:pPr>
              <a:spcBef>
                <a:spcPct val="0"/>
              </a:spcBef>
            </a:pPr>
            <a:r>
              <a:rPr lang="en-US" smtClean="0"/>
              <a:t>Elongation: RNA polymerase adds nts to transcript</a:t>
            </a:r>
          </a:p>
          <a:p>
            <a:pPr>
              <a:spcBef>
                <a:spcPct val="0"/>
              </a:spcBef>
            </a:pPr>
            <a:endParaRPr lang="en-US" smtClean="0"/>
          </a:p>
          <a:p>
            <a:pPr>
              <a:spcBef>
                <a:spcPct val="0"/>
              </a:spcBef>
            </a:pPr>
            <a:r>
              <a:rPr lang="en-US" smtClean="0"/>
              <a:t>Showing of an animation here could be useful.</a:t>
            </a:r>
          </a:p>
          <a:p>
            <a:pPr>
              <a:spcBef>
                <a:spcPct val="0"/>
              </a:spcBef>
            </a:pPr>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58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026D3BC-B469-4E5F-B72F-452896E8B7E1}" type="slidenum">
              <a:rPr lang="en-US"/>
              <a:pPr fontAlgn="base">
                <a:spcBef>
                  <a:spcPct val="0"/>
                </a:spcBef>
                <a:spcAft>
                  <a:spcPct val="0"/>
                </a:spcAft>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This may be an opportunity for students to fill out their concept map with these terms. Students could also generate these terms on their own.</a:t>
            </a:r>
          </a:p>
        </p:txBody>
      </p:sp>
      <p:sp>
        <p:nvSpPr>
          <p:cNvPr id="378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58C85F5-5878-4A31-85EF-F5F6CF168898}" type="slidenum">
              <a:rPr lang="en-US"/>
              <a:pPr fontAlgn="base">
                <a:spcBef>
                  <a:spcPct val="0"/>
                </a:spcBef>
                <a:spcAft>
                  <a:spcPct val="0"/>
                </a:spcAft>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Be sure to clarify what un-used strips are involved in. May add pictures to strips to address diversity of learning styles. Give instructions before students handle strips. Each group will need a whiteboard. Strips should be packaged with pre-labeled, different colored post-it notes.</a:t>
            </a:r>
          </a:p>
        </p:txBody>
      </p:sp>
      <p:sp>
        <p:nvSpPr>
          <p:cNvPr id="399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C43E127-320A-4066-BFB1-CE9D1269EB1F}" type="slidenum">
              <a:rPr lang="en-US"/>
              <a:pPr fontAlgn="base">
                <a:spcBef>
                  <a:spcPct val="0"/>
                </a:spcBef>
                <a:spcAft>
                  <a:spcPct val="0"/>
                </a:spcAft>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Instructor can monitor progress to determine time to completion.</a:t>
            </a:r>
          </a:p>
        </p:txBody>
      </p:sp>
      <p:sp>
        <p:nvSpPr>
          <p:cNvPr id="419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D47964-B749-4C50-95A8-ABFCF9A4184A}" type="slidenum">
              <a:rPr lang="en-US"/>
              <a:pPr fontAlgn="base">
                <a:spcBef>
                  <a:spcPct val="0"/>
                </a:spcBef>
                <a:spcAft>
                  <a:spcPct val="0"/>
                </a:spcAft>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Instruct students to leave strips common to both in the middle. Strip sequences can be shown on document camera to explain.</a:t>
            </a:r>
          </a:p>
        </p:txBody>
      </p:sp>
      <p:sp>
        <p:nvSpPr>
          <p:cNvPr id="440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FD8772B-8401-464F-82EA-71EAB297E2D3}" type="slidenum">
              <a:rPr lang="en-US"/>
              <a:pPr fontAlgn="base">
                <a:spcBef>
                  <a:spcPct val="0"/>
                </a:spcBef>
                <a:spcAft>
                  <a:spcPct val="0"/>
                </a:spcAft>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p:cNvSpPr>
          <p:nvPr>
            <p:ph type="sldImg"/>
          </p:nvPr>
        </p:nvSpPr>
        <p:spPr bwMode="auto">
          <a:noFill/>
          <a:ln>
            <a:solidFill>
              <a:srgbClr val="000000"/>
            </a:solidFill>
            <a:miter lim="800000"/>
            <a:headEnd/>
            <a:tailEnd/>
          </a:ln>
        </p:spPr>
      </p:sp>
      <p:sp>
        <p:nvSpPr>
          <p:cNvPr id="460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60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5F21449-1D1B-47CA-8B8F-28E1416F0805}" type="slidenum">
              <a:rPr lang="en-US"/>
              <a:pPr fontAlgn="base">
                <a:spcBef>
                  <a:spcPct val="0"/>
                </a:spcBef>
                <a:spcAft>
                  <a:spcPct val="0"/>
                </a:spcAft>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p:cNvSpPr>
          <p:nvPr>
            <p:ph type="sldImg"/>
          </p:nvPr>
        </p:nvSpPr>
        <p:spPr bwMode="auto">
          <a:noFill/>
          <a:ln>
            <a:solidFill>
              <a:srgbClr val="000000"/>
            </a:solidFill>
            <a:miter lim="800000"/>
            <a:headEnd/>
            <a:tailEnd/>
          </a:ln>
        </p:spPr>
      </p:sp>
      <p:sp>
        <p:nvSpPr>
          <p:cNvPr id="481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This is not a slide for the students, just summary for the instructor</a:t>
            </a:r>
          </a:p>
        </p:txBody>
      </p:sp>
      <p:sp>
        <p:nvSpPr>
          <p:cNvPr id="481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665A879-8E3A-4FF4-A70C-A8CDC1F94D02}" type="slidenum">
              <a:rPr lang="en-US"/>
              <a:pPr fontAlgn="base">
                <a:spcBef>
                  <a:spcPct val="0"/>
                </a:spcBef>
                <a:spcAft>
                  <a:spcPct val="0"/>
                </a:spcAft>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p:cNvSpPr>
          <p:nvPr>
            <p:ph type="sldImg"/>
          </p:nvPr>
        </p:nvSpPr>
        <p:spPr bwMode="auto">
          <a:noFill/>
          <a:ln>
            <a:solidFill>
              <a:srgbClr val="000000"/>
            </a:solidFill>
            <a:miter lim="800000"/>
            <a:headEnd/>
            <a:tailEnd/>
          </a:ln>
        </p:spPr>
      </p:sp>
      <p:sp>
        <p:nvSpPr>
          <p:cNvPr id="501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May add higher-order clicker questions here.</a:t>
            </a:r>
          </a:p>
        </p:txBody>
      </p:sp>
      <p:sp>
        <p:nvSpPr>
          <p:cNvPr id="501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A3E68FC-3482-4F8F-8E6A-B2E5B9678C3D}" type="slidenum">
              <a:rPr lang="en-US"/>
              <a:pPr fontAlgn="base">
                <a:spcBef>
                  <a:spcPct val="0"/>
                </a:spcBef>
                <a:spcAft>
                  <a:spcPct val="0"/>
                </a:spcAft>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p:cNvSpPr>
          <p:nvPr>
            <p:ph type="sldImg"/>
          </p:nvPr>
        </p:nvSpPr>
        <p:spPr bwMode="auto">
          <a:noFill/>
          <a:ln>
            <a:solidFill>
              <a:srgbClr val="000000"/>
            </a:solidFill>
            <a:miter lim="800000"/>
            <a:headEnd/>
            <a:tailEnd/>
          </a:ln>
        </p:spPr>
      </p:sp>
      <p:sp>
        <p:nvSpPr>
          <p:cNvPr id="522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22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D0CEF7E-A97F-40E9-9327-5F53982952F1}" type="slidenum">
              <a:rPr lang="en-US"/>
              <a:pPr fontAlgn="base">
                <a:spcBef>
                  <a:spcPct val="0"/>
                </a:spcBef>
                <a:spcAft>
                  <a:spcPct val="0"/>
                </a:spcAft>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The information to form groups came from a pre-class, student survey.</a:t>
            </a:r>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34DA5ED-F17C-457F-9745-C71B544F1F76}" type="slidenum">
              <a:rPr lang="en-US"/>
              <a:pPr fontAlgn="base">
                <a:spcBef>
                  <a:spcPct val="0"/>
                </a:spcBef>
                <a:spcAft>
                  <a:spcPct val="0"/>
                </a:spcAft>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p:cNvSpPr>
          <p:nvPr>
            <p:ph type="sldImg"/>
          </p:nvPr>
        </p:nvSpPr>
        <p:spPr bwMode="auto">
          <a:noFill/>
          <a:ln>
            <a:solidFill>
              <a:srgbClr val="000000"/>
            </a:solidFill>
            <a:miter lim="800000"/>
            <a:headEnd/>
            <a:tailEnd/>
          </a:ln>
        </p:spPr>
      </p:sp>
      <p:sp>
        <p:nvSpPr>
          <p:cNvPr id="5427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Notes to instructor</a:t>
            </a:r>
          </a:p>
        </p:txBody>
      </p:sp>
      <p:sp>
        <p:nvSpPr>
          <p:cNvPr id="542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5F1E649-6499-421D-B331-BB7023970F94}" type="slidenum">
              <a:rPr lang="en-US"/>
              <a:pPr fontAlgn="base">
                <a:spcBef>
                  <a:spcPct val="0"/>
                </a:spcBef>
                <a:spcAft>
                  <a:spcPct val="0"/>
                </a:spcAft>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bwMode="auto">
          <a:noFill/>
          <a:ln>
            <a:solidFill>
              <a:srgbClr val="000000"/>
            </a:solidFill>
            <a:miter lim="800000"/>
            <a:headEnd/>
            <a:tailEnd/>
          </a:ln>
        </p:spPr>
      </p:sp>
      <p:sp>
        <p:nvSpPr>
          <p:cNvPr id="5632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632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313CEB2-E112-480D-B280-E33B44801E02}" type="slidenum">
              <a:rPr lang="en-US"/>
              <a:pPr fontAlgn="base">
                <a:spcBef>
                  <a:spcPct val="0"/>
                </a:spcBef>
                <a:spcAft>
                  <a:spcPct val="0"/>
                </a:spcAft>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p:cNvSpPr>
          <p:nvPr>
            <p:ph type="sldImg"/>
          </p:nvPr>
        </p:nvSpPr>
        <p:spPr bwMode="auto">
          <a:noFill/>
          <a:ln>
            <a:solidFill>
              <a:srgbClr val="000000"/>
            </a:solidFill>
            <a:miter lim="800000"/>
            <a:headEnd/>
            <a:tailEnd/>
          </a:ln>
        </p:spPr>
      </p:sp>
      <p:sp>
        <p:nvSpPr>
          <p:cNvPr id="5837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This is a good place to add more data interpretation slides. Could give more context here by talking about loss of globin gene in humans. In future class periods can tie into changes in expression of tumor suppressor or growth factor genes.</a:t>
            </a:r>
          </a:p>
        </p:txBody>
      </p:sp>
      <p:sp>
        <p:nvSpPr>
          <p:cNvPr id="583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9FE72E7-59CF-48A0-9371-C30E867671C2}" type="slidenum">
              <a:rPr lang="en-US"/>
              <a:pPr fontAlgn="base">
                <a:spcBef>
                  <a:spcPct val="0"/>
                </a:spcBef>
                <a:spcAft>
                  <a:spcPct val="0"/>
                </a:spcAft>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p:cNvSpPr>
          <p:nvPr>
            <p:ph type="sldImg"/>
          </p:nvPr>
        </p:nvSpPr>
        <p:spPr bwMode="auto">
          <a:noFill/>
          <a:ln>
            <a:solidFill>
              <a:srgbClr val="000000"/>
            </a:solidFill>
            <a:miter lim="800000"/>
            <a:headEnd/>
            <a:tailEnd/>
          </a:ln>
        </p:spPr>
      </p:sp>
      <p:sp>
        <p:nvSpPr>
          <p:cNvPr id="604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04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59941C3-A1FA-4F03-848B-C0C6C253A945}" type="slidenum">
              <a:rPr lang="en-US"/>
              <a:pPr fontAlgn="base">
                <a:spcBef>
                  <a:spcPct val="0"/>
                </a:spcBef>
                <a:spcAft>
                  <a:spcPct val="0"/>
                </a:spcAft>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bwMode="auto">
          <a:noFill/>
          <a:ln>
            <a:solidFill>
              <a:srgbClr val="000000"/>
            </a:solidFill>
            <a:miter lim="800000"/>
            <a:headEnd/>
            <a:tailEnd/>
          </a:ln>
        </p:spPr>
      </p:sp>
      <p:sp>
        <p:nvSpPr>
          <p:cNvPr id="6246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If used for students, add first goal and outcome.</a:t>
            </a:r>
          </a:p>
        </p:txBody>
      </p:sp>
      <p:sp>
        <p:nvSpPr>
          <p:cNvPr id="624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7B56D87-EE70-40DA-8593-6C0CDB189BC0}" type="slidenum">
              <a:rPr lang="en-US"/>
              <a:pPr fontAlgn="base">
                <a:spcBef>
                  <a:spcPct val="0"/>
                </a:spcBef>
                <a:spcAft>
                  <a:spcPct val="0"/>
                </a:spcAft>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p:cNvSpPr>
            <a:spLocks noGrp="1" noRot="1" noChangeAspect="1"/>
          </p:cNvSpPr>
          <p:nvPr>
            <p:ph type="sldImg"/>
          </p:nvPr>
        </p:nvSpPr>
        <p:spPr bwMode="auto">
          <a:noFill/>
          <a:ln>
            <a:solidFill>
              <a:srgbClr val="000000"/>
            </a:solidFill>
            <a:miter lim="800000"/>
            <a:headEnd/>
            <a:tailEnd/>
          </a:ln>
        </p:spPr>
      </p:sp>
      <p:sp>
        <p:nvSpPr>
          <p:cNvPr id="645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Note to instructor.</a:t>
            </a:r>
          </a:p>
        </p:txBody>
      </p:sp>
      <p:sp>
        <p:nvSpPr>
          <p:cNvPr id="645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036A9D3-2C9A-41BC-BB15-187077CCBBBF}" type="slidenum">
              <a:rPr lang="en-US"/>
              <a:pPr fontAlgn="base">
                <a:spcBef>
                  <a:spcPct val="0"/>
                </a:spcBef>
                <a:spcAft>
                  <a:spcPct val="0"/>
                </a:spcAft>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p:cNvSpPr>
          <p:nvPr>
            <p:ph type="sldImg"/>
          </p:nvPr>
        </p:nvSpPr>
        <p:spPr bwMode="auto">
          <a:noFill/>
          <a:ln>
            <a:solidFill>
              <a:srgbClr val="000000"/>
            </a:solidFill>
            <a:miter lim="800000"/>
            <a:headEnd/>
            <a:tailEnd/>
          </a:ln>
        </p:spPr>
      </p:sp>
      <p:sp>
        <p:nvSpPr>
          <p:cNvPr id="665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65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79EBE9-424E-48A8-B684-75E915B16456}" type="slidenum">
              <a:rPr lang="en-US"/>
              <a:pPr fontAlgn="base">
                <a:spcBef>
                  <a:spcPct val="0"/>
                </a:spcBef>
                <a:spcAft>
                  <a:spcPct val="0"/>
                </a:spcAft>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p:cNvSpPr>
          <p:nvPr>
            <p:ph type="sldImg"/>
          </p:nvPr>
        </p:nvSpPr>
        <p:spPr bwMode="auto">
          <a:noFill/>
          <a:ln>
            <a:solidFill>
              <a:srgbClr val="000000"/>
            </a:solidFill>
            <a:miter lim="800000"/>
            <a:headEnd/>
            <a:tailEnd/>
          </a:ln>
        </p:spPr>
      </p:sp>
      <p:sp>
        <p:nvSpPr>
          <p:cNvPr id="686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Make sure to give us credit and any feedback would be appreciated!</a:t>
            </a:r>
          </a:p>
        </p:txBody>
      </p:sp>
      <p:sp>
        <p:nvSpPr>
          <p:cNvPr id="686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D2B5195-29FE-4E59-9E7E-2E50A1700670}" type="slidenum">
              <a:rPr lang="en-US"/>
              <a:pPr fontAlgn="base">
                <a:spcBef>
                  <a:spcPct val="0"/>
                </a:spcBef>
                <a:spcAft>
                  <a:spcPct val="0"/>
                </a:spcAft>
              </a:pPr>
              <a:t>27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94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1E037AF-87F6-44C7-B34F-98BC9DC6ECCF}" type="slidenum">
              <a:rPr lang="en-US"/>
              <a:pPr fontAlgn="base">
                <a:spcBef>
                  <a:spcPct val="0"/>
                </a:spcBef>
                <a:spcAft>
                  <a:spcPct val="0"/>
                </a:spcAft>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15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5874A6B-1B62-4B27-805B-3E967C68C0B3}" type="slidenum">
              <a:rPr lang="en-US"/>
              <a:pPr fontAlgn="base">
                <a:spcBef>
                  <a:spcPct val="0"/>
                </a:spcBef>
                <a:spcAft>
                  <a:spcPct val="0"/>
                </a:spcAft>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35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FAD86C3-0A95-49BD-BD7E-85C5A85DB52A}" type="slidenum">
              <a:rPr lang="en-US"/>
              <a:pPr fontAlgn="base">
                <a:spcBef>
                  <a:spcPct val="0"/>
                </a:spcBef>
                <a:spcAft>
                  <a:spcPct val="0"/>
                </a:spcAft>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56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966E03F-3106-4C58-A45C-993087F20671}" type="slidenum">
              <a:rPr lang="en-US"/>
              <a:pPr fontAlgn="base">
                <a:spcBef>
                  <a:spcPct val="0"/>
                </a:spcBef>
                <a:spcAft>
                  <a:spcPct val="0"/>
                </a:spcAft>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 figure after any of these clicker questions could be used for clarification.</a:t>
            </a:r>
          </a:p>
        </p:txBody>
      </p:sp>
      <p:sp>
        <p:nvSpPr>
          <p:cNvPr id="276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CE10947-D47D-42C1-972F-235D5F90C7AE}" type="slidenum">
              <a:rPr lang="en-US"/>
              <a:pPr fontAlgn="base">
                <a:spcBef>
                  <a:spcPct val="0"/>
                </a:spcBef>
                <a:spcAft>
                  <a:spcPct val="0"/>
                </a:spcAft>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96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E0139F3-E2EF-4A54-9C01-84046AF40FA2}" type="slidenum">
              <a:rPr lang="en-US"/>
              <a:pPr fontAlgn="base">
                <a:spcBef>
                  <a:spcPct val="0"/>
                </a:spcBef>
                <a:spcAft>
                  <a:spcPct val="0"/>
                </a:spcAft>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bwMode="auto">
          <a:noFill/>
          <a:ln>
            <a:solidFill>
              <a:srgbClr val="000000"/>
            </a:solidFill>
            <a:miter lim="800000"/>
            <a:headEnd/>
            <a:tailEnd/>
          </a:ln>
        </p:spPr>
      </p:sp>
      <p:sp>
        <p:nvSpPr>
          <p:cNvPr id="3174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May want to add a more difficult, or higher order clicker question after this one.</a:t>
            </a:r>
          </a:p>
        </p:txBody>
      </p:sp>
      <p:sp>
        <p:nvSpPr>
          <p:cNvPr id="3174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0642514-4854-43A1-AFE2-109A08CD14FE}" type="slidenum">
              <a:rPr lang="en-US"/>
              <a:pPr fontAlgn="base">
                <a:spcBef>
                  <a:spcPct val="0"/>
                </a:spcBef>
                <a:spcAft>
                  <a:spcPct val="0"/>
                </a:spcAft>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705B39E-D84F-4040-B71E-BDC582AC4C71}" type="datetimeFigureOut">
              <a:rPr lang="en-US"/>
              <a:pPr>
                <a:defRPr/>
              </a:pPr>
              <a:t>8/23/2012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37FA671-C372-41A1-887B-18497CDAB93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69BE02C-415B-471F-B60B-E29C90C881E0}" type="datetimeFigureOut">
              <a:rPr lang="en-US"/>
              <a:pPr>
                <a:defRPr/>
              </a:pPr>
              <a:t>8/23/2012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C75F2D3-7788-480A-8CC8-2A4A40A1EEC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C92F3CA-E506-4A49-BF6E-FDDB1E3DAEEB}" type="datetimeFigureOut">
              <a:rPr lang="en-US"/>
              <a:pPr>
                <a:defRPr/>
              </a:pPr>
              <a:t>8/23/2012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CB7CB73-5CF0-40CD-A82C-D7CE960E8A8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08ADCCF-56E0-4C58-9FD6-53831D1159D5}" type="datetimeFigureOut">
              <a:rPr lang="en-US"/>
              <a:pPr>
                <a:defRPr/>
              </a:pPr>
              <a:t>8/23/2012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F6B97C5-2756-4000-9C5B-DA28C294DE2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FB88531-CE45-4ACD-A9C3-5FEBB3274984}" type="datetimeFigureOut">
              <a:rPr lang="en-US"/>
              <a:pPr>
                <a:defRPr/>
              </a:pPr>
              <a:t>8/23/2012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BF22B1D-8E2E-4A81-A372-249F41B213C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B5CDD5A-6C57-46F5-ABFE-2D342F8A31D0}" type="datetimeFigureOut">
              <a:rPr lang="en-US"/>
              <a:pPr>
                <a:defRPr/>
              </a:pPr>
              <a:t>8/23/2012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041C9E1-E6C6-4485-B238-593B74DBC22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905A2A1-2F97-4397-80CF-AEBC647C6478}" type="datetimeFigureOut">
              <a:rPr lang="en-US"/>
              <a:pPr>
                <a:defRPr/>
              </a:pPr>
              <a:t>8/23/2012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A186908-F3F8-424D-817D-5333261CC5C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222C834-D306-4AA8-8C01-11AF83F935BE}" type="datetimeFigureOut">
              <a:rPr lang="en-US"/>
              <a:pPr>
                <a:defRPr/>
              </a:pPr>
              <a:t>8/23/2012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446C1F7-8B5E-45B3-8B3F-FDEE4ED60B4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417D5EF-F468-499D-9BDC-626039C4784C}" type="datetimeFigureOut">
              <a:rPr lang="en-US"/>
              <a:pPr>
                <a:defRPr/>
              </a:pPr>
              <a:t>8/23/2012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E51C5BF-1281-46C6-884E-5D02FEAF704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CD3CDBD-93F9-4814-BC5E-E728B47CFEA6}" type="datetimeFigureOut">
              <a:rPr lang="en-US"/>
              <a:pPr>
                <a:defRPr/>
              </a:pPr>
              <a:t>8/23/2012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5EEAE1C-453C-4B19-A5E9-ADF7FA057CA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87467A0-2EF6-4B77-97B2-C4FC48EC34AC}" type="datetimeFigureOut">
              <a:rPr lang="en-US"/>
              <a:pPr>
                <a:defRPr/>
              </a:pPr>
              <a:t>8/23/2012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4076462-3B1C-4756-9CCB-8BBF36E534A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21E8D1C4-A590-4376-AB13-AC501A6A8C38}" type="datetimeFigureOut">
              <a:rPr lang="en-US"/>
              <a:pPr>
                <a:defRPr/>
              </a:pPr>
              <a:t>8/23/2012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D78E4F34-B328-4C3A-9F4E-C005DB8BFA2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457200" rtl="0" fontAlgn="base">
        <a:spcBef>
          <a:spcPct val="0"/>
        </a:spcBef>
        <a:spcAft>
          <a:spcPct val="0"/>
        </a:spcAft>
        <a:defRPr sz="4400" kern="1200">
          <a:solidFill>
            <a:schemeClr val="tx1"/>
          </a:solidFill>
          <a:latin typeface="+mj-lt"/>
          <a:ea typeface="+mj-ea"/>
          <a:cs typeface="+mj-cs"/>
        </a:defRPr>
      </a:lvl1pPr>
      <a:lvl2pPr algn="ctr" defTabSz="457200" rtl="0" fontAlgn="base">
        <a:spcBef>
          <a:spcPct val="0"/>
        </a:spcBef>
        <a:spcAft>
          <a:spcPct val="0"/>
        </a:spcAft>
        <a:defRPr sz="4400">
          <a:solidFill>
            <a:schemeClr val="tx1"/>
          </a:solidFill>
          <a:latin typeface="Calibri" pitchFamily="34" charset="0"/>
        </a:defRPr>
      </a:lvl2pPr>
      <a:lvl3pPr algn="ctr" defTabSz="457200" rtl="0" fontAlgn="base">
        <a:spcBef>
          <a:spcPct val="0"/>
        </a:spcBef>
        <a:spcAft>
          <a:spcPct val="0"/>
        </a:spcAft>
        <a:defRPr sz="4400">
          <a:solidFill>
            <a:schemeClr val="tx1"/>
          </a:solidFill>
          <a:latin typeface="Calibri" pitchFamily="34" charset="0"/>
        </a:defRPr>
      </a:lvl3pPr>
      <a:lvl4pPr algn="ctr" defTabSz="457200" rtl="0" fontAlgn="base">
        <a:spcBef>
          <a:spcPct val="0"/>
        </a:spcBef>
        <a:spcAft>
          <a:spcPct val="0"/>
        </a:spcAft>
        <a:defRPr sz="4400">
          <a:solidFill>
            <a:schemeClr val="tx1"/>
          </a:solidFill>
          <a:latin typeface="Calibri" pitchFamily="34" charset="0"/>
        </a:defRPr>
      </a:lvl4pPr>
      <a:lvl5pPr algn="ctr" defTabSz="457200" rtl="0" fontAlgn="base">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3" descr="mutliple_colon_polyps.jpg"/>
          <p:cNvPicPr>
            <a:picLocks noChangeAspect="1"/>
          </p:cNvPicPr>
          <p:nvPr/>
        </p:nvPicPr>
        <p:blipFill>
          <a:blip r:embed="rId3"/>
          <a:srcRect/>
          <a:stretch>
            <a:fillRect/>
          </a:stretch>
        </p:blipFill>
        <p:spPr bwMode="auto">
          <a:xfrm>
            <a:off x="368300" y="3527425"/>
            <a:ext cx="4259263" cy="2797175"/>
          </a:xfrm>
          <a:prstGeom prst="rect">
            <a:avLst/>
          </a:prstGeom>
          <a:noFill/>
          <a:ln w="9525">
            <a:noFill/>
            <a:miter lim="800000"/>
            <a:headEnd/>
            <a:tailEnd/>
          </a:ln>
        </p:spPr>
      </p:pic>
      <p:pic>
        <p:nvPicPr>
          <p:cNvPr id="14338" name="Picture 4" descr="jpg_normal_colon_dysmotility_11ab-1c8c6.jpg"/>
          <p:cNvPicPr>
            <a:picLocks noChangeAspect="1"/>
          </p:cNvPicPr>
          <p:nvPr/>
        </p:nvPicPr>
        <p:blipFill>
          <a:blip r:embed="rId4"/>
          <a:srcRect/>
          <a:stretch>
            <a:fillRect/>
          </a:stretch>
        </p:blipFill>
        <p:spPr bwMode="auto">
          <a:xfrm>
            <a:off x="4429125" y="1177925"/>
            <a:ext cx="4346575" cy="3748088"/>
          </a:xfrm>
          <a:prstGeom prst="rect">
            <a:avLst/>
          </a:prstGeom>
          <a:noFill/>
          <a:ln w="9525">
            <a:noFill/>
            <a:miter lim="800000"/>
            <a:headEnd/>
            <a:tailEnd/>
          </a:ln>
        </p:spPr>
      </p:pic>
      <p:sp>
        <p:nvSpPr>
          <p:cNvPr id="14339" name="TextBox 5"/>
          <p:cNvSpPr txBox="1">
            <a:spLocks noChangeArrowheads="1"/>
          </p:cNvSpPr>
          <p:nvPr/>
        </p:nvSpPr>
        <p:spPr bwMode="auto">
          <a:xfrm>
            <a:off x="5791200" y="4876800"/>
            <a:ext cx="1962150" cy="461963"/>
          </a:xfrm>
          <a:prstGeom prst="rect">
            <a:avLst/>
          </a:prstGeom>
          <a:noFill/>
          <a:ln w="9525">
            <a:noFill/>
            <a:miter lim="800000"/>
            <a:headEnd/>
            <a:tailEnd/>
          </a:ln>
        </p:spPr>
        <p:txBody>
          <a:bodyPr wrap="none">
            <a:spAutoFit/>
          </a:bodyPr>
          <a:lstStyle/>
          <a:p>
            <a:r>
              <a:rPr lang="en-US" sz="2400" b="1">
                <a:latin typeface="Candara" pitchFamily="34" charset="0"/>
              </a:rPr>
              <a:t>Normal colon</a:t>
            </a:r>
          </a:p>
        </p:txBody>
      </p:sp>
      <p:sp>
        <p:nvSpPr>
          <p:cNvPr id="14340" name="TextBox 6"/>
          <p:cNvSpPr txBox="1">
            <a:spLocks noChangeArrowheads="1"/>
          </p:cNvSpPr>
          <p:nvPr/>
        </p:nvSpPr>
        <p:spPr bwMode="auto">
          <a:xfrm>
            <a:off x="423863" y="3084513"/>
            <a:ext cx="4125912" cy="461962"/>
          </a:xfrm>
          <a:prstGeom prst="rect">
            <a:avLst/>
          </a:prstGeom>
          <a:noFill/>
          <a:ln w="9525">
            <a:noFill/>
            <a:miter lim="800000"/>
            <a:headEnd/>
            <a:tailEnd/>
          </a:ln>
        </p:spPr>
        <p:txBody>
          <a:bodyPr>
            <a:spAutoFit/>
          </a:bodyPr>
          <a:lstStyle/>
          <a:p>
            <a:r>
              <a:rPr lang="en-US" sz="2400" b="1">
                <a:latin typeface="Candara" pitchFamily="34" charset="0"/>
              </a:rPr>
              <a:t>Colon with cancerous polyps</a:t>
            </a:r>
          </a:p>
        </p:txBody>
      </p:sp>
      <p:sp>
        <p:nvSpPr>
          <p:cNvPr id="14341" name="TextBox 1"/>
          <p:cNvSpPr txBox="1">
            <a:spLocks noChangeArrowheads="1"/>
          </p:cNvSpPr>
          <p:nvPr/>
        </p:nvSpPr>
        <p:spPr bwMode="auto">
          <a:xfrm>
            <a:off x="3925888" y="6334125"/>
            <a:ext cx="5218112" cy="523875"/>
          </a:xfrm>
          <a:prstGeom prst="rect">
            <a:avLst/>
          </a:prstGeom>
          <a:noFill/>
          <a:ln w="9525">
            <a:noFill/>
            <a:miter lim="800000"/>
            <a:headEnd/>
            <a:tailEnd/>
          </a:ln>
        </p:spPr>
        <p:txBody>
          <a:bodyPr wrap="none">
            <a:spAutoFit/>
          </a:bodyPr>
          <a:lstStyle/>
          <a:p>
            <a:r>
              <a:rPr lang="en-US" sz="1400">
                <a:latin typeface="Calibri" pitchFamily="34" charset="0"/>
              </a:rPr>
              <a:t>http://www.humpath.com/colonic-dysmotility&amp;id_document=23133</a:t>
            </a:r>
          </a:p>
          <a:p>
            <a:r>
              <a:rPr lang="en-US" sz="1400">
                <a:latin typeface="Calibri" pitchFamily="34" charset="0"/>
              </a:rPr>
              <a:t>http://www.aboutcancer.com/genetic_colon_cancer.htm</a:t>
            </a:r>
          </a:p>
        </p:txBody>
      </p:sp>
      <p:sp>
        <p:nvSpPr>
          <p:cNvPr id="14342" name="TextBox 2"/>
          <p:cNvSpPr txBox="1">
            <a:spLocks noChangeArrowheads="1"/>
          </p:cNvSpPr>
          <p:nvPr/>
        </p:nvSpPr>
        <p:spPr bwMode="auto">
          <a:xfrm>
            <a:off x="1447800" y="152400"/>
            <a:ext cx="6330950" cy="769938"/>
          </a:xfrm>
          <a:prstGeom prst="rect">
            <a:avLst/>
          </a:prstGeom>
          <a:noFill/>
          <a:ln w="9525">
            <a:noFill/>
            <a:miter lim="800000"/>
            <a:headEnd/>
            <a:tailEnd/>
          </a:ln>
        </p:spPr>
        <p:txBody>
          <a:bodyPr wrap="none">
            <a:spAutoFit/>
          </a:bodyPr>
          <a:lstStyle/>
          <a:p>
            <a:r>
              <a:rPr lang="en-US" sz="4400" b="1">
                <a:latin typeface="Candara" pitchFamily="34" charset="0"/>
              </a:rPr>
              <a:t>Transcription gone bad…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769" name="Group 51"/>
          <p:cNvGrpSpPr>
            <a:grpSpLocks/>
          </p:cNvGrpSpPr>
          <p:nvPr/>
        </p:nvGrpSpPr>
        <p:grpSpPr bwMode="auto">
          <a:xfrm>
            <a:off x="3643313" y="1066800"/>
            <a:ext cx="4510087" cy="5761038"/>
            <a:chOff x="1416" y="84"/>
            <a:chExt cx="2927" cy="4037"/>
          </a:xfrm>
        </p:grpSpPr>
        <p:pic>
          <p:nvPicPr>
            <p:cNvPr id="32803" name="Picture 48" descr="17_07aTranscriptionStag_3-U"/>
            <p:cNvPicPr>
              <a:picLocks noChangeAspect="1" noChangeArrowheads="1"/>
            </p:cNvPicPr>
            <p:nvPr/>
          </p:nvPicPr>
          <p:blipFill>
            <a:blip r:embed="rId3"/>
            <a:srcRect b="2776"/>
            <a:stretch>
              <a:fillRect/>
            </a:stretch>
          </p:blipFill>
          <p:spPr bwMode="auto">
            <a:xfrm>
              <a:off x="1416" y="84"/>
              <a:ext cx="2927" cy="4037"/>
            </a:xfrm>
            <a:prstGeom prst="rect">
              <a:avLst/>
            </a:prstGeom>
            <a:noFill/>
            <a:ln w="9525">
              <a:noFill/>
              <a:miter lim="800000"/>
              <a:headEnd/>
              <a:tailEnd/>
            </a:ln>
          </p:spPr>
        </p:pic>
        <p:sp>
          <p:nvSpPr>
            <p:cNvPr id="32804" name="Oval 36"/>
            <p:cNvSpPr>
              <a:spLocks noChangeArrowheads="1"/>
            </p:cNvSpPr>
            <p:nvPr/>
          </p:nvSpPr>
          <p:spPr bwMode="auto">
            <a:xfrm>
              <a:off x="2756" y="1888"/>
              <a:ext cx="112" cy="104"/>
            </a:xfrm>
            <a:prstGeom prst="ellipse">
              <a:avLst/>
            </a:prstGeom>
            <a:solidFill>
              <a:srgbClr val="0092CA"/>
            </a:solidFill>
            <a:ln w="9525">
              <a:noFill/>
              <a:round/>
              <a:headEnd/>
              <a:tailEnd/>
            </a:ln>
          </p:spPr>
          <p:txBody>
            <a:bodyPr wrap="none" anchor="ctr"/>
            <a:lstStyle/>
            <a:p>
              <a:endParaRPr lang="en-US">
                <a:latin typeface="Calibri" pitchFamily="34" charset="0"/>
              </a:endParaRPr>
            </a:p>
          </p:txBody>
        </p:sp>
        <p:sp>
          <p:nvSpPr>
            <p:cNvPr id="32805" name="Oval 3"/>
            <p:cNvSpPr>
              <a:spLocks noChangeArrowheads="1"/>
            </p:cNvSpPr>
            <p:nvPr/>
          </p:nvSpPr>
          <p:spPr bwMode="auto">
            <a:xfrm>
              <a:off x="2752" y="884"/>
              <a:ext cx="112" cy="104"/>
            </a:xfrm>
            <a:prstGeom prst="ellipse">
              <a:avLst/>
            </a:prstGeom>
            <a:solidFill>
              <a:srgbClr val="0092CA"/>
            </a:solidFill>
            <a:ln w="9525">
              <a:noFill/>
              <a:round/>
              <a:headEnd/>
              <a:tailEnd/>
            </a:ln>
          </p:spPr>
          <p:txBody>
            <a:bodyPr wrap="none" anchor="ctr"/>
            <a:lstStyle/>
            <a:p>
              <a:endParaRPr lang="en-US">
                <a:latin typeface="Calibri" pitchFamily="34" charset="0"/>
              </a:endParaRPr>
            </a:p>
          </p:txBody>
        </p:sp>
        <p:sp>
          <p:nvSpPr>
            <p:cNvPr id="32806" name="Text Box 5"/>
            <p:cNvSpPr txBox="1">
              <a:spLocks noChangeArrowheads="1"/>
            </p:cNvSpPr>
            <p:nvPr/>
          </p:nvSpPr>
          <p:spPr bwMode="auto">
            <a:xfrm>
              <a:off x="1688" y="88"/>
              <a:ext cx="469" cy="112"/>
            </a:xfrm>
            <a:prstGeom prst="rect">
              <a:avLst/>
            </a:prstGeom>
            <a:noFill/>
            <a:ln w="9525">
              <a:noFill/>
              <a:miter lim="800000"/>
              <a:headEnd/>
              <a:tailEnd/>
            </a:ln>
          </p:spPr>
          <p:txBody>
            <a:bodyPr wrap="none" lIns="0" tIns="0" rIns="0" bIns="0"/>
            <a:lstStyle/>
            <a:p>
              <a:r>
                <a:rPr lang="en-US" sz="1300" b="1">
                  <a:ea typeface="ヒラギノ角ゴ Pro W3"/>
                  <a:cs typeface="ヒラギノ角ゴ Pro W3"/>
                </a:rPr>
                <a:t>Promoter</a:t>
              </a:r>
            </a:p>
          </p:txBody>
        </p:sp>
        <p:sp>
          <p:nvSpPr>
            <p:cNvPr id="32807" name="Text Box 6"/>
            <p:cNvSpPr txBox="1">
              <a:spLocks noChangeArrowheads="1"/>
            </p:cNvSpPr>
            <p:nvPr/>
          </p:nvSpPr>
          <p:spPr bwMode="auto">
            <a:xfrm>
              <a:off x="2341" y="121"/>
              <a:ext cx="890" cy="99"/>
            </a:xfrm>
            <a:prstGeom prst="rect">
              <a:avLst/>
            </a:prstGeom>
            <a:noFill/>
            <a:ln w="9525">
              <a:noFill/>
              <a:miter lim="800000"/>
              <a:headEnd/>
              <a:tailEnd/>
            </a:ln>
          </p:spPr>
          <p:txBody>
            <a:bodyPr wrap="none" lIns="0" tIns="0" rIns="0" bIns="0"/>
            <a:lstStyle/>
            <a:p>
              <a:pPr>
                <a:lnSpc>
                  <a:spcPct val="90000"/>
                </a:lnSpc>
              </a:pPr>
              <a:r>
                <a:rPr lang="en-US" sz="1300" b="1">
                  <a:ea typeface="ヒラギノ角ゴ Pro W3"/>
                  <a:cs typeface="ヒラギノ角ゴ Pro W3"/>
                </a:rPr>
                <a:t>Transcription unit</a:t>
              </a:r>
            </a:p>
          </p:txBody>
        </p:sp>
        <p:sp>
          <p:nvSpPr>
            <p:cNvPr id="32808" name="Text Box 7"/>
            <p:cNvSpPr txBox="1">
              <a:spLocks noChangeArrowheads="1"/>
            </p:cNvSpPr>
            <p:nvPr/>
          </p:nvSpPr>
          <p:spPr bwMode="auto">
            <a:xfrm>
              <a:off x="2696" y="555"/>
              <a:ext cx="237" cy="107"/>
            </a:xfrm>
            <a:prstGeom prst="rect">
              <a:avLst/>
            </a:prstGeom>
            <a:noFill/>
            <a:ln w="9525">
              <a:noFill/>
              <a:miter lim="800000"/>
              <a:headEnd/>
              <a:tailEnd/>
            </a:ln>
          </p:spPr>
          <p:txBody>
            <a:bodyPr wrap="none" lIns="0" tIns="0" rIns="0" bIns="0"/>
            <a:lstStyle/>
            <a:p>
              <a:pPr>
                <a:lnSpc>
                  <a:spcPct val="90000"/>
                </a:lnSpc>
              </a:pPr>
              <a:r>
                <a:rPr lang="en-US" sz="1300" b="1">
                  <a:ea typeface="ヒラギノ角ゴ Pro W3"/>
                  <a:cs typeface="ヒラギノ角ゴ Pro W3"/>
                </a:rPr>
                <a:t>DNA</a:t>
              </a:r>
            </a:p>
          </p:txBody>
        </p:sp>
        <p:sp>
          <p:nvSpPr>
            <p:cNvPr id="32809" name="Text Box 8"/>
            <p:cNvSpPr txBox="1">
              <a:spLocks noChangeArrowheads="1"/>
            </p:cNvSpPr>
            <p:nvPr/>
          </p:nvSpPr>
          <p:spPr bwMode="auto">
            <a:xfrm>
              <a:off x="2095" y="617"/>
              <a:ext cx="530" cy="115"/>
            </a:xfrm>
            <a:prstGeom prst="rect">
              <a:avLst/>
            </a:prstGeom>
            <a:noFill/>
            <a:ln w="9525">
              <a:noFill/>
              <a:miter lim="800000"/>
              <a:headEnd/>
              <a:tailEnd/>
            </a:ln>
          </p:spPr>
          <p:txBody>
            <a:bodyPr wrap="none" lIns="0" tIns="0" rIns="0" bIns="0"/>
            <a:lstStyle/>
            <a:p>
              <a:pPr>
                <a:lnSpc>
                  <a:spcPct val="90000"/>
                </a:lnSpc>
              </a:pPr>
              <a:r>
                <a:rPr lang="en-US" sz="1300" b="1">
                  <a:ea typeface="ヒラギノ角ゴ Pro W3"/>
                  <a:cs typeface="ヒラギノ角ゴ Pro W3"/>
                </a:rPr>
                <a:t>Start point</a:t>
              </a:r>
            </a:p>
          </p:txBody>
        </p:sp>
        <p:sp>
          <p:nvSpPr>
            <p:cNvPr id="32810" name="Text Box 9"/>
            <p:cNvSpPr txBox="1">
              <a:spLocks noChangeArrowheads="1"/>
            </p:cNvSpPr>
            <p:nvPr/>
          </p:nvSpPr>
          <p:spPr bwMode="auto">
            <a:xfrm>
              <a:off x="1516" y="761"/>
              <a:ext cx="842" cy="104"/>
            </a:xfrm>
            <a:prstGeom prst="rect">
              <a:avLst/>
            </a:prstGeom>
            <a:noFill/>
            <a:ln w="9525">
              <a:noFill/>
              <a:miter lim="800000"/>
              <a:headEnd/>
              <a:tailEnd/>
            </a:ln>
          </p:spPr>
          <p:txBody>
            <a:bodyPr wrap="none" lIns="0" tIns="0" rIns="0" bIns="0"/>
            <a:lstStyle/>
            <a:p>
              <a:pPr>
                <a:lnSpc>
                  <a:spcPct val="90000"/>
                </a:lnSpc>
              </a:pPr>
              <a:r>
                <a:rPr lang="en-US" sz="1300" b="1">
                  <a:ea typeface="ヒラギノ角ゴ Pro W3"/>
                  <a:cs typeface="ヒラギノ角ゴ Pro W3"/>
                </a:rPr>
                <a:t>RNA polymerase</a:t>
              </a:r>
            </a:p>
          </p:txBody>
        </p:sp>
        <p:sp>
          <p:nvSpPr>
            <p:cNvPr id="32811" name="Text Box 10"/>
            <p:cNvSpPr txBox="1">
              <a:spLocks noChangeArrowheads="1"/>
            </p:cNvSpPr>
            <p:nvPr/>
          </p:nvSpPr>
          <p:spPr bwMode="auto">
            <a:xfrm>
              <a:off x="1466" y="391"/>
              <a:ext cx="87" cy="99"/>
            </a:xfrm>
            <a:prstGeom prst="rect">
              <a:avLst/>
            </a:prstGeom>
            <a:noFill/>
            <a:ln w="9525">
              <a:noFill/>
              <a:miter lim="800000"/>
              <a:headEnd/>
              <a:tailEnd/>
            </a:ln>
          </p:spPr>
          <p:txBody>
            <a:bodyPr wrap="none" lIns="0" tIns="0" rIns="0" bIns="0"/>
            <a:lstStyle/>
            <a:p>
              <a:pPr>
                <a:lnSpc>
                  <a:spcPct val="90000"/>
                </a:lnSpc>
              </a:pPr>
              <a:r>
                <a:rPr lang="en-US" sz="1300" b="1">
                  <a:ea typeface="ヒラギノ角ゴ Pro W3"/>
                  <a:cs typeface="ヒラギノ角ゴ Pro W3"/>
                </a:rPr>
                <a:t>5</a:t>
              </a:r>
              <a:r>
                <a:rPr lang="en-US" sz="1300" b="1">
                  <a:ea typeface="ヒラギノ角ゴ Pro W3"/>
                  <a:cs typeface="ヒラギノ角ゴ Pro W3"/>
                  <a:sym typeface="Symbol" pitchFamily="18" charset="2"/>
                </a:rPr>
                <a:t></a:t>
              </a:r>
              <a:endParaRPr lang="en-US" sz="1300" b="1">
                <a:ea typeface="ヒラギノ角ゴ Pro W3"/>
                <a:cs typeface="ヒラギノ角ゴ Pro W3"/>
              </a:endParaRPr>
            </a:p>
          </p:txBody>
        </p:sp>
        <p:sp>
          <p:nvSpPr>
            <p:cNvPr id="32812" name="Text Box 11"/>
            <p:cNvSpPr txBox="1">
              <a:spLocks noChangeArrowheads="1"/>
            </p:cNvSpPr>
            <p:nvPr/>
          </p:nvSpPr>
          <p:spPr bwMode="auto">
            <a:xfrm>
              <a:off x="3927" y="489"/>
              <a:ext cx="87" cy="99"/>
            </a:xfrm>
            <a:prstGeom prst="rect">
              <a:avLst/>
            </a:prstGeom>
            <a:noFill/>
            <a:ln w="9525">
              <a:noFill/>
              <a:miter lim="800000"/>
              <a:headEnd/>
              <a:tailEnd/>
            </a:ln>
          </p:spPr>
          <p:txBody>
            <a:bodyPr wrap="none" lIns="0" tIns="0" rIns="0" bIns="0"/>
            <a:lstStyle/>
            <a:p>
              <a:pPr>
                <a:lnSpc>
                  <a:spcPct val="90000"/>
                </a:lnSpc>
              </a:pPr>
              <a:r>
                <a:rPr lang="en-US" sz="1300" b="1">
                  <a:ea typeface="ヒラギノ角ゴ Pro W3"/>
                  <a:cs typeface="ヒラギノ角ゴ Pro W3"/>
                </a:rPr>
                <a:t>5</a:t>
              </a:r>
              <a:r>
                <a:rPr lang="en-US" sz="1300" b="1">
                  <a:ea typeface="ヒラギノ角ゴ Pro W3"/>
                  <a:cs typeface="ヒラギノ角ゴ Pro W3"/>
                  <a:sym typeface="Symbol" pitchFamily="18" charset="2"/>
                </a:rPr>
                <a:t></a:t>
              </a:r>
              <a:endParaRPr lang="en-US" sz="1300" b="1">
                <a:ea typeface="ヒラギノ角ゴ Pro W3"/>
                <a:cs typeface="ヒラギノ角ゴ Pro W3"/>
              </a:endParaRPr>
            </a:p>
          </p:txBody>
        </p:sp>
        <p:sp>
          <p:nvSpPr>
            <p:cNvPr id="32813" name="Text Box 12"/>
            <p:cNvSpPr txBox="1">
              <a:spLocks noChangeArrowheads="1"/>
            </p:cNvSpPr>
            <p:nvPr/>
          </p:nvSpPr>
          <p:spPr bwMode="auto">
            <a:xfrm>
              <a:off x="3924" y="391"/>
              <a:ext cx="87" cy="99"/>
            </a:xfrm>
            <a:prstGeom prst="rect">
              <a:avLst/>
            </a:prstGeom>
            <a:noFill/>
            <a:ln w="9525">
              <a:noFill/>
              <a:miter lim="800000"/>
              <a:headEnd/>
              <a:tailEnd/>
            </a:ln>
          </p:spPr>
          <p:txBody>
            <a:bodyPr wrap="none" lIns="0" tIns="0" rIns="0" bIns="0"/>
            <a:lstStyle/>
            <a:p>
              <a:pPr>
                <a:lnSpc>
                  <a:spcPct val="90000"/>
                </a:lnSpc>
              </a:pPr>
              <a:r>
                <a:rPr lang="en-US" sz="1300" b="1">
                  <a:ea typeface="ヒラギノ角ゴ Pro W3"/>
                  <a:cs typeface="ヒラギノ角ゴ Pro W3"/>
                </a:rPr>
                <a:t>3</a:t>
              </a:r>
              <a:r>
                <a:rPr lang="en-US" sz="1300" b="1">
                  <a:ea typeface="ヒラギノ角ゴ Pro W3"/>
                  <a:cs typeface="ヒラギノ角ゴ Pro W3"/>
                  <a:sym typeface="Symbol" pitchFamily="18" charset="2"/>
                </a:rPr>
                <a:t></a:t>
              </a:r>
              <a:endParaRPr lang="en-US" sz="1300" b="1">
                <a:ea typeface="ヒラギノ角ゴ Pro W3"/>
                <a:cs typeface="ヒラギノ角ゴ Pro W3"/>
              </a:endParaRPr>
            </a:p>
          </p:txBody>
        </p:sp>
        <p:sp>
          <p:nvSpPr>
            <p:cNvPr id="32814" name="Text Box 13"/>
            <p:cNvSpPr txBox="1">
              <a:spLocks noChangeArrowheads="1"/>
            </p:cNvSpPr>
            <p:nvPr/>
          </p:nvSpPr>
          <p:spPr bwMode="auto">
            <a:xfrm>
              <a:off x="1466" y="488"/>
              <a:ext cx="87" cy="99"/>
            </a:xfrm>
            <a:prstGeom prst="rect">
              <a:avLst/>
            </a:prstGeom>
            <a:noFill/>
            <a:ln w="9525">
              <a:noFill/>
              <a:miter lim="800000"/>
              <a:headEnd/>
              <a:tailEnd/>
            </a:ln>
          </p:spPr>
          <p:txBody>
            <a:bodyPr wrap="none" lIns="0" tIns="0" rIns="0" bIns="0"/>
            <a:lstStyle/>
            <a:p>
              <a:pPr>
                <a:lnSpc>
                  <a:spcPct val="90000"/>
                </a:lnSpc>
              </a:pPr>
              <a:r>
                <a:rPr lang="en-US" sz="1300" b="1">
                  <a:ea typeface="ヒラギノ角ゴ Pro W3"/>
                  <a:cs typeface="ヒラギノ角ゴ Pro W3"/>
                </a:rPr>
                <a:t>3</a:t>
              </a:r>
              <a:r>
                <a:rPr lang="en-US" sz="1300" b="1">
                  <a:ea typeface="ヒラギノ角ゴ Pro W3"/>
                  <a:cs typeface="ヒラギノ角ゴ Pro W3"/>
                  <a:sym typeface="Symbol" pitchFamily="18" charset="2"/>
                </a:rPr>
                <a:t></a:t>
              </a:r>
              <a:endParaRPr lang="en-US" sz="1300" b="1">
                <a:ea typeface="ヒラギノ角ゴ Pro W3"/>
                <a:cs typeface="ヒラギノ角ゴ Pro W3"/>
              </a:endParaRPr>
            </a:p>
          </p:txBody>
        </p:sp>
        <p:sp>
          <p:nvSpPr>
            <p:cNvPr id="32815" name="Line 14"/>
            <p:cNvSpPr>
              <a:spLocks noChangeShapeType="1"/>
            </p:cNvSpPr>
            <p:nvPr/>
          </p:nvSpPr>
          <p:spPr bwMode="auto">
            <a:xfrm>
              <a:off x="1920" y="205"/>
              <a:ext cx="0" cy="251"/>
            </a:xfrm>
            <a:prstGeom prst="line">
              <a:avLst/>
            </a:prstGeom>
            <a:noFill/>
            <a:ln w="25400">
              <a:solidFill>
                <a:schemeClr val="tx1"/>
              </a:solidFill>
              <a:round/>
              <a:headEnd/>
              <a:tailEnd/>
            </a:ln>
          </p:spPr>
          <p:txBody>
            <a:bodyPr wrap="none" anchor="ctr"/>
            <a:lstStyle/>
            <a:p>
              <a:endParaRPr lang="en-US"/>
            </a:p>
          </p:txBody>
        </p:sp>
        <p:sp>
          <p:nvSpPr>
            <p:cNvPr id="32816" name="Line 15"/>
            <p:cNvSpPr>
              <a:spLocks noChangeShapeType="1"/>
            </p:cNvSpPr>
            <p:nvPr/>
          </p:nvSpPr>
          <p:spPr bwMode="auto">
            <a:xfrm>
              <a:off x="1936" y="653"/>
              <a:ext cx="0" cy="112"/>
            </a:xfrm>
            <a:prstGeom prst="line">
              <a:avLst/>
            </a:prstGeom>
            <a:noFill/>
            <a:ln w="25400">
              <a:solidFill>
                <a:schemeClr val="tx1"/>
              </a:solidFill>
              <a:round/>
              <a:headEnd/>
              <a:tailEnd/>
            </a:ln>
          </p:spPr>
          <p:txBody>
            <a:bodyPr wrap="none" anchor="ctr"/>
            <a:lstStyle/>
            <a:p>
              <a:endParaRPr lang="en-US"/>
            </a:p>
          </p:txBody>
        </p:sp>
        <p:grpSp>
          <p:nvGrpSpPr>
            <p:cNvPr id="32817" name="Group 16"/>
            <p:cNvGrpSpPr>
              <a:grpSpLocks/>
            </p:cNvGrpSpPr>
            <p:nvPr/>
          </p:nvGrpSpPr>
          <p:grpSpPr bwMode="auto">
            <a:xfrm>
              <a:off x="1970" y="240"/>
              <a:ext cx="1721" cy="203"/>
              <a:chOff x="1970" y="240"/>
              <a:chExt cx="1721" cy="203"/>
            </a:xfrm>
          </p:grpSpPr>
          <p:sp>
            <p:nvSpPr>
              <p:cNvPr id="32843" name="AutoShape 17"/>
              <p:cNvSpPr>
                <a:spLocks/>
              </p:cNvSpPr>
              <p:nvPr/>
            </p:nvSpPr>
            <p:spPr bwMode="auto">
              <a:xfrm rot="5400000">
                <a:off x="2783" y="-572"/>
                <a:ext cx="96" cy="1720"/>
              </a:xfrm>
              <a:prstGeom prst="leftBrace">
                <a:avLst>
                  <a:gd name="adj1" fmla="val 149306"/>
                  <a:gd name="adj2" fmla="val 53023"/>
                </a:avLst>
              </a:prstGeom>
              <a:noFill/>
              <a:ln w="25400">
                <a:solidFill>
                  <a:schemeClr val="tx1"/>
                </a:solidFill>
                <a:round/>
                <a:headEnd/>
                <a:tailEnd/>
              </a:ln>
            </p:spPr>
            <p:txBody>
              <a:bodyPr wrap="none" anchor="ctr"/>
              <a:lstStyle/>
              <a:p>
                <a:endParaRPr lang="en-US">
                  <a:latin typeface="Calibri" pitchFamily="34" charset="0"/>
                </a:endParaRPr>
              </a:p>
            </p:txBody>
          </p:sp>
          <p:sp>
            <p:nvSpPr>
              <p:cNvPr id="32844" name="Line 18"/>
              <p:cNvSpPr>
                <a:spLocks noChangeShapeType="1"/>
              </p:cNvSpPr>
              <p:nvPr/>
            </p:nvSpPr>
            <p:spPr bwMode="auto">
              <a:xfrm flipH="1">
                <a:off x="1970" y="331"/>
                <a:ext cx="1" cy="112"/>
              </a:xfrm>
              <a:prstGeom prst="line">
                <a:avLst/>
              </a:prstGeom>
              <a:noFill/>
              <a:ln w="25400">
                <a:solidFill>
                  <a:schemeClr val="tx1"/>
                </a:solidFill>
                <a:round/>
                <a:headEnd/>
                <a:tailEnd/>
              </a:ln>
            </p:spPr>
            <p:txBody>
              <a:bodyPr wrap="none" anchor="ctr"/>
              <a:lstStyle/>
              <a:p>
                <a:endParaRPr lang="en-US"/>
              </a:p>
            </p:txBody>
          </p:sp>
          <p:sp>
            <p:nvSpPr>
              <p:cNvPr id="32845" name="Line 19"/>
              <p:cNvSpPr>
                <a:spLocks noChangeShapeType="1"/>
              </p:cNvSpPr>
              <p:nvPr/>
            </p:nvSpPr>
            <p:spPr bwMode="auto">
              <a:xfrm>
                <a:off x="3691" y="331"/>
                <a:ext cx="0" cy="101"/>
              </a:xfrm>
              <a:prstGeom prst="line">
                <a:avLst/>
              </a:prstGeom>
              <a:noFill/>
              <a:ln w="25400">
                <a:solidFill>
                  <a:schemeClr val="tx1"/>
                </a:solidFill>
                <a:round/>
                <a:headEnd/>
                <a:tailEnd/>
              </a:ln>
            </p:spPr>
            <p:txBody>
              <a:bodyPr wrap="none" anchor="ctr"/>
              <a:lstStyle/>
              <a:p>
                <a:endParaRPr lang="en-US"/>
              </a:p>
            </p:txBody>
          </p:sp>
        </p:grpSp>
        <p:sp>
          <p:nvSpPr>
            <p:cNvPr id="32818" name="Line 20"/>
            <p:cNvSpPr>
              <a:spLocks noChangeShapeType="1"/>
            </p:cNvSpPr>
            <p:nvPr/>
          </p:nvSpPr>
          <p:spPr bwMode="auto">
            <a:xfrm>
              <a:off x="1974" y="549"/>
              <a:ext cx="109" cy="107"/>
            </a:xfrm>
            <a:prstGeom prst="line">
              <a:avLst/>
            </a:prstGeom>
            <a:noFill/>
            <a:ln w="25400">
              <a:solidFill>
                <a:schemeClr val="tx1"/>
              </a:solidFill>
              <a:round/>
              <a:headEnd type="stealth" w="sm" len="sm"/>
              <a:tailEnd/>
            </a:ln>
          </p:spPr>
          <p:txBody>
            <a:bodyPr wrap="none" anchor="ctr"/>
            <a:lstStyle/>
            <a:p>
              <a:endParaRPr lang="en-US"/>
            </a:p>
          </p:txBody>
        </p:sp>
        <p:sp>
          <p:nvSpPr>
            <p:cNvPr id="32819" name="Text Box 21"/>
            <p:cNvSpPr txBox="1">
              <a:spLocks noChangeArrowheads="1"/>
            </p:cNvSpPr>
            <p:nvPr/>
          </p:nvSpPr>
          <p:spPr bwMode="auto">
            <a:xfrm>
              <a:off x="2925" y="881"/>
              <a:ext cx="434" cy="115"/>
            </a:xfrm>
            <a:prstGeom prst="rect">
              <a:avLst/>
            </a:prstGeom>
            <a:noFill/>
            <a:ln w="9525">
              <a:noFill/>
              <a:miter lim="800000"/>
              <a:headEnd/>
              <a:tailEnd/>
            </a:ln>
          </p:spPr>
          <p:txBody>
            <a:bodyPr wrap="none" lIns="0" tIns="0" rIns="0" bIns="0"/>
            <a:lstStyle/>
            <a:p>
              <a:pPr>
                <a:lnSpc>
                  <a:spcPct val="90000"/>
                </a:lnSpc>
              </a:pPr>
              <a:r>
                <a:rPr lang="en-US" sz="1300" b="1">
                  <a:ea typeface="ヒラギノ角ゴ Pro W3"/>
                  <a:cs typeface="ヒラギノ角ゴ Pro W3"/>
                </a:rPr>
                <a:t>Initiation</a:t>
              </a:r>
            </a:p>
          </p:txBody>
        </p:sp>
        <p:sp>
          <p:nvSpPr>
            <p:cNvPr id="32820" name="Text Box 22"/>
            <p:cNvSpPr txBox="1">
              <a:spLocks noChangeArrowheads="1"/>
            </p:cNvSpPr>
            <p:nvPr/>
          </p:nvSpPr>
          <p:spPr bwMode="auto">
            <a:xfrm>
              <a:off x="1466" y="1368"/>
              <a:ext cx="87" cy="99"/>
            </a:xfrm>
            <a:prstGeom prst="rect">
              <a:avLst/>
            </a:prstGeom>
            <a:noFill/>
            <a:ln w="9525">
              <a:noFill/>
              <a:miter lim="800000"/>
              <a:headEnd/>
              <a:tailEnd/>
            </a:ln>
          </p:spPr>
          <p:txBody>
            <a:bodyPr wrap="none" lIns="0" tIns="0" rIns="0" bIns="0"/>
            <a:lstStyle/>
            <a:p>
              <a:pPr>
                <a:lnSpc>
                  <a:spcPct val="90000"/>
                </a:lnSpc>
              </a:pPr>
              <a:r>
                <a:rPr lang="en-US" sz="1300" b="1">
                  <a:ea typeface="ヒラギノ角ゴ Pro W3"/>
                  <a:cs typeface="ヒラギノ角ゴ Pro W3"/>
                </a:rPr>
                <a:t>3</a:t>
              </a:r>
              <a:r>
                <a:rPr lang="en-US" sz="1300" b="1">
                  <a:ea typeface="ヒラギノ角ゴ Pro W3"/>
                  <a:cs typeface="ヒラギノ角ゴ Pro W3"/>
                  <a:sym typeface="Symbol" pitchFamily="18" charset="2"/>
                </a:rPr>
                <a:t></a:t>
              </a:r>
              <a:endParaRPr lang="en-US" sz="1300" b="1">
                <a:ea typeface="ヒラギノ角ゴ Pro W3"/>
                <a:cs typeface="ヒラギノ角ゴ Pro W3"/>
              </a:endParaRPr>
            </a:p>
          </p:txBody>
        </p:sp>
        <p:sp>
          <p:nvSpPr>
            <p:cNvPr id="32821" name="Text Box 23"/>
            <p:cNvSpPr txBox="1">
              <a:spLocks noChangeArrowheads="1"/>
            </p:cNvSpPr>
            <p:nvPr/>
          </p:nvSpPr>
          <p:spPr bwMode="auto">
            <a:xfrm>
              <a:off x="3922" y="1272"/>
              <a:ext cx="87" cy="99"/>
            </a:xfrm>
            <a:prstGeom prst="rect">
              <a:avLst/>
            </a:prstGeom>
            <a:noFill/>
            <a:ln w="9525">
              <a:noFill/>
              <a:miter lim="800000"/>
              <a:headEnd/>
              <a:tailEnd/>
            </a:ln>
          </p:spPr>
          <p:txBody>
            <a:bodyPr wrap="none" lIns="0" tIns="0" rIns="0" bIns="0"/>
            <a:lstStyle/>
            <a:p>
              <a:pPr>
                <a:lnSpc>
                  <a:spcPct val="90000"/>
                </a:lnSpc>
              </a:pPr>
              <a:r>
                <a:rPr lang="en-US" sz="1300" b="1">
                  <a:ea typeface="ヒラギノ角ゴ Pro W3"/>
                  <a:cs typeface="ヒラギノ角ゴ Pro W3"/>
                </a:rPr>
                <a:t>3</a:t>
              </a:r>
              <a:r>
                <a:rPr lang="en-US" sz="1300" b="1">
                  <a:ea typeface="ヒラギノ角ゴ Pro W3"/>
                  <a:cs typeface="ヒラギノ角ゴ Pro W3"/>
                  <a:sym typeface="Symbol" pitchFamily="18" charset="2"/>
                </a:rPr>
                <a:t></a:t>
              </a:r>
              <a:endParaRPr lang="en-US" sz="1300" b="1">
                <a:ea typeface="ヒラギノ角ゴ Pro W3"/>
                <a:cs typeface="ヒラギノ角ゴ Pro W3"/>
              </a:endParaRPr>
            </a:p>
          </p:txBody>
        </p:sp>
        <p:sp>
          <p:nvSpPr>
            <p:cNvPr id="32822" name="Text Box 24"/>
            <p:cNvSpPr txBox="1">
              <a:spLocks noChangeArrowheads="1"/>
            </p:cNvSpPr>
            <p:nvPr/>
          </p:nvSpPr>
          <p:spPr bwMode="auto">
            <a:xfrm>
              <a:off x="2779" y="890"/>
              <a:ext cx="83" cy="91"/>
            </a:xfrm>
            <a:prstGeom prst="rect">
              <a:avLst/>
            </a:prstGeom>
            <a:noFill/>
            <a:ln w="9525">
              <a:noFill/>
              <a:miter lim="800000"/>
              <a:headEnd/>
              <a:tailEnd/>
            </a:ln>
          </p:spPr>
          <p:txBody>
            <a:bodyPr wrap="none" lIns="0" tIns="0" rIns="0" bIns="0"/>
            <a:lstStyle/>
            <a:p>
              <a:pPr>
                <a:lnSpc>
                  <a:spcPct val="90000"/>
                </a:lnSpc>
              </a:pPr>
              <a:r>
                <a:rPr lang="en-US" sz="1200" b="1">
                  <a:solidFill>
                    <a:schemeClr val="bg1"/>
                  </a:solidFill>
                  <a:ea typeface="ヒラギノ角ゴ Pro W3"/>
                  <a:cs typeface="ヒラギノ角ゴ Pro W3"/>
                </a:rPr>
                <a:t>1</a:t>
              </a:r>
            </a:p>
          </p:txBody>
        </p:sp>
        <p:sp>
          <p:nvSpPr>
            <p:cNvPr id="32823" name="Text Box 25"/>
            <p:cNvSpPr txBox="1">
              <a:spLocks noChangeArrowheads="1"/>
            </p:cNvSpPr>
            <p:nvPr/>
          </p:nvSpPr>
          <p:spPr bwMode="auto">
            <a:xfrm>
              <a:off x="2145" y="1513"/>
              <a:ext cx="482" cy="223"/>
            </a:xfrm>
            <a:prstGeom prst="rect">
              <a:avLst/>
            </a:prstGeom>
            <a:noFill/>
            <a:ln w="9525">
              <a:noFill/>
              <a:miter lim="800000"/>
              <a:headEnd/>
              <a:tailEnd/>
            </a:ln>
          </p:spPr>
          <p:txBody>
            <a:bodyPr wrap="none" lIns="0" tIns="0" rIns="0" bIns="0"/>
            <a:lstStyle/>
            <a:p>
              <a:pPr>
                <a:lnSpc>
                  <a:spcPct val="90000"/>
                </a:lnSpc>
              </a:pPr>
              <a:r>
                <a:rPr lang="en-US" sz="1300" b="1">
                  <a:ea typeface="ヒラギノ角ゴ Pro W3"/>
                  <a:cs typeface="ヒラギノ角ゴ Pro W3"/>
                </a:rPr>
                <a:t>RNA</a:t>
              </a:r>
            </a:p>
            <a:p>
              <a:pPr>
                <a:lnSpc>
                  <a:spcPct val="90000"/>
                </a:lnSpc>
              </a:pPr>
              <a:r>
                <a:rPr lang="en-US" sz="1300" b="1">
                  <a:ea typeface="ヒラギノ角ゴ Pro W3"/>
                  <a:cs typeface="ヒラギノ角ゴ Pro W3"/>
                </a:rPr>
                <a:t>transcript</a:t>
              </a:r>
            </a:p>
          </p:txBody>
        </p:sp>
        <p:sp>
          <p:nvSpPr>
            <p:cNvPr id="32824" name="Text Box 26"/>
            <p:cNvSpPr txBox="1">
              <a:spLocks noChangeArrowheads="1"/>
            </p:cNvSpPr>
            <p:nvPr/>
          </p:nvSpPr>
          <p:spPr bwMode="auto">
            <a:xfrm>
              <a:off x="1466" y="1272"/>
              <a:ext cx="87" cy="99"/>
            </a:xfrm>
            <a:prstGeom prst="rect">
              <a:avLst/>
            </a:prstGeom>
            <a:noFill/>
            <a:ln w="9525">
              <a:noFill/>
              <a:miter lim="800000"/>
              <a:headEnd/>
              <a:tailEnd/>
            </a:ln>
          </p:spPr>
          <p:txBody>
            <a:bodyPr wrap="none" lIns="0" tIns="0" rIns="0" bIns="0"/>
            <a:lstStyle/>
            <a:p>
              <a:pPr>
                <a:lnSpc>
                  <a:spcPct val="90000"/>
                </a:lnSpc>
              </a:pPr>
              <a:r>
                <a:rPr lang="en-US" sz="1300" b="1">
                  <a:ea typeface="ヒラギノ角ゴ Pro W3"/>
                  <a:cs typeface="ヒラギノ角ゴ Pro W3"/>
                </a:rPr>
                <a:t>5</a:t>
              </a:r>
              <a:r>
                <a:rPr lang="en-US" sz="1300" b="1">
                  <a:ea typeface="ヒラギノ角ゴ Pro W3"/>
                  <a:cs typeface="ヒラギノ角ゴ Pro W3"/>
                  <a:sym typeface="Symbol" pitchFamily="18" charset="2"/>
                </a:rPr>
                <a:t> </a:t>
              </a:r>
              <a:endParaRPr lang="en-US" sz="1300" b="1">
                <a:ea typeface="ヒラギノ角ゴ Pro W3"/>
                <a:cs typeface="ヒラギノ角ゴ Pro W3"/>
              </a:endParaRPr>
            </a:p>
          </p:txBody>
        </p:sp>
        <p:sp>
          <p:nvSpPr>
            <p:cNvPr id="32825" name="Text Box 27"/>
            <p:cNvSpPr txBox="1">
              <a:spLocks noChangeArrowheads="1"/>
            </p:cNvSpPr>
            <p:nvPr/>
          </p:nvSpPr>
          <p:spPr bwMode="auto">
            <a:xfrm>
              <a:off x="3922" y="1372"/>
              <a:ext cx="87" cy="99"/>
            </a:xfrm>
            <a:prstGeom prst="rect">
              <a:avLst/>
            </a:prstGeom>
            <a:noFill/>
            <a:ln w="9525">
              <a:noFill/>
              <a:miter lim="800000"/>
              <a:headEnd/>
              <a:tailEnd/>
            </a:ln>
          </p:spPr>
          <p:txBody>
            <a:bodyPr wrap="none" lIns="0" tIns="0" rIns="0" bIns="0"/>
            <a:lstStyle/>
            <a:p>
              <a:pPr>
                <a:lnSpc>
                  <a:spcPct val="90000"/>
                </a:lnSpc>
              </a:pPr>
              <a:r>
                <a:rPr lang="en-US" sz="1300" b="1">
                  <a:ea typeface="ヒラギノ角ゴ Pro W3"/>
                  <a:cs typeface="ヒラギノ角ゴ Pro W3"/>
                </a:rPr>
                <a:t>5</a:t>
              </a:r>
              <a:r>
                <a:rPr lang="en-US" sz="1300" b="1">
                  <a:ea typeface="ヒラギノ角ゴ Pro W3"/>
                  <a:cs typeface="ヒラギノ角ゴ Pro W3"/>
                  <a:sym typeface="Symbol" pitchFamily="18" charset="2"/>
                </a:rPr>
                <a:t></a:t>
              </a:r>
              <a:endParaRPr lang="en-US" sz="1300" b="1">
                <a:ea typeface="ヒラギノ角ゴ Pro W3"/>
                <a:cs typeface="ヒラギノ角ゴ Pro W3"/>
              </a:endParaRPr>
            </a:p>
          </p:txBody>
        </p:sp>
        <p:sp>
          <p:nvSpPr>
            <p:cNvPr id="32826" name="Text Box 28"/>
            <p:cNvSpPr txBox="1">
              <a:spLocks noChangeArrowheads="1"/>
            </p:cNvSpPr>
            <p:nvPr/>
          </p:nvSpPr>
          <p:spPr bwMode="auto">
            <a:xfrm>
              <a:off x="1458" y="1600"/>
              <a:ext cx="479" cy="215"/>
            </a:xfrm>
            <a:prstGeom prst="rect">
              <a:avLst/>
            </a:prstGeom>
            <a:noFill/>
            <a:ln w="9525">
              <a:noFill/>
              <a:miter lim="800000"/>
              <a:headEnd/>
              <a:tailEnd/>
            </a:ln>
          </p:spPr>
          <p:txBody>
            <a:bodyPr wrap="none" lIns="0" tIns="0" rIns="0" bIns="0"/>
            <a:lstStyle/>
            <a:p>
              <a:pPr>
                <a:lnSpc>
                  <a:spcPct val="90000"/>
                </a:lnSpc>
              </a:pPr>
              <a:r>
                <a:rPr lang="en-US" sz="1300" b="1">
                  <a:ea typeface="ヒラギノ角ゴ Pro W3"/>
                  <a:cs typeface="ヒラギノ角ゴ Pro W3"/>
                </a:rPr>
                <a:t>Unwound</a:t>
              </a:r>
            </a:p>
            <a:p>
              <a:pPr>
                <a:lnSpc>
                  <a:spcPct val="90000"/>
                </a:lnSpc>
              </a:pPr>
              <a:r>
                <a:rPr lang="en-US" sz="1300" b="1">
                  <a:ea typeface="ヒラギノ角ゴ Pro W3"/>
                  <a:cs typeface="ヒラギノ角ゴ Pro W3"/>
                </a:rPr>
                <a:t>DNA</a:t>
              </a:r>
            </a:p>
          </p:txBody>
        </p:sp>
        <p:sp>
          <p:nvSpPr>
            <p:cNvPr id="32827" name="Text Box 29"/>
            <p:cNvSpPr txBox="1">
              <a:spLocks noChangeArrowheads="1"/>
            </p:cNvSpPr>
            <p:nvPr/>
          </p:nvSpPr>
          <p:spPr bwMode="auto">
            <a:xfrm>
              <a:off x="2790" y="1496"/>
              <a:ext cx="815" cy="223"/>
            </a:xfrm>
            <a:prstGeom prst="rect">
              <a:avLst/>
            </a:prstGeom>
            <a:noFill/>
            <a:ln w="9525">
              <a:noFill/>
              <a:miter lim="800000"/>
              <a:headEnd/>
              <a:tailEnd/>
            </a:ln>
          </p:spPr>
          <p:txBody>
            <a:bodyPr wrap="none" lIns="0" tIns="0" rIns="0" bIns="0"/>
            <a:lstStyle/>
            <a:p>
              <a:pPr>
                <a:lnSpc>
                  <a:spcPct val="90000"/>
                </a:lnSpc>
              </a:pPr>
              <a:r>
                <a:rPr lang="en-US" sz="1300" b="1">
                  <a:ea typeface="ヒラギノ角ゴ Pro W3"/>
                  <a:cs typeface="ヒラギノ角ゴ Pro W3"/>
                </a:rPr>
                <a:t>Template strand</a:t>
              </a:r>
            </a:p>
            <a:p>
              <a:pPr>
                <a:lnSpc>
                  <a:spcPct val="90000"/>
                </a:lnSpc>
              </a:pPr>
              <a:r>
                <a:rPr lang="en-US" sz="1300" b="1">
                  <a:ea typeface="ヒラギノ角ゴ Pro W3"/>
                  <a:cs typeface="ヒラギノ角ゴ Pro W3"/>
                </a:rPr>
                <a:t>of DNA</a:t>
              </a:r>
            </a:p>
          </p:txBody>
        </p:sp>
        <p:sp>
          <p:nvSpPr>
            <p:cNvPr id="32828" name="Line 30"/>
            <p:cNvSpPr>
              <a:spLocks noChangeShapeType="1"/>
            </p:cNvSpPr>
            <p:nvPr/>
          </p:nvSpPr>
          <p:spPr bwMode="auto">
            <a:xfrm flipH="1">
              <a:off x="1780" y="1452"/>
              <a:ext cx="84" cy="164"/>
            </a:xfrm>
            <a:prstGeom prst="line">
              <a:avLst/>
            </a:prstGeom>
            <a:noFill/>
            <a:ln w="25400">
              <a:solidFill>
                <a:schemeClr val="tx1"/>
              </a:solidFill>
              <a:round/>
              <a:headEnd/>
              <a:tailEnd/>
            </a:ln>
          </p:spPr>
          <p:txBody>
            <a:bodyPr wrap="none" anchor="ctr"/>
            <a:lstStyle/>
            <a:p>
              <a:endParaRPr lang="en-US"/>
            </a:p>
          </p:txBody>
        </p:sp>
        <p:sp>
          <p:nvSpPr>
            <p:cNvPr id="32829" name="Line 31"/>
            <p:cNvSpPr>
              <a:spLocks noChangeShapeType="1"/>
            </p:cNvSpPr>
            <p:nvPr/>
          </p:nvSpPr>
          <p:spPr bwMode="auto">
            <a:xfrm>
              <a:off x="2036" y="1412"/>
              <a:ext cx="84" cy="148"/>
            </a:xfrm>
            <a:prstGeom prst="line">
              <a:avLst/>
            </a:prstGeom>
            <a:noFill/>
            <a:ln w="25400">
              <a:solidFill>
                <a:schemeClr val="tx1"/>
              </a:solidFill>
              <a:round/>
              <a:headEnd/>
              <a:tailEnd/>
            </a:ln>
          </p:spPr>
          <p:txBody>
            <a:bodyPr wrap="none" anchor="ctr"/>
            <a:lstStyle/>
            <a:p>
              <a:endParaRPr lang="en-US"/>
            </a:p>
          </p:txBody>
        </p:sp>
        <p:sp>
          <p:nvSpPr>
            <p:cNvPr id="32830" name="Line 32"/>
            <p:cNvSpPr>
              <a:spLocks noChangeShapeType="1"/>
            </p:cNvSpPr>
            <p:nvPr/>
          </p:nvSpPr>
          <p:spPr bwMode="auto">
            <a:xfrm>
              <a:off x="2820" y="1428"/>
              <a:ext cx="0" cy="72"/>
            </a:xfrm>
            <a:prstGeom prst="line">
              <a:avLst/>
            </a:prstGeom>
            <a:noFill/>
            <a:ln w="25400">
              <a:solidFill>
                <a:schemeClr val="tx1"/>
              </a:solidFill>
              <a:round/>
              <a:headEnd/>
              <a:tailEnd/>
            </a:ln>
          </p:spPr>
          <p:txBody>
            <a:bodyPr wrap="none" anchor="ctr"/>
            <a:lstStyle/>
            <a:p>
              <a:endParaRPr lang="en-US"/>
            </a:p>
          </p:txBody>
        </p:sp>
        <p:sp>
          <p:nvSpPr>
            <p:cNvPr id="32831" name="Text Box 35"/>
            <p:cNvSpPr txBox="1">
              <a:spLocks noChangeArrowheads="1"/>
            </p:cNvSpPr>
            <p:nvPr/>
          </p:nvSpPr>
          <p:spPr bwMode="auto">
            <a:xfrm>
              <a:off x="2787" y="1892"/>
              <a:ext cx="83" cy="91"/>
            </a:xfrm>
            <a:prstGeom prst="rect">
              <a:avLst/>
            </a:prstGeom>
            <a:noFill/>
            <a:ln w="9525">
              <a:noFill/>
              <a:miter lim="800000"/>
              <a:headEnd/>
              <a:tailEnd/>
            </a:ln>
          </p:spPr>
          <p:txBody>
            <a:bodyPr wrap="none" lIns="0" tIns="0" rIns="0" bIns="0"/>
            <a:lstStyle/>
            <a:p>
              <a:pPr>
                <a:lnSpc>
                  <a:spcPct val="90000"/>
                </a:lnSpc>
              </a:pPr>
              <a:r>
                <a:rPr lang="en-US" sz="1200" b="1">
                  <a:solidFill>
                    <a:schemeClr val="bg1"/>
                  </a:solidFill>
                  <a:ea typeface="ヒラギノ角ゴ Pro W3"/>
                  <a:cs typeface="ヒラギノ角ゴ Pro W3"/>
                </a:rPr>
                <a:t>2</a:t>
              </a:r>
            </a:p>
          </p:txBody>
        </p:sp>
        <p:sp>
          <p:nvSpPr>
            <p:cNvPr id="32832" name="Text Box 37"/>
            <p:cNvSpPr txBox="1">
              <a:spLocks noChangeArrowheads="1"/>
            </p:cNvSpPr>
            <p:nvPr/>
          </p:nvSpPr>
          <p:spPr bwMode="auto">
            <a:xfrm>
              <a:off x="2929" y="1877"/>
              <a:ext cx="542" cy="115"/>
            </a:xfrm>
            <a:prstGeom prst="rect">
              <a:avLst/>
            </a:prstGeom>
            <a:noFill/>
            <a:ln w="9525">
              <a:noFill/>
              <a:miter lim="800000"/>
              <a:headEnd/>
              <a:tailEnd/>
            </a:ln>
          </p:spPr>
          <p:txBody>
            <a:bodyPr wrap="none" lIns="0" tIns="0" rIns="0" bIns="0"/>
            <a:lstStyle/>
            <a:p>
              <a:pPr>
                <a:lnSpc>
                  <a:spcPct val="90000"/>
                </a:lnSpc>
              </a:pPr>
              <a:r>
                <a:rPr lang="en-US" sz="1300" b="1">
                  <a:ea typeface="ヒラギノ角ゴ Pro W3"/>
                  <a:cs typeface="ヒラギノ角ゴ Pro W3"/>
                </a:rPr>
                <a:t>Elongation</a:t>
              </a:r>
            </a:p>
          </p:txBody>
        </p:sp>
        <p:sp>
          <p:nvSpPr>
            <p:cNvPr id="32833" name="Text Box 38"/>
            <p:cNvSpPr txBox="1">
              <a:spLocks noChangeArrowheads="1"/>
            </p:cNvSpPr>
            <p:nvPr/>
          </p:nvSpPr>
          <p:spPr bwMode="auto">
            <a:xfrm>
              <a:off x="1793" y="2229"/>
              <a:ext cx="474" cy="235"/>
            </a:xfrm>
            <a:prstGeom prst="rect">
              <a:avLst/>
            </a:prstGeom>
            <a:noFill/>
            <a:ln w="9525">
              <a:noFill/>
              <a:miter lim="800000"/>
              <a:headEnd/>
              <a:tailEnd/>
            </a:ln>
          </p:spPr>
          <p:txBody>
            <a:bodyPr wrap="none" lIns="0" tIns="0" rIns="0" bIns="0"/>
            <a:lstStyle/>
            <a:p>
              <a:pPr>
                <a:lnSpc>
                  <a:spcPct val="90000"/>
                </a:lnSpc>
              </a:pPr>
              <a:r>
                <a:rPr lang="en-US" sz="1300" b="1">
                  <a:ea typeface="ヒラギノ角ゴ Pro W3"/>
                  <a:cs typeface="ヒラギノ角ゴ Pro W3"/>
                </a:rPr>
                <a:t>Rewound</a:t>
              </a:r>
            </a:p>
            <a:p>
              <a:pPr>
                <a:lnSpc>
                  <a:spcPct val="90000"/>
                </a:lnSpc>
              </a:pPr>
              <a:r>
                <a:rPr lang="en-US" sz="1300" b="1">
                  <a:ea typeface="ヒラギノ角ゴ Pro W3"/>
                  <a:cs typeface="ヒラギノ角ゴ Pro W3"/>
                </a:rPr>
                <a:t>DNA</a:t>
              </a:r>
            </a:p>
          </p:txBody>
        </p:sp>
        <p:sp>
          <p:nvSpPr>
            <p:cNvPr id="32834" name="Text Box 39"/>
            <p:cNvSpPr txBox="1">
              <a:spLocks noChangeArrowheads="1"/>
            </p:cNvSpPr>
            <p:nvPr/>
          </p:nvSpPr>
          <p:spPr bwMode="auto">
            <a:xfrm>
              <a:off x="1466" y="2500"/>
              <a:ext cx="87" cy="99"/>
            </a:xfrm>
            <a:prstGeom prst="rect">
              <a:avLst/>
            </a:prstGeom>
            <a:noFill/>
            <a:ln w="9525">
              <a:noFill/>
              <a:miter lim="800000"/>
              <a:headEnd/>
              <a:tailEnd/>
            </a:ln>
          </p:spPr>
          <p:txBody>
            <a:bodyPr wrap="none" lIns="0" tIns="0" rIns="0" bIns="0"/>
            <a:lstStyle/>
            <a:p>
              <a:pPr>
                <a:lnSpc>
                  <a:spcPct val="90000"/>
                </a:lnSpc>
              </a:pPr>
              <a:r>
                <a:rPr lang="en-US" sz="1300" b="1">
                  <a:ea typeface="ヒラギノ角ゴ Pro W3"/>
                  <a:cs typeface="ヒラギノ角ゴ Pro W3"/>
                </a:rPr>
                <a:t>5</a:t>
              </a:r>
              <a:r>
                <a:rPr lang="en-US" sz="1300" b="1">
                  <a:ea typeface="ヒラギノ角ゴ Pro W3"/>
                  <a:cs typeface="ヒラギノ角ゴ Pro W3"/>
                  <a:sym typeface="Symbol" pitchFamily="18" charset="2"/>
                </a:rPr>
                <a:t> </a:t>
              </a:r>
              <a:endParaRPr lang="en-US" sz="1300" b="1">
                <a:ea typeface="ヒラギノ角ゴ Pro W3"/>
                <a:cs typeface="ヒラギノ角ゴ Pro W3"/>
              </a:endParaRPr>
            </a:p>
          </p:txBody>
        </p:sp>
        <p:sp>
          <p:nvSpPr>
            <p:cNvPr id="32835" name="Text Box 40"/>
            <p:cNvSpPr txBox="1">
              <a:spLocks noChangeArrowheads="1"/>
            </p:cNvSpPr>
            <p:nvPr/>
          </p:nvSpPr>
          <p:spPr bwMode="auto">
            <a:xfrm>
              <a:off x="1890" y="2700"/>
              <a:ext cx="87" cy="99"/>
            </a:xfrm>
            <a:prstGeom prst="rect">
              <a:avLst/>
            </a:prstGeom>
            <a:noFill/>
            <a:ln w="9525">
              <a:noFill/>
              <a:miter lim="800000"/>
              <a:headEnd/>
              <a:tailEnd/>
            </a:ln>
          </p:spPr>
          <p:txBody>
            <a:bodyPr wrap="none" lIns="0" tIns="0" rIns="0" bIns="0"/>
            <a:lstStyle/>
            <a:p>
              <a:pPr>
                <a:lnSpc>
                  <a:spcPct val="90000"/>
                </a:lnSpc>
              </a:pPr>
              <a:r>
                <a:rPr lang="en-US" sz="1300" b="1">
                  <a:ea typeface="ヒラギノ角ゴ Pro W3"/>
                  <a:cs typeface="ヒラギノ角ゴ Pro W3"/>
                </a:rPr>
                <a:t>5</a:t>
              </a:r>
              <a:r>
                <a:rPr lang="en-US" sz="1300" b="1">
                  <a:ea typeface="ヒラギノ角ゴ Pro W3"/>
                  <a:cs typeface="ヒラギノ角ゴ Pro W3"/>
                  <a:sym typeface="Symbol" pitchFamily="18" charset="2"/>
                </a:rPr>
                <a:t> </a:t>
              </a:r>
              <a:endParaRPr lang="en-US" sz="1300" b="1">
                <a:ea typeface="ヒラギノ角ゴ Pro W3"/>
                <a:cs typeface="ヒラギノ角ゴ Pro W3"/>
              </a:endParaRPr>
            </a:p>
          </p:txBody>
        </p:sp>
        <p:sp>
          <p:nvSpPr>
            <p:cNvPr id="32836" name="Text Box 41"/>
            <p:cNvSpPr txBox="1">
              <a:spLocks noChangeArrowheads="1"/>
            </p:cNvSpPr>
            <p:nvPr/>
          </p:nvSpPr>
          <p:spPr bwMode="auto">
            <a:xfrm>
              <a:off x="3922" y="2604"/>
              <a:ext cx="87" cy="99"/>
            </a:xfrm>
            <a:prstGeom prst="rect">
              <a:avLst/>
            </a:prstGeom>
            <a:noFill/>
            <a:ln w="9525">
              <a:noFill/>
              <a:miter lim="800000"/>
              <a:headEnd/>
              <a:tailEnd/>
            </a:ln>
          </p:spPr>
          <p:txBody>
            <a:bodyPr wrap="none" lIns="0" tIns="0" rIns="0" bIns="0"/>
            <a:lstStyle/>
            <a:p>
              <a:pPr>
                <a:lnSpc>
                  <a:spcPct val="90000"/>
                </a:lnSpc>
              </a:pPr>
              <a:r>
                <a:rPr lang="en-US" sz="1300" b="1">
                  <a:ea typeface="ヒラギノ角ゴ Pro W3"/>
                  <a:cs typeface="ヒラギノ角ゴ Pro W3"/>
                </a:rPr>
                <a:t>5</a:t>
              </a:r>
              <a:r>
                <a:rPr lang="en-US" sz="1300" b="1">
                  <a:ea typeface="ヒラギノ角ゴ Pro W3"/>
                  <a:cs typeface="ヒラギノ角ゴ Pro W3"/>
                  <a:sym typeface="Symbol" pitchFamily="18" charset="2"/>
                </a:rPr>
                <a:t> </a:t>
              </a:r>
              <a:endParaRPr lang="en-US" sz="1300" b="1">
                <a:ea typeface="ヒラギノ角ゴ Pro W3"/>
                <a:cs typeface="ヒラギノ角ゴ Pro W3"/>
              </a:endParaRPr>
            </a:p>
          </p:txBody>
        </p:sp>
        <p:sp>
          <p:nvSpPr>
            <p:cNvPr id="32837" name="Text Box 42"/>
            <p:cNvSpPr txBox="1">
              <a:spLocks noChangeArrowheads="1"/>
            </p:cNvSpPr>
            <p:nvPr/>
          </p:nvSpPr>
          <p:spPr bwMode="auto">
            <a:xfrm>
              <a:off x="1466" y="2600"/>
              <a:ext cx="87" cy="99"/>
            </a:xfrm>
            <a:prstGeom prst="rect">
              <a:avLst/>
            </a:prstGeom>
            <a:noFill/>
            <a:ln w="9525">
              <a:noFill/>
              <a:miter lim="800000"/>
              <a:headEnd/>
              <a:tailEnd/>
            </a:ln>
          </p:spPr>
          <p:txBody>
            <a:bodyPr wrap="none" lIns="0" tIns="0" rIns="0" bIns="0"/>
            <a:lstStyle/>
            <a:p>
              <a:pPr>
                <a:lnSpc>
                  <a:spcPct val="90000"/>
                </a:lnSpc>
              </a:pPr>
              <a:r>
                <a:rPr lang="en-US" sz="1300" b="1">
                  <a:ea typeface="ヒラギノ角ゴ Pro W3"/>
                  <a:cs typeface="ヒラギノ角ゴ Pro W3"/>
                </a:rPr>
                <a:t>3</a:t>
              </a:r>
              <a:r>
                <a:rPr lang="en-US" sz="1300" b="1">
                  <a:ea typeface="ヒラギノ角ゴ Pro W3"/>
                  <a:cs typeface="ヒラギノ角ゴ Pro W3"/>
                  <a:sym typeface="Symbol" pitchFamily="18" charset="2"/>
                </a:rPr>
                <a:t></a:t>
              </a:r>
              <a:endParaRPr lang="en-US" sz="1300" b="1">
                <a:ea typeface="ヒラギノ角ゴ Pro W3"/>
                <a:cs typeface="ヒラギノ角ゴ Pro W3"/>
              </a:endParaRPr>
            </a:p>
          </p:txBody>
        </p:sp>
        <p:sp>
          <p:nvSpPr>
            <p:cNvPr id="32838" name="Text Box 43"/>
            <p:cNvSpPr txBox="1">
              <a:spLocks noChangeArrowheads="1"/>
            </p:cNvSpPr>
            <p:nvPr/>
          </p:nvSpPr>
          <p:spPr bwMode="auto">
            <a:xfrm>
              <a:off x="3030" y="2552"/>
              <a:ext cx="87" cy="99"/>
            </a:xfrm>
            <a:prstGeom prst="rect">
              <a:avLst/>
            </a:prstGeom>
            <a:noFill/>
            <a:ln w="9525">
              <a:noFill/>
              <a:miter lim="800000"/>
              <a:headEnd/>
              <a:tailEnd/>
            </a:ln>
          </p:spPr>
          <p:txBody>
            <a:bodyPr wrap="none" lIns="0" tIns="0" rIns="0" bIns="0"/>
            <a:lstStyle/>
            <a:p>
              <a:pPr>
                <a:lnSpc>
                  <a:spcPct val="90000"/>
                </a:lnSpc>
              </a:pPr>
              <a:r>
                <a:rPr lang="en-US" sz="1300" b="1">
                  <a:ea typeface="ヒラギノ角ゴ Pro W3"/>
                  <a:cs typeface="ヒラギノ角ゴ Pro W3"/>
                </a:rPr>
                <a:t>3</a:t>
              </a:r>
              <a:r>
                <a:rPr lang="en-US" sz="1300" b="1">
                  <a:ea typeface="ヒラギノ角ゴ Pro W3"/>
                  <a:cs typeface="ヒラギノ角ゴ Pro W3"/>
                  <a:sym typeface="Symbol" pitchFamily="18" charset="2"/>
                </a:rPr>
                <a:t></a:t>
              </a:r>
              <a:endParaRPr lang="en-US" sz="1300" b="1">
                <a:ea typeface="ヒラギノ角ゴ Pro W3"/>
                <a:cs typeface="ヒラギノ角ゴ Pro W3"/>
              </a:endParaRPr>
            </a:p>
          </p:txBody>
        </p:sp>
        <p:sp>
          <p:nvSpPr>
            <p:cNvPr id="32839" name="Text Box 44"/>
            <p:cNvSpPr txBox="1">
              <a:spLocks noChangeArrowheads="1"/>
            </p:cNvSpPr>
            <p:nvPr/>
          </p:nvSpPr>
          <p:spPr bwMode="auto">
            <a:xfrm>
              <a:off x="3918" y="2504"/>
              <a:ext cx="87" cy="99"/>
            </a:xfrm>
            <a:prstGeom prst="rect">
              <a:avLst/>
            </a:prstGeom>
            <a:noFill/>
            <a:ln w="9525">
              <a:noFill/>
              <a:miter lim="800000"/>
              <a:headEnd/>
              <a:tailEnd/>
            </a:ln>
          </p:spPr>
          <p:txBody>
            <a:bodyPr wrap="none" lIns="0" tIns="0" rIns="0" bIns="0"/>
            <a:lstStyle/>
            <a:p>
              <a:pPr>
                <a:lnSpc>
                  <a:spcPct val="90000"/>
                </a:lnSpc>
              </a:pPr>
              <a:r>
                <a:rPr lang="en-US" sz="1300" b="1">
                  <a:ea typeface="ヒラギノ角ゴ Pro W3"/>
                  <a:cs typeface="ヒラギノ角ゴ Pro W3"/>
                </a:rPr>
                <a:t>3</a:t>
              </a:r>
              <a:r>
                <a:rPr lang="en-US" sz="1300" b="1">
                  <a:ea typeface="ヒラギノ角ゴ Pro W3"/>
                  <a:cs typeface="ヒラギノ角ゴ Pro W3"/>
                  <a:sym typeface="Symbol" pitchFamily="18" charset="2"/>
                </a:rPr>
                <a:t></a:t>
              </a:r>
              <a:endParaRPr lang="en-US" sz="1300" b="1">
                <a:ea typeface="ヒラギノ角ゴ Pro W3"/>
                <a:cs typeface="ヒラギノ角ゴ Pro W3"/>
              </a:endParaRPr>
            </a:p>
          </p:txBody>
        </p:sp>
        <p:sp>
          <p:nvSpPr>
            <p:cNvPr id="32840" name="Text Box 45"/>
            <p:cNvSpPr txBox="1">
              <a:spLocks noChangeArrowheads="1"/>
            </p:cNvSpPr>
            <p:nvPr/>
          </p:nvSpPr>
          <p:spPr bwMode="auto">
            <a:xfrm>
              <a:off x="1797" y="2885"/>
              <a:ext cx="474" cy="235"/>
            </a:xfrm>
            <a:prstGeom prst="rect">
              <a:avLst/>
            </a:prstGeom>
            <a:noFill/>
            <a:ln w="9525">
              <a:noFill/>
              <a:miter lim="800000"/>
              <a:headEnd/>
              <a:tailEnd/>
            </a:ln>
          </p:spPr>
          <p:txBody>
            <a:bodyPr wrap="none" lIns="0" tIns="0" rIns="0" bIns="0"/>
            <a:lstStyle/>
            <a:p>
              <a:pPr>
                <a:lnSpc>
                  <a:spcPct val="90000"/>
                </a:lnSpc>
              </a:pPr>
              <a:r>
                <a:rPr lang="en-US" sz="1300" b="1">
                  <a:ea typeface="ヒラギノ角ゴ Pro W3"/>
                  <a:cs typeface="ヒラギノ角ゴ Pro W3"/>
                </a:rPr>
                <a:t>RNA</a:t>
              </a:r>
            </a:p>
            <a:p>
              <a:pPr>
                <a:lnSpc>
                  <a:spcPct val="90000"/>
                </a:lnSpc>
              </a:pPr>
              <a:r>
                <a:rPr lang="en-US" sz="1300" b="1">
                  <a:ea typeface="ヒラギノ角ゴ Pro W3"/>
                  <a:cs typeface="ヒラギノ角ゴ Pro W3"/>
                </a:rPr>
                <a:t>transcript</a:t>
              </a:r>
            </a:p>
          </p:txBody>
        </p:sp>
        <p:sp>
          <p:nvSpPr>
            <p:cNvPr id="32841" name="Line 46"/>
            <p:cNvSpPr>
              <a:spLocks noChangeShapeType="1"/>
            </p:cNvSpPr>
            <p:nvPr/>
          </p:nvSpPr>
          <p:spPr bwMode="auto">
            <a:xfrm>
              <a:off x="2040" y="2412"/>
              <a:ext cx="108" cy="156"/>
            </a:xfrm>
            <a:prstGeom prst="line">
              <a:avLst/>
            </a:prstGeom>
            <a:noFill/>
            <a:ln w="25400">
              <a:solidFill>
                <a:schemeClr val="tx1"/>
              </a:solidFill>
              <a:round/>
              <a:headEnd/>
              <a:tailEnd/>
            </a:ln>
          </p:spPr>
          <p:txBody>
            <a:bodyPr wrap="none" anchor="ctr"/>
            <a:lstStyle/>
            <a:p>
              <a:endParaRPr lang="en-US"/>
            </a:p>
          </p:txBody>
        </p:sp>
        <p:sp>
          <p:nvSpPr>
            <p:cNvPr id="32842" name="Line 47"/>
            <p:cNvSpPr>
              <a:spLocks noChangeShapeType="1"/>
            </p:cNvSpPr>
            <p:nvPr/>
          </p:nvSpPr>
          <p:spPr bwMode="auto">
            <a:xfrm flipH="1">
              <a:off x="2024" y="2748"/>
              <a:ext cx="136" cy="180"/>
            </a:xfrm>
            <a:prstGeom prst="line">
              <a:avLst/>
            </a:prstGeom>
            <a:noFill/>
            <a:ln w="25400">
              <a:solidFill>
                <a:schemeClr val="tx1"/>
              </a:solidFill>
              <a:round/>
              <a:headEnd/>
              <a:tailEnd/>
            </a:ln>
          </p:spPr>
          <p:txBody>
            <a:bodyPr wrap="none" anchor="ctr"/>
            <a:lstStyle/>
            <a:p>
              <a:endParaRPr lang="en-US"/>
            </a:p>
          </p:txBody>
        </p:sp>
      </p:grpSp>
      <p:sp>
        <p:nvSpPr>
          <p:cNvPr id="32770" name="Title 1"/>
          <p:cNvSpPr txBox="1">
            <a:spLocks/>
          </p:cNvSpPr>
          <p:nvPr/>
        </p:nvSpPr>
        <p:spPr bwMode="auto">
          <a:xfrm>
            <a:off x="457200" y="0"/>
            <a:ext cx="8229600" cy="808038"/>
          </a:xfrm>
          <a:prstGeom prst="rect">
            <a:avLst/>
          </a:prstGeom>
          <a:noFill/>
          <a:ln w="9525">
            <a:noFill/>
            <a:miter lim="800000"/>
            <a:headEnd/>
            <a:tailEnd/>
          </a:ln>
        </p:spPr>
        <p:txBody>
          <a:bodyPr anchor="ctr"/>
          <a:lstStyle/>
          <a:p>
            <a:pPr algn="ctr"/>
            <a:r>
              <a:rPr lang="en-US" sz="4400" b="1">
                <a:latin typeface="Candara" pitchFamily="34" charset="0"/>
              </a:rPr>
              <a:t>Overview of Transcription</a:t>
            </a:r>
          </a:p>
        </p:txBody>
      </p:sp>
      <p:grpSp>
        <p:nvGrpSpPr>
          <p:cNvPr id="32771" name="Group 4"/>
          <p:cNvGrpSpPr>
            <a:grpSpLocks/>
          </p:cNvGrpSpPr>
          <p:nvPr/>
        </p:nvGrpSpPr>
        <p:grpSpPr bwMode="auto">
          <a:xfrm>
            <a:off x="3651250" y="2063750"/>
            <a:ext cx="4502150" cy="4625975"/>
            <a:chOff x="3581400" y="2063358"/>
            <a:chExt cx="4502508" cy="4626620"/>
          </a:xfrm>
        </p:grpSpPr>
        <p:grpSp>
          <p:nvGrpSpPr>
            <p:cNvPr id="32775" name="Group 61"/>
            <p:cNvGrpSpPr>
              <a:grpSpLocks/>
            </p:cNvGrpSpPr>
            <p:nvPr/>
          </p:nvGrpSpPr>
          <p:grpSpPr bwMode="auto">
            <a:xfrm>
              <a:off x="3581400" y="3581400"/>
              <a:ext cx="4502508" cy="3108578"/>
              <a:chOff x="2728" y="1801"/>
              <a:chExt cx="2927" cy="2308"/>
            </a:xfrm>
          </p:grpSpPr>
          <p:pic>
            <p:nvPicPr>
              <p:cNvPr id="32779" name="Picture 57" descr="17_07aTranscriptionStag_4-U"/>
              <p:cNvPicPr>
                <a:picLocks noChangeAspect="1" noChangeArrowheads="1"/>
              </p:cNvPicPr>
              <p:nvPr/>
            </p:nvPicPr>
            <p:blipFill>
              <a:blip r:embed="rId4"/>
              <a:srcRect t="41628" b="2776"/>
              <a:stretch>
                <a:fillRect/>
              </a:stretch>
            </p:blipFill>
            <p:spPr bwMode="auto">
              <a:xfrm>
                <a:off x="2728" y="1801"/>
                <a:ext cx="2927" cy="2308"/>
              </a:xfrm>
              <a:prstGeom prst="rect">
                <a:avLst/>
              </a:prstGeom>
              <a:noFill/>
              <a:ln w="9525">
                <a:noFill/>
                <a:miter lim="800000"/>
                <a:headEnd/>
                <a:tailEnd/>
              </a:ln>
            </p:spPr>
          </p:pic>
          <p:sp>
            <p:nvSpPr>
              <p:cNvPr id="32780" name="Oval 47"/>
              <p:cNvSpPr>
                <a:spLocks noChangeArrowheads="1"/>
              </p:cNvSpPr>
              <p:nvPr/>
            </p:nvSpPr>
            <p:spPr bwMode="auto">
              <a:xfrm>
                <a:off x="4064" y="3072"/>
                <a:ext cx="112" cy="104"/>
              </a:xfrm>
              <a:prstGeom prst="ellipse">
                <a:avLst/>
              </a:prstGeom>
              <a:solidFill>
                <a:srgbClr val="0092CA"/>
              </a:solidFill>
              <a:ln w="9525">
                <a:noFill/>
                <a:round/>
                <a:headEnd/>
                <a:tailEnd/>
              </a:ln>
            </p:spPr>
            <p:txBody>
              <a:bodyPr wrap="none" anchor="ctr"/>
              <a:lstStyle/>
              <a:p>
                <a:endParaRPr lang="en-US">
                  <a:latin typeface="Calibri" pitchFamily="34" charset="0"/>
                </a:endParaRPr>
              </a:p>
            </p:txBody>
          </p:sp>
          <p:sp>
            <p:nvSpPr>
              <p:cNvPr id="32781" name="Oval 3"/>
              <p:cNvSpPr>
                <a:spLocks noChangeArrowheads="1"/>
              </p:cNvSpPr>
              <p:nvPr/>
            </p:nvSpPr>
            <p:spPr bwMode="auto">
              <a:xfrm>
                <a:off x="4068" y="1876"/>
                <a:ext cx="112" cy="104"/>
              </a:xfrm>
              <a:prstGeom prst="ellipse">
                <a:avLst/>
              </a:prstGeom>
              <a:solidFill>
                <a:srgbClr val="0092CA"/>
              </a:solidFill>
              <a:ln w="9525">
                <a:noFill/>
                <a:round/>
                <a:headEnd/>
                <a:tailEnd/>
              </a:ln>
            </p:spPr>
            <p:txBody>
              <a:bodyPr wrap="none" anchor="ctr"/>
              <a:lstStyle/>
              <a:p>
                <a:endParaRPr lang="en-US">
                  <a:latin typeface="Calibri" pitchFamily="34" charset="0"/>
                </a:endParaRPr>
              </a:p>
            </p:txBody>
          </p:sp>
          <p:sp>
            <p:nvSpPr>
              <p:cNvPr id="32782" name="Text Box 34"/>
              <p:cNvSpPr txBox="1">
                <a:spLocks noChangeArrowheads="1"/>
              </p:cNvSpPr>
              <p:nvPr/>
            </p:nvSpPr>
            <p:spPr bwMode="auto">
              <a:xfrm>
                <a:off x="4098" y="1879"/>
                <a:ext cx="83" cy="91"/>
              </a:xfrm>
              <a:prstGeom prst="rect">
                <a:avLst/>
              </a:prstGeom>
              <a:noFill/>
              <a:ln w="9525">
                <a:noFill/>
                <a:miter lim="800000"/>
                <a:headEnd/>
                <a:tailEnd/>
              </a:ln>
            </p:spPr>
            <p:txBody>
              <a:bodyPr wrap="none" lIns="0" tIns="0" rIns="0" bIns="0"/>
              <a:lstStyle/>
              <a:p>
                <a:pPr>
                  <a:lnSpc>
                    <a:spcPct val="90000"/>
                  </a:lnSpc>
                </a:pPr>
                <a:r>
                  <a:rPr lang="en-US" sz="1200" b="1">
                    <a:solidFill>
                      <a:schemeClr val="bg1"/>
                    </a:solidFill>
                    <a:ea typeface="ヒラギノ角ゴ Pro W3"/>
                    <a:cs typeface="ヒラギノ角ゴ Pro W3"/>
                  </a:rPr>
                  <a:t>2</a:t>
                </a:r>
              </a:p>
            </p:txBody>
          </p:sp>
          <p:sp>
            <p:nvSpPr>
              <p:cNvPr id="32783" name="Text Box 35"/>
              <p:cNvSpPr txBox="1">
                <a:spLocks noChangeArrowheads="1"/>
              </p:cNvSpPr>
              <p:nvPr/>
            </p:nvSpPr>
            <p:spPr bwMode="auto">
              <a:xfrm>
                <a:off x="4241" y="1865"/>
                <a:ext cx="542" cy="115"/>
              </a:xfrm>
              <a:prstGeom prst="rect">
                <a:avLst/>
              </a:prstGeom>
              <a:noFill/>
              <a:ln w="9525">
                <a:noFill/>
                <a:miter lim="800000"/>
                <a:headEnd/>
                <a:tailEnd/>
              </a:ln>
            </p:spPr>
            <p:txBody>
              <a:bodyPr wrap="none" lIns="0" tIns="0" rIns="0" bIns="0"/>
              <a:lstStyle/>
              <a:p>
                <a:pPr>
                  <a:lnSpc>
                    <a:spcPct val="90000"/>
                  </a:lnSpc>
                </a:pPr>
                <a:r>
                  <a:rPr lang="en-US" sz="1300" b="1">
                    <a:ea typeface="ヒラギノ角ゴ Pro W3"/>
                    <a:cs typeface="ヒラギノ角ゴ Pro W3"/>
                  </a:rPr>
                  <a:t>Elongation</a:t>
                </a:r>
              </a:p>
            </p:txBody>
          </p:sp>
          <p:sp>
            <p:nvSpPr>
              <p:cNvPr id="32784" name="Text Box 36"/>
              <p:cNvSpPr txBox="1">
                <a:spLocks noChangeArrowheads="1"/>
              </p:cNvSpPr>
              <p:nvPr/>
            </p:nvSpPr>
            <p:spPr bwMode="auto">
              <a:xfrm>
                <a:off x="3105" y="2217"/>
                <a:ext cx="474" cy="235"/>
              </a:xfrm>
              <a:prstGeom prst="rect">
                <a:avLst/>
              </a:prstGeom>
              <a:noFill/>
              <a:ln w="9525">
                <a:noFill/>
                <a:miter lim="800000"/>
                <a:headEnd/>
                <a:tailEnd/>
              </a:ln>
            </p:spPr>
            <p:txBody>
              <a:bodyPr wrap="none" lIns="0" tIns="0" rIns="0" bIns="0"/>
              <a:lstStyle/>
              <a:p>
                <a:pPr>
                  <a:lnSpc>
                    <a:spcPct val="90000"/>
                  </a:lnSpc>
                </a:pPr>
                <a:r>
                  <a:rPr lang="en-US" sz="1300" b="1">
                    <a:ea typeface="ヒラギノ角ゴ Pro W3"/>
                    <a:cs typeface="ヒラギノ角ゴ Pro W3"/>
                  </a:rPr>
                  <a:t>Rewound</a:t>
                </a:r>
              </a:p>
              <a:p>
                <a:pPr>
                  <a:lnSpc>
                    <a:spcPct val="90000"/>
                  </a:lnSpc>
                </a:pPr>
                <a:r>
                  <a:rPr lang="en-US" sz="1300" b="1">
                    <a:ea typeface="ヒラギノ角ゴ Pro W3"/>
                    <a:cs typeface="ヒラギノ角ゴ Pro W3"/>
                  </a:rPr>
                  <a:t>DNA</a:t>
                </a:r>
              </a:p>
            </p:txBody>
          </p:sp>
          <p:sp>
            <p:nvSpPr>
              <p:cNvPr id="32785" name="Text Box 37"/>
              <p:cNvSpPr txBox="1">
                <a:spLocks noChangeArrowheads="1"/>
              </p:cNvSpPr>
              <p:nvPr/>
            </p:nvSpPr>
            <p:spPr bwMode="auto">
              <a:xfrm>
                <a:off x="2778" y="2488"/>
                <a:ext cx="87" cy="99"/>
              </a:xfrm>
              <a:prstGeom prst="rect">
                <a:avLst/>
              </a:prstGeom>
              <a:noFill/>
              <a:ln w="9525">
                <a:noFill/>
                <a:miter lim="800000"/>
                <a:headEnd/>
                <a:tailEnd/>
              </a:ln>
            </p:spPr>
            <p:txBody>
              <a:bodyPr wrap="none" lIns="0" tIns="0" rIns="0" bIns="0"/>
              <a:lstStyle/>
              <a:p>
                <a:pPr>
                  <a:lnSpc>
                    <a:spcPct val="90000"/>
                  </a:lnSpc>
                </a:pPr>
                <a:r>
                  <a:rPr lang="en-US" sz="1300" b="1">
                    <a:ea typeface="ヒラギノ角ゴ Pro W3"/>
                    <a:cs typeface="ヒラギノ角ゴ Pro W3"/>
                  </a:rPr>
                  <a:t>5</a:t>
                </a:r>
                <a:r>
                  <a:rPr lang="en-US" sz="1300" b="1">
                    <a:ea typeface="ヒラギノ角ゴ Pro W3"/>
                    <a:cs typeface="ヒラギノ角ゴ Pro W3"/>
                    <a:sym typeface="Symbol" pitchFamily="18" charset="2"/>
                  </a:rPr>
                  <a:t> </a:t>
                </a:r>
                <a:endParaRPr lang="en-US" sz="1300" b="1">
                  <a:ea typeface="ヒラギノ角ゴ Pro W3"/>
                  <a:cs typeface="ヒラギノ角ゴ Pro W3"/>
                </a:endParaRPr>
              </a:p>
            </p:txBody>
          </p:sp>
          <p:sp>
            <p:nvSpPr>
              <p:cNvPr id="32786" name="Text Box 38"/>
              <p:cNvSpPr txBox="1">
                <a:spLocks noChangeArrowheads="1"/>
              </p:cNvSpPr>
              <p:nvPr/>
            </p:nvSpPr>
            <p:spPr bwMode="auto">
              <a:xfrm>
                <a:off x="3202" y="2688"/>
                <a:ext cx="87" cy="99"/>
              </a:xfrm>
              <a:prstGeom prst="rect">
                <a:avLst/>
              </a:prstGeom>
              <a:noFill/>
              <a:ln w="9525">
                <a:noFill/>
                <a:miter lim="800000"/>
                <a:headEnd/>
                <a:tailEnd/>
              </a:ln>
            </p:spPr>
            <p:txBody>
              <a:bodyPr wrap="none" lIns="0" tIns="0" rIns="0" bIns="0"/>
              <a:lstStyle/>
              <a:p>
                <a:pPr>
                  <a:lnSpc>
                    <a:spcPct val="90000"/>
                  </a:lnSpc>
                </a:pPr>
                <a:r>
                  <a:rPr lang="en-US" sz="1300" b="1">
                    <a:ea typeface="ヒラギノ角ゴ Pro W3"/>
                    <a:cs typeface="ヒラギノ角ゴ Pro W3"/>
                  </a:rPr>
                  <a:t>5</a:t>
                </a:r>
                <a:r>
                  <a:rPr lang="en-US" sz="1300" b="1">
                    <a:ea typeface="ヒラギノ角ゴ Pro W3"/>
                    <a:cs typeface="ヒラギノ角ゴ Pro W3"/>
                    <a:sym typeface="Symbol" pitchFamily="18" charset="2"/>
                  </a:rPr>
                  <a:t> </a:t>
                </a:r>
                <a:endParaRPr lang="en-US" sz="1300" b="1">
                  <a:ea typeface="ヒラギノ角ゴ Pro W3"/>
                  <a:cs typeface="ヒラギノ角ゴ Pro W3"/>
                </a:endParaRPr>
              </a:p>
            </p:txBody>
          </p:sp>
          <p:sp>
            <p:nvSpPr>
              <p:cNvPr id="32787" name="Text Box 39"/>
              <p:cNvSpPr txBox="1">
                <a:spLocks noChangeArrowheads="1"/>
              </p:cNvSpPr>
              <p:nvPr/>
            </p:nvSpPr>
            <p:spPr bwMode="auto">
              <a:xfrm>
                <a:off x="5234" y="2592"/>
                <a:ext cx="87" cy="99"/>
              </a:xfrm>
              <a:prstGeom prst="rect">
                <a:avLst/>
              </a:prstGeom>
              <a:noFill/>
              <a:ln w="9525">
                <a:noFill/>
                <a:miter lim="800000"/>
                <a:headEnd/>
                <a:tailEnd/>
              </a:ln>
            </p:spPr>
            <p:txBody>
              <a:bodyPr wrap="none" lIns="0" tIns="0" rIns="0" bIns="0"/>
              <a:lstStyle/>
              <a:p>
                <a:pPr>
                  <a:lnSpc>
                    <a:spcPct val="90000"/>
                  </a:lnSpc>
                </a:pPr>
                <a:r>
                  <a:rPr lang="en-US" sz="1300" b="1">
                    <a:ea typeface="ヒラギノ角ゴ Pro W3"/>
                    <a:cs typeface="ヒラギノ角ゴ Pro W3"/>
                  </a:rPr>
                  <a:t>5</a:t>
                </a:r>
                <a:r>
                  <a:rPr lang="en-US" sz="1300" b="1">
                    <a:ea typeface="ヒラギノ角ゴ Pro W3"/>
                    <a:cs typeface="ヒラギノ角ゴ Pro W3"/>
                    <a:sym typeface="Symbol" pitchFamily="18" charset="2"/>
                  </a:rPr>
                  <a:t> </a:t>
                </a:r>
                <a:endParaRPr lang="en-US" sz="1300" b="1">
                  <a:ea typeface="ヒラギノ角ゴ Pro W3"/>
                  <a:cs typeface="ヒラギノ角ゴ Pro W3"/>
                </a:endParaRPr>
              </a:p>
            </p:txBody>
          </p:sp>
          <p:sp>
            <p:nvSpPr>
              <p:cNvPr id="32788" name="Text Box 40"/>
              <p:cNvSpPr txBox="1">
                <a:spLocks noChangeArrowheads="1"/>
              </p:cNvSpPr>
              <p:nvPr/>
            </p:nvSpPr>
            <p:spPr bwMode="auto">
              <a:xfrm>
                <a:off x="2778" y="2588"/>
                <a:ext cx="87" cy="99"/>
              </a:xfrm>
              <a:prstGeom prst="rect">
                <a:avLst/>
              </a:prstGeom>
              <a:noFill/>
              <a:ln w="9525">
                <a:noFill/>
                <a:miter lim="800000"/>
                <a:headEnd/>
                <a:tailEnd/>
              </a:ln>
            </p:spPr>
            <p:txBody>
              <a:bodyPr wrap="none" lIns="0" tIns="0" rIns="0" bIns="0"/>
              <a:lstStyle/>
              <a:p>
                <a:pPr>
                  <a:lnSpc>
                    <a:spcPct val="90000"/>
                  </a:lnSpc>
                </a:pPr>
                <a:r>
                  <a:rPr lang="en-US" sz="1300" b="1">
                    <a:ea typeface="ヒラギノ角ゴ Pro W3"/>
                    <a:cs typeface="ヒラギノ角ゴ Pro W3"/>
                  </a:rPr>
                  <a:t>3</a:t>
                </a:r>
                <a:r>
                  <a:rPr lang="en-US" sz="1300" b="1">
                    <a:ea typeface="ヒラギノ角ゴ Pro W3"/>
                    <a:cs typeface="ヒラギノ角ゴ Pro W3"/>
                    <a:sym typeface="Symbol" pitchFamily="18" charset="2"/>
                  </a:rPr>
                  <a:t></a:t>
                </a:r>
                <a:endParaRPr lang="en-US" sz="1300" b="1">
                  <a:ea typeface="ヒラギノ角ゴ Pro W3"/>
                  <a:cs typeface="ヒラギノ角ゴ Pro W3"/>
                </a:endParaRPr>
              </a:p>
            </p:txBody>
          </p:sp>
          <p:sp>
            <p:nvSpPr>
              <p:cNvPr id="32789" name="Text Box 41"/>
              <p:cNvSpPr txBox="1">
                <a:spLocks noChangeArrowheads="1"/>
              </p:cNvSpPr>
              <p:nvPr/>
            </p:nvSpPr>
            <p:spPr bwMode="auto">
              <a:xfrm>
                <a:off x="4342" y="2540"/>
                <a:ext cx="87" cy="99"/>
              </a:xfrm>
              <a:prstGeom prst="rect">
                <a:avLst/>
              </a:prstGeom>
              <a:noFill/>
              <a:ln w="9525">
                <a:noFill/>
                <a:miter lim="800000"/>
                <a:headEnd/>
                <a:tailEnd/>
              </a:ln>
            </p:spPr>
            <p:txBody>
              <a:bodyPr wrap="none" lIns="0" tIns="0" rIns="0" bIns="0"/>
              <a:lstStyle/>
              <a:p>
                <a:pPr>
                  <a:lnSpc>
                    <a:spcPct val="90000"/>
                  </a:lnSpc>
                </a:pPr>
                <a:r>
                  <a:rPr lang="en-US" sz="1300" b="1">
                    <a:ea typeface="ヒラギノ角ゴ Pro W3"/>
                    <a:cs typeface="ヒラギノ角ゴ Pro W3"/>
                  </a:rPr>
                  <a:t>3</a:t>
                </a:r>
                <a:r>
                  <a:rPr lang="en-US" sz="1300" b="1">
                    <a:ea typeface="ヒラギノ角ゴ Pro W3"/>
                    <a:cs typeface="ヒラギノ角ゴ Pro W3"/>
                    <a:sym typeface="Symbol" pitchFamily="18" charset="2"/>
                  </a:rPr>
                  <a:t></a:t>
                </a:r>
                <a:endParaRPr lang="en-US" sz="1300" b="1">
                  <a:ea typeface="ヒラギノ角ゴ Pro W3"/>
                  <a:cs typeface="ヒラギノ角ゴ Pro W3"/>
                </a:endParaRPr>
              </a:p>
            </p:txBody>
          </p:sp>
          <p:sp>
            <p:nvSpPr>
              <p:cNvPr id="32790" name="Text Box 42"/>
              <p:cNvSpPr txBox="1">
                <a:spLocks noChangeArrowheads="1"/>
              </p:cNvSpPr>
              <p:nvPr/>
            </p:nvSpPr>
            <p:spPr bwMode="auto">
              <a:xfrm>
                <a:off x="5230" y="2492"/>
                <a:ext cx="87" cy="99"/>
              </a:xfrm>
              <a:prstGeom prst="rect">
                <a:avLst/>
              </a:prstGeom>
              <a:noFill/>
              <a:ln w="9525">
                <a:noFill/>
                <a:miter lim="800000"/>
                <a:headEnd/>
                <a:tailEnd/>
              </a:ln>
            </p:spPr>
            <p:txBody>
              <a:bodyPr wrap="none" lIns="0" tIns="0" rIns="0" bIns="0"/>
              <a:lstStyle/>
              <a:p>
                <a:pPr>
                  <a:lnSpc>
                    <a:spcPct val="90000"/>
                  </a:lnSpc>
                </a:pPr>
                <a:r>
                  <a:rPr lang="en-US" sz="1300" b="1">
                    <a:ea typeface="ヒラギノ角ゴ Pro W3"/>
                    <a:cs typeface="ヒラギノ角ゴ Pro W3"/>
                  </a:rPr>
                  <a:t>3</a:t>
                </a:r>
                <a:r>
                  <a:rPr lang="en-US" sz="1300" b="1">
                    <a:ea typeface="ヒラギノ角ゴ Pro W3"/>
                    <a:cs typeface="ヒラギノ角ゴ Pro W3"/>
                    <a:sym typeface="Symbol" pitchFamily="18" charset="2"/>
                  </a:rPr>
                  <a:t></a:t>
                </a:r>
                <a:endParaRPr lang="en-US" sz="1300" b="1">
                  <a:ea typeface="ヒラギノ角ゴ Pro W3"/>
                  <a:cs typeface="ヒラギノ角ゴ Pro W3"/>
                </a:endParaRPr>
              </a:p>
            </p:txBody>
          </p:sp>
          <p:sp>
            <p:nvSpPr>
              <p:cNvPr id="32791" name="Text Box 43"/>
              <p:cNvSpPr txBox="1">
                <a:spLocks noChangeArrowheads="1"/>
              </p:cNvSpPr>
              <p:nvPr/>
            </p:nvSpPr>
            <p:spPr bwMode="auto">
              <a:xfrm>
                <a:off x="3109" y="2873"/>
                <a:ext cx="474" cy="235"/>
              </a:xfrm>
              <a:prstGeom prst="rect">
                <a:avLst/>
              </a:prstGeom>
              <a:noFill/>
              <a:ln w="9525">
                <a:noFill/>
                <a:miter lim="800000"/>
                <a:headEnd/>
                <a:tailEnd/>
              </a:ln>
            </p:spPr>
            <p:txBody>
              <a:bodyPr wrap="none" lIns="0" tIns="0" rIns="0" bIns="0"/>
              <a:lstStyle/>
              <a:p>
                <a:pPr>
                  <a:lnSpc>
                    <a:spcPct val="90000"/>
                  </a:lnSpc>
                </a:pPr>
                <a:r>
                  <a:rPr lang="en-US" sz="1300" b="1">
                    <a:ea typeface="ヒラギノ角ゴ Pro W3"/>
                    <a:cs typeface="ヒラギノ角ゴ Pro W3"/>
                  </a:rPr>
                  <a:t>RNA</a:t>
                </a:r>
              </a:p>
              <a:p>
                <a:pPr>
                  <a:lnSpc>
                    <a:spcPct val="90000"/>
                  </a:lnSpc>
                </a:pPr>
                <a:r>
                  <a:rPr lang="en-US" sz="1300" b="1">
                    <a:ea typeface="ヒラギノ角ゴ Pro W3"/>
                    <a:cs typeface="ヒラギノ角ゴ Pro W3"/>
                  </a:rPr>
                  <a:t>transcript</a:t>
                </a:r>
              </a:p>
            </p:txBody>
          </p:sp>
          <p:sp>
            <p:nvSpPr>
              <p:cNvPr id="32792" name="Line 44"/>
              <p:cNvSpPr>
                <a:spLocks noChangeShapeType="1"/>
              </p:cNvSpPr>
              <p:nvPr/>
            </p:nvSpPr>
            <p:spPr bwMode="auto">
              <a:xfrm>
                <a:off x="3352" y="2400"/>
                <a:ext cx="108" cy="156"/>
              </a:xfrm>
              <a:prstGeom prst="line">
                <a:avLst/>
              </a:prstGeom>
              <a:noFill/>
              <a:ln w="25400">
                <a:solidFill>
                  <a:schemeClr val="tx1"/>
                </a:solidFill>
                <a:round/>
                <a:headEnd/>
                <a:tailEnd/>
              </a:ln>
            </p:spPr>
            <p:txBody>
              <a:bodyPr wrap="none" anchor="ctr"/>
              <a:lstStyle/>
              <a:p>
                <a:endParaRPr lang="en-US"/>
              </a:p>
            </p:txBody>
          </p:sp>
          <p:sp>
            <p:nvSpPr>
              <p:cNvPr id="32793" name="Line 45"/>
              <p:cNvSpPr>
                <a:spLocks noChangeShapeType="1"/>
              </p:cNvSpPr>
              <p:nvPr/>
            </p:nvSpPr>
            <p:spPr bwMode="auto">
              <a:xfrm flipH="1">
                <a:off x="3336" y="2736"/>
                <a:ext cx="136" cy="180"/>
              </a:xfrm>
              <a:prstGeom prst="line">
                <a:avLst/>
              </a:prstGeom>
              <a:noFill/>
              <a:ln w="25400">
                <a:solidFill>
                  <a:schemeClr val="tx1"/>
                </a:solidFill>
                <a:round/>
                <a:headEnd/>
                <a:tailEnd/>
              </a:ln>
            </p:spPr>
            <p:txBody>
              <a:bodyPr wrap="none" anchor="ctr"/>
              <a:lstStyle/>
              <a:p>
                <a:endParaRPr lang="en-US"/>
              </a:p>
            </p:txBody>
          </p:sp>
          <p:sp>
            <p:nvSpPr>
              <p:cNvPr id="32794" name="Text Box 48"/>
              <p:cNvSpPr txBox="1">
                <a:spLocks noChangeArrowheads="1"/>
              </p:cNvSpPr>
              <p:nvPr/>
            </p:nvSpPr>
            <p:spPr bwMode="auto">
              <a:xfrm>
                <a:off x="4094" y="3077"/>
                <a:ext cx="83" cy="91"/>
              </a:xfrm>
              <a:prstGeom prst="rect">
                <a:avLst/>
              </a:prstGeom>
              <a:noFill/>
              <a:ln w="9525">
                <a:noFill/>
                <a:miter lim="800000"/>
                <a:headEnd/>
                <a:tailEnd/>
              </a:ln>
            </p:spPr>
            <p:txBody>
              <a:bodyPr wrap="none" lIns="0" tIns="0" rIns="0" bIns="0"/>
              <a:lstStyle/>
              <a:p>
                <a:pPr>
                  <a:lnSpc>
                    <a:spcPct val="90000"/>
                  </a:lnSpc>
                </a:pPr>
                <a:r>
                  <a:rPr lang="en-US" sz="1200" b="1">
                    <a:solidFill>
                      <a:schemeClr val="bg1"/>
                    </a:solidFill>
                    <a:ea typeface="ヒラギノ角ゴ Pro W3"/>
                    <a:cs typeface="ヒラギノ角ゴ Pro W3"/>
                  </a:rPr>
                  <a:t>3</a:t>
                </a:r>
              </a:p>
            </p:txBody>
          </p:sp>
          <p:sp>
            <p:nvSpPr>
              <p:cNvPr id="32795" name="Text Box 49"/>
              <p:cNvSpPr txBox="1">
                <a:spLocks noChangeArrowheads="1"/>
              </p:cNvSpPr>
              <p:nvPr/>
            </p:nvSpPr>
            <p:spPr bwMode="auto">
              <a:xfrm>
                <a:off x="4225" y="3061"/>
                <a:ext cx="590" cy="111"/>
              </a:xfrm>
              <a:prstGeom prst="rect">
                <a:avLst/>
              </a:prstGeom>
              <a:noFill/>
              <a:ln w="9525">
                <a:noFill/>
                <a:miter lim="800000"/>
                <a:headEnd/>
                <a:tailEnd/>
              </a:ln>
            </p:spPr>
            <p:txBody>
              <a:bodyPr wrap="none" lIns="0" tIns="0" rIns="0" bIns="0"/>
              <a:lstStyle/>
              <a:p>
                <a:pPr>
                  <a:lnSpc>
                    <a:spcPct val="90000"/>
                  </a:lnSpc>
                </a:pPr>
                <a:r>
                  <a:rPr lang="en-US" sz="1300" b="1">
                    <a:ea typeface="ヒラギノ角ゴ Pro W3"/>
                    <a:cs typeface="ヒラギノ角ゴ Pro W3"/>
                  </a:rPr>
                  <a:t>Termination</a:t>
                </a:r>
              </a:p>
            </p:txBody>
          </p:sp>
          <p:sp>
            <p:nvSpPr>
              <p:cNvPr id="32796" name="Text Box 50"/>
              <p:cNvSpPr txBox="1">
                <a:spLocks noChangeArrowheads="1"/>
              </p:cNvSpPr>
              <p:nvPr/>
            </p:nvSpPr>
            <p:spPr bwMode="auto">
              <a:xfrm>
                <a:off x="2778" y="3412"/>
                <a:ext cx="87" cy="99"/>
              </a:xfrm>
              <a:prstGeom prst="rect">
                <a:avLst/>
              </a:prstGeom>
              <a:noFill/>
              <a:ln w="9525">
                <a:noFill/>
                <a:miter lim="800000"/>
                <a:headEnd/>
                <a:tailEnd/>
              </a:ln>
            </p:spPr>
            <p:txBody>
              <a:bodyPr wrap="none" lIns="0" tIns="0" rIns="0" bIns="0"/>
              <a:lstStyle/>
              <a:p>
                <a:pPr>
                  <a:lnSpc>
                    <a:spcPct val="90000"/>
                  </a:lnSpc>
                </a:pPr>
                <a:r>
                  <a:rPr lang="en-US" sz="1300" b="1">
                    <a:ea typeface="ヒラギノ角ゴ Pro W3"/>
                    <a:cs typeface="ヒラギノ角ゴ Pro W3"/>
                  </a:rPr>
                  <a:t>5</a:t>
                </a:r>
                <a:r>
                  <a:rPr lang="en-US" sz="1300" b="1">
                    <a:ea typeface="ヒラギノ角ゴ Pro W3"/>
                    <a:cs typeface="ヒラギノ角ゴ Pro W3"/>
                    <a:sym typeface="Symbol" pitchFamily="18" charset="2"/>
                  </a:rPr>
                  <a:t> </a:t>
                </a:r>
                <a:endParaRPr lang="en-US" sz="1300" b="1">
                  <a:ea typeface="ヒラギノ角ゴ Pro W3"/>
                  <a:cs typeface="ヒラギノ角ゴ Pro W3"/>
                </a:endParaRPr>
              </a:p>
            </p:txBody>
          </p:sp>
          <p:sp>
            <p:nvSpPr>
              <p:cNvPr id="32797" name="Text Box 51"/>
              <p:cNvSpPr txBox="1">
                <a:spLocks noChangeArrowheads="1"/>
              </p:cNvSpPr>
              <p:nvPr/>
            </p:nvSpPr>
            <p:spPr bwMode="auto">
              <a:xfrm>
                <a:off x="3198" y="3664"/>
                <a:ext cx="87" cy="99"/>
              </a:xfrm>
              <a:prstGeom prst="rect">
                <a:avLst/>
              </a:prstGeom>
              <a:noFill/>
              <a:ln w="9525">
                <a:noFill/>
                <a:miter lim="800000"/>
                <a:headEnd/>
                <a:tailEnd/>
              </a:ln>
            </p:spPr>
            <p:txBody>
              <a:bodyPr wrap="none" lIns="0" tIns="0" rIns="0" bIns="0"/>
              <a:lstStyle/>
              <a:p>
                <a:pPr>
                  <a:lnSpc>
                    <a:spcPct val="90000"/>
                  </a:lnSpc>
                </a:pPr>
                <a:r>
                  <a:rPr lang="en-US" sz="1300" b="1">
                    <a:ea typeface="ヒラギノ角ゴ Pro W3"/>
                    <a:cs typeface="ヒラギノ角ゴ Pro W3"/>
                  </a:rPr>
                  <a:t>5</a:t>
                </a:r>
                <a:r>
                  <a:rPr lang="en-US" sz="1300" b="1">
                    <a:ea typeface="ヒラギノ角ゴ Pro W3"/>
                    <a:cs typeface="ヒラギノ角ゴ Pro W3"/>
                    <a:sym typeface="Symbol" pitchFamily="18" charset="2"/>
                  </a:rPr>
                  <a:t> </a:t>
                </a:r>
                <a:endParaRPr lang="en-US" sz="1300" b="1">
                  <a:ea typeface="ヒラギノ角ゴ Pro W3"/>
                  <a:cs typeface="ヒラギノ角ゴ Pro W3"/>
                </a:endParaRPr>
              </a:p>
            </p:txBody>
          </p:sp>
          <p:sp>
            <p:nvSpPr>
              <p:cNvPr id="32798" name="Text Box 52"/>
              <p:cNvSpPr txBox="1">
                <a:spLocks noChangeArrowheads="1"/>
              </p:cNvSpPr>
              <p:nvPr/>
            </p:nvSpPr>
            <p:spPr bwMode="auto">
              <a:xfrm>
                <a:off x="5238" y="3512"/>
                <a:ext cx="87" cy="99"/>
              </a:xfrm>
              <a:prstGeom prst="rect">
                <a:avLst/>
              </a:prstGeom>
              <a:noFill/>
              <a:ln w="9525">
                <a:noFill/>
                <a:miter lim="800000"/>
                <a:headEnd/>
                <a:tailEnd/>
              </a:ln>
            </p:spPr>
            <p:txBody>
              <a:bodyPr wrap="none" lIns="0" tIns="0" rIns="0" bIns="0"/>
              <a:lstStyle/>
              <a:p>
                <a:pPr>
                  <a:lnSpc>
                    <a:spcPct val="90000"/>
                  </a:lnSpc>
                </a:pPr>
                <a:r>
                  <a:rPr lang="en-US" sz="1300" b="1">
                    <a:ea typeface="ヒラギノ角ゴ Pro W3"/>
                    <a:cs typeface="ヒラギノ角ゴ Pro W3"/>
                  </a:rPr>
                  <a:t>5</a:t>
                </a:r>
                <a:r>
                  <a:rPr lang="en-US" sz="1300" b="1">
                    <a:ea typeface="ヒラギノ角ゴ Pro W3"/>
                    <a:cs typeface="ヒラギノ角ゴ Pro W3"/>
                    <a:sym typeface="Symbol" pitchFamily="18" charset="2"/>
                  </a:rPr>
                  <a:t> </a:t>
                </a:r>
                <a:endParaRPr lang="en-US" sz="1300" b="1">
                  <a:ea typeface="ヒラギノ角ゴ Pro W3"/>
                  <a:cs typeface="ヒラギノ角ゴ Pro W3"/>
                </a:endParaRPr>
              </a:p>
            </p:txBody>
          </p:sp>
          <p:sp>
            <p:nvSpPr>
              <p:cNvPr id="32799" name="Text Box 53"/>
              <p:cNvSpPr txBox="1">
                <a:spLocks noChangeArrowheads="1"/>
              </p:cNvSpPr>
              <p:nvPr/>
            </p:nvSpPr>
            <p:spPr bwMode="auto">
              <a:xfrm>
                <a:off x="2774" y="3508"/>
                <a:ext cx="87" cy="99"/>
              </a:xfrm>
              <a:prstGeom prst="rect">
                <a:avLst/>
              </a:prstGeom>
              <a:noFill/>
              <a:ln w="9525">
                <a:noFill/>
                <a:miter lim="800000"/>
                <a:headEnd/>
                <a:tailEnd/>
              </a:ln>
            </p:spPr>
            <p:txBody>
              <a:bodyPr wrap="none" lIns="0" tIns="0" rIns="0" bIns="0"/>
              <a:lstStyle/>
              <a:p>
                <a:pPr>
                  <a:lnSpc>
                    <a:spcPct val="90000"/>
                  </a:lnSpc>
                </a:pPr>
                <a:r>
                  <a:rPr lang="en-US" sz="1300" b="1">
                    <a:ea typeface="ヒラギノ角ゴ Pro W3"/>
                    <a:cs typeface="ヒラギノ角ゴ Pro W3"/>
                  </a:rPr>
                  <a:t>3</a:t>
                </a:r>
                <a:r>
                  <a:rPr lang="en-US" sz="1300" b="1">
                    <a:ea typeface="ヒラギノ角ゴ Pro W3"/>
                    <a:cs typeface="ヒラギノ角ゴ Pro W3"/>
                    <a:sym typeface="Symbol" pitchFamily="18" charset="2"/>
                  </a:rPr>
                  <a:t></a:t>
                </a:r>
                <a:endParaRPr lang="en-US" sz="1300" b="1">
                  <a:ea typeface="ヒラギノ角ゴ Pro W3"/>
                  <a:cs typeface="ヒラギノ角ゴ Pro W3"/>
                </a:endParaRPr>
              </a:p>
            </p:txBody>
          </p:sp>
          <p:sp>
            <p:nvSpPr>
              <p:cNvPr id="32800" name="Text Box 54"/>
              <p:cNvSpPr txBox="1">
                <a:spLocks noChangeArrowheads="1"/>
              </p:cNvSpPr>
              <p:nvPr/>
            </p:nvSpPr>
            <p:spPr bwMode="auto">
              <a:xfrm>
                <a:off x="5238" y="3412"/>
                <a:ext cx="87" cy="99"/>
              </a:xfrm>
              <a:prstGeom prst="rect">
                <a:avLst/>
              </a:prstGeom>
              <a:noFill/>
              <a:ln w="9525">
                <a:noFill/>
                <a:miter lim="800000"/>
                <a:headEnd/>
                <a:tailEnd/>
              </a:ln>
            </p:spPr>
            <p:txBody>
              <a:bodyPr wrap="none" lIns="0" tIns="0" rIns="0" bIns="0"/>
              <a:lstStyle/>
              <a:p>
                <a:pPr>
                  <a:lnSpc>
                    <a:spcPct val="90000"/>
                  </a:lnSpc>
                </a:pPr>
                <a:r>
                  <a:rPr lang="en-US" sz="1300" b="1">
                    <a:ea typeface="ヒラギノ角ゴ Pro W3"/>
                    <a:cs typeface="ヒラギノ角ゴ Pro W3"/>
                  </a:rPr>
                  <a:t>3</a:t>
                </a:r>
                <a:r>
                  <a:rPr lang="en-US" sz="1300" b="1">
                    <a:ea typeface="ヒラギノ角ゴ Pro W3"/>
                    <a:cs typeface="ヒラギノ角ゴ Pro W3"/>
                    <a:sym typeface="Symbol" pitchFamily="18" charset="2"/>
                  </a:rPr>
                  <a:t></a:t>
                </a:r>
                <a:endParaRPr lang="en-US" sz="1300" b="1">
                  <a:ea typeface="ヒラギノ角ゴ Pro W3"/>
                  <a:cs typeface="ヒラギノ角ゴ Pro W3"/>
                </a:endParaRPr>
              </a:p>
            </p:txBody>
          </p:sp>
          <p:sp>
            <p:nvSpPr>
              <p:cNvPr id="32801" name="Text Box 55"/>
              <p:cNvSpPr txBox="1">
                <a:spLocks noChangeArrowheads="1"/>
              </p:cNvSpPr>
              <p:nvPr/>
            </p:nvSpPr>
            <p:spPr bwMode="auto">
              <a:xfrm>
                <a:off x="5030" y="3660"/>
                <a:ext cx="87" cy="99"/>
              </a:xfrm>
              <a:prstGeom prst="rect">
                <a:avLst/>
              </a:prstGeom>
              <a:noFill/>
              <a:ln w="9525">
                <a:noFill/>
                <a:miter lim="800000"/>
                <a:headEnd/>
                <a:tailEnd/>
              </a:ln>
            </p:spPr>
            <p:txBody>
              <a:bodyPr wrap="none" lIns="0" tIns="0" rIns="0" bIns="0"/>
              <a:lstStyle/>
              <a:p>
                <a:pPr>
                  <a:lnSpc>
                    <a:spcPct val="90000"/>
                  </a:lnSpc>
                </a:pPr>
                <a:r>
                  <a:rPr lang="en-US" sz="1300" b="1">
                    <a:ea typeface="ヒラギノ角ゴ Pro W3"/>
                    <a:cs typeface="ヒラギノ角ゴ Pro W3"/>
                  </a:rPr>
                  <a:t>3</a:t>
                </a:r>
                <a:r>
                  <a:rPr lang="en-US" sz="1300" b="1">
                    <a:ea typeface="ヒラギノ角ゴ Pro W3"/>
                    <a:cs typeface="ヒラギノ角ゴ Pro W3"/>
                    <a:sym typeface="Symbol" pitchFamily="18" charset="2"/>
                  </a:rPr>
                  <a:t></a:t>
                </a:r>
                <a:endParaRPr lang="en-US" sz="1300" b="1">
                  <a:ea typeface="ヒラギノ角ゴ Pro W3"/>
                  <a:cs typeface="ヒラギノ角ゴ Pro W3"/>
                </a:endParaRPr>
              </a:p>
            </p:txBody>
          </p:sp>
          <p:sp>
            <p:nvSpPr>
              <p:cNvPr id="32802" name="Text Box 56"/>
              <p:cNvSpPr txBox="1">
                <a:spLocks noChangeArrowheads="1"/>
              </p:cNvSpPr>
              <p:nvPr/>
            </p:nvSpPr>
            <p:spPr bwMode="auto">
              <a:xfrm>
                <a:off x="3529" y="3745"/>
                <a:ext cx="1330" cy="111"/>
              </a:xfrm>
              <a:prstGeom prst="rect">
                <a:avLst/>
              </a:prstGeom>
              <a:noFill/>
              <a:ln w="9525">
                <a:noFill/>
                <a:miter lim="800000"/>
                <a:headEnd/>
                <a:tailEnd/>
              </a:ln>
            </p:spPr>
            <p:txBody>
              <a:bodyPr wrap="none" lIns="0" tIns="0" rIns="0" bIns="0"/>
              <a:lstStyle/>
              <a:p>
                <a:pPr>
                  <a:lnSpc>
                    <a:spcPct val="90000"/>
                  </a:lnSpc>
                </a:pPr>
                <a:r>
                  <a:rPr lang="en-US" sz="1300" b="1">
                    <a:ea typeface="ヒラギノ角ゴ Pro W3"/>
                    <a:cs typeface="ヒラギノ角ゴ Pro W3"/>
                  </a:rPr>
                  <a:t>Completed RNA transcript</a:t>
                </a:r>
              </a:p>
            </p:txBody>
          </p:sp>
        </p:grpSp>
        <p:sp>
          <p:nvSpPr>
            <p:cNvPr id="4" name="Rectangle 3"/>
            <p:cNvSpPr/>
            <p:nvPr/>
          </p:nvSpPr>
          <p:spPr>
            <a:xfrm>
              <a:off x="5588160" y="2063358"/>
              <a:ext cx="1219297" cy="3588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7" name="Rectangle 76"/>
            <p:cNvSpPr/>
            <p:nvPr/>
          </p:nvSpPr>
          <p:spPr>
            <a:xfrm>
              <a:off x="5618325" y="3628851"/>
              <a:ext cx="1219297" cy="36041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8" name="Rectangle 77"/>
            <p:cNvSpPr/>
            <p:nvPr/>
          </p:nvSpPr>
          <p:spPr>
            <a:xfrm>
              <a:off x="5648489" y="5257853"/>
              <a:ext cx="1219297" cy="3588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49155" name="Rectangle 49"/>
          <p:cNvSpPr>
            <a:spLocks noChangeArrowheads="1"/>
          </p:cNvSpPr>
          <p:nvPr/>
        </p:nvSpPr>
        <p:spPr bwMode="auto">
          <a:xfrm>
            <a:off x="1235075" y="2220913"/>
            <a:ext cx="1736725" cy="460375"/>
          </a:xfrm>
          <a:prstGeom prst="rect">
            <a:avLst/>
          </a:prstGeom>
          <a:solidFill>
            <a:schemeClr val="bg1">
              <a:lumMod val="85000"/>
            </a:schemeClr>
          </a:solidFill>
          <a:ln w="9525">
            <a:solidFill>
              <a:schemeClr val="tx1"/>
            </a:solidFill>
            <a:miter lim="800000"/>
            <a:headEnd/>
            <a:tailEnd/>
          </a:ln>
        </p:spPr>
        <p:txBody>
          <a:bodyPr>
            <a:spAutoFit/>
          </a:bodyPr>
          <a:lstStyle/>
          <a:p>
            <a:pPr algn="ctr" fontAlgn="auto">
              <a:spcBef>
                <a:spcPts val="0"/>
              </a:spcBef>
              <a:spcAft>
                <a:spcPts val="0"/>
              </a:spcAft>
              <a:defRPr/>
            </a:pPr>
            <a:r>
              <a:rPr lang="en-US" sz="2400" b="1" dirty="0">
                <a:latin typeface="+mn-lt"/>
              </a:rPr>
              <a:t>INITIATION</a:t>
            </a:r>
          </a:p>
        </p:txBody>
      </p:sp>
      <p:sp>
        <p:nvSpPr>
          <p:cNvPr id="47" name="TextBox 46"/>
          <p:cNvSpPr txBox="1"/>
          <p:nvPr/>
        </p:nvSpPr>
        <p:spPr>
          <a:xfrm>
            <a:off x="1012825" y="3646488"/>
            <a:ext cx="2111375" cy="461962"/>
          </a:xfrm>
          <a:prstGeom prst="rect">
            <a:avLst/>
          </a:prstGeom>
          <a:solidFill>
            <a:schemeClr val="bg1">
              <a:lumMod val="85000"/>
            </a:schemeClr>
          </a:solidFill>
          <a:ln>
            <a:solidFill>
              <a:schemeClr val="tx1"/>
            </a:solidFill>
          </a:ln>
        </p:spPr>
        <p:txBody>
          <a:bodyPr>
            <a:spAutoFit/>
          </a:bodyPr>
          <a:lstStyle/>
          <a:p>
            <a:pPr algn="ctr" fontAlgn="auto">
              <a:spcBef>
                <a:spcPts val="0"/>
              </a:spcBef>
              <a:spcAft>
                <a:spcPts val="0"/>
              </a:spcAft>
              <a:defRPr/>
            </a:pPr>
            <a:r>
              <a:rPr lang="en-US" sz="2400" b="1" dirty="0">
                <a:latin typeface="+mn-lt"/>
              </a:rPr>
              <a:t>ELONGATION</a:t>
            </a:r>
            <a:endParaRPr lang="en-US" sz="2400" b="1" dirty="0">
              <a:latin typeface="+mn-lt"/>
            </a:endParaRPr>
          </a:p>
        </p:txBody>
      </p:sp>
      <p:sp>
        <p:nvSpPr>
          <p:cNvPr id="75" name="Rectangle 60"/>
          <p:cNvSpPr>
            <a:spLocks noChangeArrowheads="1"/>
          </p:cNvSpPr>
          <p:nvPr/>
        </p:nvSpPr>
        <p:spPr bwMode="auto">
          <a:xfrm>
            <a:off x="1012825" y="5253038"/>
            <a:ext cx="2111375" cy="461962"/>
          </a:xfrm>
          <a:prstGeom prst="rect">
            <a:avLst/>
          </a:prstGeom>
          <a:solidFill>
            <a:schemeClr val="bg1">
              <a:lumMod val="85000"/>
            </a:schemeClr>
          </a:solidFill>
          <a:ln w="9525">
            <a:solidFill>
              <a:schemeClr val="tx1"/>
            </a:solidFill>
            <a:miter lim="800000"/>
            <a:headEnd/>
            <a:tailEnd/>
          </a:ln>
        </p:spPr>
        <p:txBody>
          <a:bodyPr>
            <a:spAutoFit/>
          </a:bodyPr>
          <a:lstStyle/>
          <a:p>
            <a:pPr algn="ctr" fontAlgn="auto">
              <a:spcBef>
                <a:spcPts val="0"/>
              </a:spcBef>
              <a:spcAft>
                <a:spcPts val="0"/>
              </a:spcAft>
              <a:defRPr/>
            </a:pPr>
            <a:r>
              <a:rPr lang="en-US" sz="2400" b="1" dirty="0">
                <a:latin typeface="+mn-lt"/>
              </a:rPr>
              <a:t>TERMINATION</a:t>
            </a:r>
            <a:endParaRPr lang="en-US" b="1" dirty="0">
              <a:latin typeface="+mn-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a:xfrm>
            <a:off x="735013" y="60325"/>
            <a:ext cx="3057525" cy="806450"/>
          </a:xfrm>
        </p:spPr>
        <p:txBody>
          <a:bodyPr/>
          <a:lstStyle/>
          <a:p>
            <a:r>
              <a:rPr lang="en-US" b="1" smtClean="0">
                <a:latin typeface="Candara" pitchFamily="34" charset="0"/>
              </a:rPr>
              <a:t>Goals</a:t>
            </a:r>
          </a:p>
        </p:txBody>
      </p:sp>
      <p:grpSp>
        <p:nvGrpSpPr>
          <p:cNvPr id="34818" name="Group 15"/>
          <p:cNvGrpSpPr>
            <a:grpSpLocks/>
          </p:cNvGrpSpPr>
          <p:nvPr/>
        </p:nvGrpSpPr>
        <p:grpSpPr bwMode="auto">
          <a:xfrm>
            <a:off x="258763" y="1123950"/>
            <a:ext cx="8645525" cy="1570038"/>
            <a:chOff x="259373" y="811182"/>
            <a:chExt cx="8644643" cy="1569660"/>
          </a:xfrm>
        </p:grpSpPr>
        <p:sp>
          <p:nvSpPr>
            <p:cNvPr id="34830" name="Rectangle 3"/>
            <p:cNvSpPr>
              <a:spLocks noChangeArrowheads="1"/>
            </p:cNvSpPr>
            <p:nvPr/>
          </p:nvSpPr>
          <p:spPr bwMode="auto">
            <a:xfrm>
              <a:off x="259373" y="811182"/>
              <a:ext cx="4058627" cy="1569660"/>
            </a:xfrm>
            <a:prstGeom prst="rect">
              <a:avLst/>
            </a:prstGeom>
            <a:solidFill>
              <a:srgbClr val="0000FF">
                <a:alpha val="9019"/>
              </a:srgbClr>
            </a:solidFill>
            <a:ln w="9525">
              <a:solidFill>
                <a:schemeClr val="tx1"/>
              </a:solidFill>
              <a:miter lim="800000"/>
              <a:headEnd/>
              <a:tailEnd/>
            </a:ln>
          </p:spPr>
          <p:txBody>
            <a:bodyPr>
              <a:spAutoFit/>
            </a:bodyPr>
            <a:lstStyle/>
            <a:p>
              <a:r>
                <a:rPr lang="en-US" sz="2400">
                  <a:latin typeface="Calibri" pitchFamily="34" charset="0"/>
                </a:rPr>
                <a:t>Understand the importance of transcription as a process that allows expression of genetic information. </a:t>
              </a:r>
            </a:p>
          </p:txBody>
        </p:sp>
        <p:sp>
          <p:nvSpPr>
            <p:cNvPr id="34831" name="Rectangle 8"/>
            <p:cNvSpPr>
              <a:spLocks noChangeArrowheads="1"/>
            </p:cNvSpPr>
            <p:nvPr/>
          </p:nvSpPr>
          <p:spPr bwMode="auto">
            <a:xfrm>
              <a:off x="4845389" y="1025032"/>
              <a:ext cx="4058627" cy="1200328"/>
            </a:xfrm>
            <a:prstGeom prst="rect">
              <a:avLst/>
            </a:prstGeom>
            <a:solidFill>
              <a:srgbClr val="FF0000">
                <a:alpha val="7843"/>
              </a:srgbClr>
            </a:solidFill>
            <a:ln w="9525">
              <a:solidFill>
                <a:schemeClr val="tx1"/>
              </a:solidFill>
              <a:miter lim="800000"/>
              <a:headEnd/>
              <a:tailEnd/>
            </a:ln>
          </p:spPr>
          <p:txBody>
            <a:bodyPr>
              <a:spAutoFit/>
            </a:bodyPr>
            <a:lstStyle/>
            <a:p>
              <a:r>
                <a:rPr lang="en-US" sz="2400">
                  <a:latin typeface="Calibri" pitchFamily="34" charset="0"/>
                </a:rPr>
                <a:t>Explain the role of transcription in the flow of genetic information. </a:t>
              </a:r>
            </a:p>
          </p:txBody>
        </p:sp>
        <p:sp>
          <p:nvSpPr>
            <p:cNvPr id="12" name="Right Arrow 11"/>
            <p:cNvSpPr/>
            <p:nvPr/>
          </p:nvSpPr>
          <p:spPr>
            <a:xfrm>
              <a:off x="4515026" y="1396829"/>
              <a:ext cx="187306" cy="465025"/>
            </a:xfrm>
            <a:prstGeom prst="rightArrow">
              <a:avLst/>
            </a:prstGeom>
            <a:solidFill>
              <a:schemeClr val="bg1">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4819" name="Group 16"/>
          <p:cNvGrpSpPr>
            <a:grpSpLocks/>
          </p:cNvGrpSpPr>
          <p:nvPr/>
        </p:nvGrpSpPr>
        <p:grpSpPr bwMode="auto">
          <a:xfrm>
            <a:off x="258763" y="2989263"/>
            <a:ext cx="8645525" cy="2012950"/>
            <a:chOff x="259373" y="2818780"/>
            <a:chExt cx="8644643" cy="2012859"/>
          </a:xfrm>
        </p:grpSpPr>
        <p:sp>
          <p:nvSpPr>
            <p:cNvPr id="34827" name="Rectangle 6"/>
            <p:cNvSpPr>
              <a:spLocks noChangeArrowheads="1"/>
            </p:cNvSpPr>
            <p:nvPr/>
          </p:nvSpPr>
          <p:spPr bwMode="auto">
            <a:xfrm>
              <a:off x="259373" y="2865623"/>
              <a:ext cx="4058627" cy="1938992"/>
            </a:xfrm>
            <a:prstGeom prst="rect">
              <a:avLst/>
            </a:prstGeom>
            <a:solidFill>
              <a:srgbClr val="0000FF">
                <a:alpha val="9019"/>
              </a:srgbClr>
            </a:solidFill>
            <a:ln w="9525">
              <a:solidFill>
                <a:schemeClr val="tx1"/>
              </a:solidFill>
              <a:miter lim="800000"/>
              <a:headEnd/>
              <a:tailEnd/>
            </a:ln>
          </p:spPr>
          <p:txBody>
            <a:bodyPr>
              <a:spAutoFit/>
            </a:bodyPr>
            <a:lstStyle/>
            <a:p>
              <a:r>
                <a:rPr lang="en-US" sz="2400">
                  <a:latin typeface="Calibri" pitchFamily="34" charset="0"/>
                </a:rPr>
                <a:t>Know the components &amp; steps that underlie transcription in both bacteria and eukaryotes, and distinguish it from replication. </a:t>
              </a:r>
            </a:p>
          </p:txBody>
        </p:sp>
        <p:sp>
          <p:nvSpPr>
            <p:cNvPr id="34828" name="Rectangle 9"/>
            <p:cNvSpPr>
              <a:spLocks noChangeArrowheads="1"/>
            </p:cNvSpPr>
            <p:nvPr/>
          </p:nvSpPr>
          <p:spPr bwMode="auto">
            <a:xfrm>
              <a:off x="4845389" y="2818780"/>
              <a:ext cx="4058627" cy="2012859"/>
            </a:xfrm>
            <a:prstGeom prst="rect">
              <a:avLst/>
            </a:prstGeom>
            <a:solidFill>
              <a:srgbClr val="FF0000">
                <a:alpha val="7843"/>
              </a:srgbClr>
            </a:solidFill>
            <a:ln w="9525">
              <a:solidFill>
                <a:schemeClr val="tx1"/>
              </a:solidFill>
              <a:miter lim="800000"/>
              <a:headEnd/>
              <a:tailEnd/>
            </a:ln>
          </p:spPr>
          <p:txBody>
            <a:bodyPr>
              <a:spAutoFit/>
            </a:bodyPr>
            <a:lstStyle/>
            <a:p>
              <a:r>
                <a:rPr lang="en-US" sz="2400">
                  <a:solidFill>
                    <a:srgbClr val="000000"/>
                  </a:solidFill>
                  <a:latin typeface="Calibri" pitchFamily="34" charset="0"/>
                </a:rPr>
                <a:t>1. Outline steps &amp; components involved in </a:t>
              </a:r>
              <a:r>
                <a:rPr lang="en-US" sz="2400">
                  <a:latin typeface="Calibri" pitchFamily="34" charset="0"/>
                </a:rPr>
                <a:t>bacterial and eukaryotic transcription</a:t>
              </a:r>
              <a:r>
                <a:rPr lang="en-US" sz="2400">
                  <a:solidFill>
                    <a:srgbClr val="000000"/>
                  </a:solidFill>
                  <a:latin typeface="Calibri" pitchFamily="34" charset="0"/>
                </a:rPr>
                <a:t>.</a:t>
              </a:r>
            </a:p>
            <a:p>
              <a:pPr>
                <a:lnSpc>
                  <a:spcPct val="20000"/>
                </a:lnSpc>
              </a:pPr>
              <a:endParaRPr lang="en-US" sz="2400">
                <a:latin typeface="Calibri" pitchFamily="34" charset="0"/>
              </a:endParaRPr>
            </a:p>
            <a:p>
              <a:r>
                <a:rPr lang="en-US" sz="2400">
                  <a:latin typeface="Calibri" pitchFamily="34" charset="0"/>
                </a:rPr>
                <a:t>2. Distinguish between transcription and replication.</a:t>
              </a:r>
            </a:p>
          </p:txBody>
        </p:sp>
        <p:sp>
          <p:nvSpPr>
            <p:cNvPr id="13" name="Right Arrow 12"/>
            <p:cNvSpPr/>
            <p:nvPr/>
          </p:nvSpPr>
          <p:spPr>
            <a:xfrm>
              <a:off x="4515026" y="3575983"/>
              <a:ext cx="187306" cy="463529"/>
            </a:xfrm>
            <a:prstGeom prst="rightArrow">
              <a:avLst/>
            </a:prstGeom>
            <a:solidFill>
              <a:schemeClr val="bg1">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34820" name="Rectangle 7"/>
          <p:cNvSpPr>
            <a:spLocks noChangeArrowheads="1"/>
          </p:cNvSpPr>
          <p:nvPr/>
        </p:nvSpPr>
        <p:spPr bwMode="auto">
          <a:xfrm>
            <a:off x="258763" y="5316538"/>
            <a:ext cx="4059237" cy="1200150"/>
          </a:xfrm>
          <a:prstGeom prst="rect">
            <a:avLst/>
          </a:prstGeom>
          <a:solidFill>
            <a:srgbClr val="0000FF">
              <a:alpha val="9019"/>
            </a:srgbClr>
          </a:solidFill>
          <a:ln w="9525">
            <a:solidFill>
              <a:schemeClr val="tx1"/>
            </a:solidFill>
            <a:miter lim="800000"/>
            <a:headEnd/>
            <a:tailEnd/>
          </a:ln>
        </p:spPr>
        <p:txBody>
          <a:bodyPr>
            <a:spAutoFit/>
          </a:bodyPr>
          <a:lstStyle/>
          <a:p>
            <a:r>
              <a:rPr lang="en-US" sz="2400">
                <a:latin typeface="Calibri" pitchFamily="34" charset="0"/>
              </a:rPr>
              <a:t>Analyze data and design experiments to assess transcription.</a:t>
            </a:r>
          </a:p>
        </p:txBody>
      </p:sp>
      <p:sp>
        <p:nvSpPr>
          <p:cNvPr id="34821" name="Rectangle 10"/>
          <p:cNvSpPr>
            <a:spLocks noChangeArrowheads="1"/>
          </p:cNvSpPr>
          <p:nvPr/>
        </p:nvSpPr>
        <p:spPr bwMode="auto">
          <a:xfrm>
            <a:off x="4845050" y="5316538"/>
            <a:ext cx="4059238" cy="1200150"/>
          </a:xfrm>
          <a:prstGeom prst="rect">
            <a:avLst/>
          </a:prstGeom>
          <a:solidFill>
            <a:srgbClr val="FF0000">
              <a:alpha val="7843"/>
            </a:srgbClr>
          </a:solidFill>
          <a:ln w="9525">
            <a:solidFill>
              <a:schemeClr val="tx1"/>
            </a:solidFill>
            <a:miter lim="800000"/>
            <a:headEnd/>
            <a:tailEnd/>
          </a:ln>
        </p:spPr>
        <p:txBody>
          <a:bodyPr>
            <a:spAutoFit/>
          </a:bodyPr>
          <a:lstStyle/>
          <a:p>
            <a:r>
              <a:rPr lang="en-US" sz="2400">
                <a:latin typeface="Calibri" pitchFamily="34" charset="0"/>
              </a:rPr>
              <a:t>Interpret experimental data involving mutant and normal genes. </a:t>
            </a:r>
          </a:p>
        </p:txBody>
      </p:sp>
      <p:sp>
        <p:nvSpPr>
          <p:cNvPr id="14" name="Right Arrow 13"/>
          <p:cNvSpPr/>
          <p:nvPr/>
        </p:nvSpPr>
        <p:spPr>
          <a:xfrm>
            <a:off x="4514850" y="5702300"/>
            <a:ext cx="187325" cy="463550"/>
          </a:xfrm>
          <a:prstGeom prst="rightArrow">
            <a:avLst/>
          </a:prstGeom>
          <a:solidFill>
            <a:schemeClr val="bg1">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Rectangle 2"/>
          <p:cNvSpPr/>
          <p:nvPr/>
        </p:nvSpPr>
        <p:spPr>
          <a:xfrm>
            <a:off x="128588" y="7112000"/>
            <a:ext cx="9015412" cy="3960813"/>
          </a:xfrm>
          <a:prstGeom prst="rect">
            <a:avLst/>
          </a:prstGeom>
          <a:solidFill>
            <a:schemeClr val="bg1">
              <a:alpha val="71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4824" name="Rectangle 14"/>
          <p:cNvSpPr>
            <a:spLocks noChangeArrowheads="1"/>
          </p:cNvSpPr>
          <p:nvPr/>
        </p:nvSpPr>
        <p:spPr bwMode="auto">
          <a:xfrm>
            <a:off x="5638800" y="38100"/>
            <a:ext cx="2649538" cy="769938"/>
          </a:xfrm>
          <a:prstGeom prst="rect">
            <a:avLst/>
          </a:prstGeom>
          <a:noFill/>
          <a:ln w="9525">
            <a:noFill/>
            <a:miter lim="800000"/>
            <a:headEnd/>
            <a:tailEnd/>
          </a:ln>
        </p:spPr>
        <p:txBody>
          <a:bodyPr wrap="none">
            <a:spAutoFit/>
          </a:bodyPr>
          <a:lstStyle/>
          <a:p>
            <a:r>
              <a:rPr lang="en-US" sz="4400" b="1">
                <a:latin typeface="Candara" pitchFamily="34" charset="0"/>
              </a:rPr>
              <a:t>Outcomes</a:t>
            </a:r>
            <a:endParaRPr lang="en-US" sz="4400">
              <a:latin typeface="Calibri" pitchFamily="34" charset="0"/>
            </a:endParaRPr>
          </a:p>
        </p:txBody>
      </p:sp>
      <p:sp>
        <p:nvSpPr>
          <p:cNvPr id="18" name="Rectangle 17"/>
          <p:cNvSpPr/>
          <p:nvPr/>
        </p:nvSpPr>
        <p:spPr>
          <a:xfrm>
            <a:off x="254000" y="992188"/>
            <a:ext cx="8766175" cy="1733550"/>
          </a:xfrm>
          <a:prstGeom prst="rect">
            <a:avLst/>
          </a:prstGeom>
          <a:solidFill>
            <a:schemeClr val="bg1">
              <a:alpha val="8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Rectangle 18"/>
          <p:cNvSpPr/>
          <p:nvPr/>
        </p:nvSpPr>
        <p:spPr>
          <a:xfrm>
            <a:off x="201613" y="5235575"/>
            <a:ext cx="8766175" cy="1389063"/>
          </a:xfrm>
          <a:prstGeom prst="rect">
            <a:avLst/>
          </a:prstGeom>
          <a:solidFill>
            <a:schemeClr val="bg1">
              <a:alpha val="8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a:xfrm>
            <a:off x="481013" y="50800"/>
            <a:ext cx="8229600" cy="939800"/>
          </a:xfrm>
        </p:spPr>
        <p:txBody>
          <a:bodyPr/>
          <a:lstStyle/>
          <a:p>
            <a:r>
              <a:rPr lang="en-US" b="1" smtClean="0">
                <a:latin typeface="Candara" pitchFamily="34" charset="0"/>
              </a:rPr>
              <a:t>Flow of Genetic Information</a:t>
            </a:r>
          </a:p>
        </p:txBody>
      </p:sp>
      <p:sp>
        <p:nvSpPr>
          <p:cNvPr id="4" name="Rounded Rectangle 3"/>
          <p:cNvSpPr/>
          <p:nvPr/>
        </p:nvSpPr>
        <p:spPr>
          <a:xfrm>
            <a:off x="1381125" y="1809750"/>
            <a:ext cx="1479550" cy="914400"/>
          </a:xfrm>
          <a:prstGeom prst="roundRect">
            <a:avLst/>
          </a:prstGeom>
          <a:solidFill>
            <a:srgbClr val="FF0000">
              <a:alpha val="15000"/>
            </a:srgbClr>
          </a:solid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3200" dirty="0">
                <a:solidFill>
                  <a:schemeClr val="tx1"/>
                </a:solidFill>
              </a:rPr>
              <a:t>DNA</a:t>
            </a:r>
            <a:endParaRPr lang="en-US" sz="3200" dirty="0">
              <a:solidFill>
                <a:schemeClr val="tx1"/>
              </a:solidFill>
            </a:endParaRPr>
          </a:p>
        </p:txBody>
      </p:sp>
      <p:sp>
        <p:nvSpPr>
          <p:cNvPr id="5" name="Rounded Rectangle 4"/>
          <p:cNvSpPr/>
          <p:nvPr/>
        </p:nvSpPr>
        <p:spPr>
          <a:xfrm>
            <a:off x="4305300" y="1817688"/>
            <a:ext cx="1481138" cy="914400"/>
          </a:xfrm>
          <a:prstGeom prst="roundRect">
            <a:avLst/>
          </a:prstGeom>
          <a:solidFill>
            <a:srgbClr val="FFFF00">
              <a:alpha val="25000"/>
            </a:srgbClr>
          </a:solid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3200" dirty="0">
                <a:solidFill>
                  <a:schemeClr val="tx1"/>
                </a:solidFill>
              </a:rPr>
              <a:t>R</a:t>
            </a:r>
            <a:r>
              <a:rPr lang="en-US" sz="3200" dirty="0">
                <a:solidFill>
                  <a:schemeClr val="tx1"/>
                </a:solidFill>
              </a:rPr>
              <a:t>NA</a:t>
            </a:r>
            <a:endParaRPr lang="en-US" sz="3200" dirty="0">
              <a:solidFill>
                <a:schemeClr val="tx1"/>
              </a:solidFill>
            </a:endParaRPr>
          </a:p>
        </p:txBody>
      </p:sp>
      <p:sp>
        <p:nvSpPr>
          <p:cNvPr id="6" name="Rounded Rectangle 5"/>
          <p:cNvSpPr/>
          <p:nvPr/>
        </p:nvSpPr>
        <p:spPr>
          <a:xfrm>
            <a:off x="7229475" y="1827213"/>
            <a:ext cx="1481138" cy="914400"/>
          </a:xfrm>
          <a:prstGeom prst="roundRect">
            <a:avLst/>
          </a:prstGeom>
          <a:solidFill>
            <a:srgbClr val="0000FF">
              <a:alpha val="11000"/>
            </a:srgbClr>
          </a:solid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3200" dirty="0">
                <a:solidFill>
                  <a:schemeClr val="tx1"/>
                </a:solidFill>
              </a:rPr>
              <a:t>Protein</a:t>
            </a:r>
            <a:endParaRPr lang="en-US" sz="3200" dirty="0">
              <a:solidFill>
                <a:schemeClr val="tx1"/>
              </a:solidFill>
            </a:endParaRPr>
          </a:p>
        </p:txBody>
      </p:sp>
      <p:cxnSp>
        <p:nvCxnSpPr>
          <p:cNvPr id="8" name="Straight Arrow Connector 7"/>
          <p:cNvCxnSpPr/>
          <p:nvPr/>
        </p:nvCxnSpPr>
        <p:spPr>
          <a:xfrm>
            <a:off x="3125788" y="2273300"/>
            <a:ext cx="938212" cy="11113"/>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p:nvPr/>
        </p:nvCxnSpPr>
        <p:spPr>
          <a:xfrm>
            <a:off x="6072188" y="2262188"/>
            <a:ext cx="938212" cy="11112"/>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36871" name="TextBox 9"/>
          <p:cNvSpPr txBox="1">
            <a:spLocks noChangeArrowheads="1"/>
          </p:cNvSpPr>
          <p:nvPr/>
        </p:nvSpPr>
        <p:spPr bwMode="auto">
          <a:xfrm>
            <a:off x="2673350" y="1333500"/>
            <a:ext cx="1936750" cy="461963"/>
          </a:xfrm>
          <a:prstGeom prst="rect">
            <a:avLst/>
          </a:prstGeom>
          <a:noFill/>
          <a:ln w="9525">
            <a:noFill/>
            <a:miter lim="800000"/>
            <a:headEnd/>
            <a:tailEnd/>
          </a:ln>
        </p:spPr>
        <p:txBody>
          <a:bodyPr wrap="none">
            <a:spAutoFit/>
          </a:bodyPr>
          <a:lstStyle/>
          <a:p>
            <a:r>
              <a:rPr lang="en-US" sz="2400" b="1">
                <a:latin typeface="Candara" pitchFamily="34" charset="0"/>
              </a:rPr>
              <a:t>Transcription</a:t>
            </a:r>
          </a:p>
        </p:txBody>
      </p:sp>
      <p:sp>
        <p:nvSpPr>
          <p:cNvPr id="36872" name="TextBox 10"/>
          <p:cNvSpPr txBox="1">
            <a:spLocks noChangeArrowheads="1"/>
          </p:cNvSpPr>
          <p:nvPr/>
        </p:nvSpPr>
        <p:spPr bwMode="auto">
          <a:xfrm>
            <a:off x="5741988" y="1320800"/>
            <a:ext cx="1622425" cy="461963"/>
          </a:xfrm>
          <a:prstGeom prst="rect">
            <a:avLst/>
          </a:prstGeom>
          <a:noFill/>
          <a:ln w="9525">
            <a:noFill/>
            <a:miter lim="800000"/>
            <a:headEnd/>
            <a:tailEnd/>
          </a:ln>
        </p:spPr>
        <p:txBody>
          <a:bodyPr wrap="none">
            <a:spAutoFit/>
          </a:bodyPr>
          <a:lstStyle/>
          <a:p>
            <a:r>
              <a:rPr lang="en-US" sz="2400">
                <a:latin typeface="Candara" pitchFamily="34" charset="0"/>
              </a:rPr>
              <a:t>Translation</a:t>
            </a:r>
          </a:p>
        </p:txBody>
      </p:sp>
      <p:sp>
        <p:nvSpPr>
          <p:cNvPr id="12" name="Curved Right Arrow 11"/>
          <p:cNvSpPr/>
          <p:nvPr/>
        </p:nvSpPr>
        <p:spPr>
          <a:xfrm>
            <a:off x="677863" y="1936750"/>
            <a:ext cx="663575" cy="650875"/>
          </a:xfrm>
          <a:prstGeom prst="curvedRightArrow">
            <a:avLst>
              <a:gd name="adj1" fmla="val 10328"/>
              <a:gd name="adj2" fmla="val 39752"/>
              <a:gd name="adj3" fmla="val 25000"/>
            </a:avLst>
          </a:prstGeom>
          <a:solidFill>
            <a:schemeClr val="bg1">
              <a:lumMod val="8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36874" name="TextBox 12"/>
          <p:cNvSpPr txBox="1">
            <a:spLocks noChangeArrowheads="1"/>
          </p:cNvSpPr>
          <p:nvPr/>
        </p:nvSpPr>
        <p:spPr bwMode="auto">
          <a:xfrm>
            <a:off x="109538" y="1331913"/>
            <a:ext cx="2227262" cy="461962"/>
          </a:xfrm>
          <a:prstGeom prst="rect">
            <a:avLst/>
          </a:prstGeom>
          <a:noFill/>
          <a:ln w="9525">
            <a:noFill/>
            <a:miter lim="800000"/>
            <a:headEnd/>
            <a:tailEnd/>
          </a:ln>
        </p:spPr>
        <p:txBody>
          <a:bodyPr wrap="none">
            <a:spAutoFit/>
          </a:bodyPr>
          <a:lstStyle/>
          <a:p>
            <a:r>
              <a:rPr lang="en-US" sz="2400">
                <a:latin typeface="Candara" pitchFamily="34" charset="0"/>
              </a:rPr>
              <a:t>DNA replication</a:t>
            </a:r>
          </a:p>
        </p:txBody>
      </p:sp>
      <p:sp>
        <p:nvSpPr>
          <p:cNvPr id="36875" name="TextBox 2"/>
          <p:cNvSpPr txBox="1">
            <a:spLocks noChangeArrowheads="1"/>
          </p:cNvSpPr>
          <p:nvPr/>
        </p:nvSpPr>
        <p:spPr bwMode="auto">
          <a:xfrm>
            <a:off x="2343150" y="3201988"/>
            <a:ext cx="2376488" cy="3046412"/>
          </a:xfrm>
          <a:prstGeom prst="rect">
            <a:avLst/>
          </a:prstGeom>
          <a:solidFill>
            <a:schemeClr val="bg2">
              <a:alpha val="52940"/>
            </a:schemeClr>
          </a:solidFill>
          <a:ln w="9525">
            <a:solidFill>
              <a:srgbClr val="000000"/>
            </a:solidFill>
            <a:miter lim="800000"/>
            <a:headEnd/>
            <a:tailEnd/>
          </a:ln>
        </p:spPr>
        <p:txBody>
          <a:bodyPr wrap="none">
            <a:spAutoFit/>
          </a:bodyPr>
          <a:lstStyle/>
          <a:p>
            <a:pPr algn="ctr"/>
            <a:r>
              <a:rPr lang="en-US" sz="2400" b="1">
                <a:latin typeface="Candara" pitchFamily="34" charset="0"/>
              </a:rPr>
              <a:t>Transcripts</a:t>
            </a:r>
          </a:p>
          <a:p>
            <a:pPr algn="ctr"/>
            <a:r>
              <a:rPr lang="en-US" sz="2400" b="1">
                <a:latin typeface="Candara" pitchFamily="34" charset="0"/>
              </a:rPr>
              <a:t>Initiation</a:t>
            </a:r>
          </a:p>
          <a:p>
            <a:pPr algn="ctr"/>
            <a:r>
              <a:rPr lang="en-US" sz="2400" b="1">
                <a:latin typeface="Candara" pitchFamily="34" charset="0"/>
              </a:rPr>
              <a:t>Elongation</a:t>
            </a:r>
          </a:p>
          <a:p>
            <a:pPr algn="ctr"/>
            <a:r>
              <a:rPr lang="en-US" sz="2400" b="1">
                <a:latin typeface="Candara" pitchFamily="34" charset="0"/>
              </a:rPr>
              <a:t>Termination</a:t>
            </a:r>
          </a:p>
          <a:p>
            <a:pPr algn="ctr"/>
            <a:r>
              <a:rPr lang="en-US" sz="2400" b="1">
                <a:latin typeface="Candara" pitchFamily="34" charset="0"/>
              </a:rPr>
              <a:t>RNA polymerase</a:t>
            </a:r>
          </a:p>
          <a:p>
            <a:pPr algn="ctr"/>
            <a:r>
              <a:rPr lang="en-US" sz="2400" b="1">
                <a:latin typeface="Candara" pitchFamily="34" charset="0"/>
              </a:rPr>
              <a:t>DNA template</a:t>
            </a:r>
          </a:p>
          <a:p>
            <a:pPr algn="ctr"/>
            <a:r>
              <a:rPr lang="en-US" sz="2400" b="1">
                <a:latin typeface="Candara" pitchFamily="34" charset="0"/>
              </a:rPr>
              <a:t>Ribonucleotides</a:t>
            </a:r>
          </a:p>
          <a:p>
            <a:pPr algn="ctr"/>
            <a:r>
              <a:rPr lang="en-US" sz="2400" b="1">
                <a:latin typeface="Candara" pitchFamily="34" charset="0"/>
              </a:rPr>
              <a:t>Promoter </a:t>
            </a:r>
          </a:p>
        </p:txBody>
      </p:sp>
      <p:sp>
        <p:nvSpPr>
          <p:cNvPr id="7" name="Down Arrow 6"/>
          <p:cNvSpPr/>
          <p:nvPr/>
        </p:nvSpPr>
        <p:spPr>
          <a:xfrm>
            <a:off x="3290888" y="2587625"/>
            <a:ext cx="447675" cy="461963"/>
          </a:xfrm>
          <a:prstGeom prst="downArrow">
            <a:avLst/>
          </a:prstGeom>
          <a:solidFill>
            <a:schemeClr val="bg1">
              <a:lumMod val="75000"/>
            </a:schemeClr>
          </a:solidFill>
          <a:ln w="19050" cmpd="sng">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latin typeface="Candara"/>
              <a:cs typeface="Candara"/>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457200" y="42863"/>
            <a:ext cx="8229600" cy="1143000"/>
          </a:xfrm>
        </p:spPr>
        <p:txBody>
          <a:bodyPr/>
          <a:lstStyle/>
          <a:p>
            <a:r>
              <a:rPr lang="en-US" b="1" smtClean="0">
                <a:latin typeface="Candara" pitchFamily="34" charset="0"/>
              </a:rPr>
              <a:t>Strip Sequence Instructions</a:t>
            </a:r>
          </a:p>
        </p:txBody>
      </p:sp>
      <p:sp>
        <p:nvSpPr>
          <p:cNvPr id="4" name="Content Placeholder 3"/>
          <p:cNvSpPr>
            <a:spLocks noGrp="1"/>
          </p:cNvSpPr>
          <p:nvPr>
            <p:ph idx="1"/>
          </p:nvPr>
        </p:nvSpPr>
        <p:spPr>
          <a:xfrm>
            <a:off x="457200" y="1484313"/>
            <a:ext cx="8229600" cy="4525962"/>
          </a:xfrm>
        </p:spPr>
        <p:txBody>
          <a:bodyPr rtlCol="0">
            <a:normAutofit fontScale="92500" lnSpcReduction="20000"/>
          </a:bodyPr>
          <a:lstStyle/>
          <a:p>
            <a:pPr fontAlgn="auto">
              <a:spcAft>
                <a:spcPts val="0"/>
              </a:spcAft>
              <a:buFont typeface="Arial"/>
              <a:buChar char="•"/>
              <a:defRPr/>
            </a:pPr>
            <a:r>
              <a:rPr lang="en-US" dirty="0" smtClean="0">
                <a:latin typeface="Candara"/>
                <a:cs typeface="Candara"/>
              </a:rPr>
              <a:t>Divide your table into three groups.</a:t>
            </a:r>
          </a:p>
          <a:p>
            <a:pPr fontAlgn="auto">
              <a:spcAft>
                <a:spcPts val="0"/>
              </a:spcAft>
              <a:buFont typeface="Arial"/>
              <a:buChar char="•"/>
              <a:defRPr/>
            </a:pPr>
            <a:r>
              <a:rPr lang="en-US" dirty="0" smtClean="0">
                <a:latin typeface="Candara"/>
                <a:cs typeface="Candara"/>
              </a:rPr>
              <a:t>Each table has three Post-its and each group has a set of 12 sentence strips.</a:t>
            </a:r>
          </a:p>
          <a:p>
            <a:pPr fontAlgn="auto">
              <a:spcAft>
                <a:spcPts val="0"/>
              </a:spcAft>
              <a:buFont typeface="Arial"/>
              <a:buChar char="•"/>
              <a:defRPr/>
            </a:pPr>
            <a:r>
              <a:rPr lang="en-US" dirty="0">
                <a:latin typeface="Candara"/>
                <a:cs typeface="Candara"/>
              </a:rPr>
              <a:t>Place the </a:t>
            </a:r>
            <a:r>
              <a:rPr lang="en-US" dirty="0" smtClean="0">
                <a:latin typeface="Candara"/>
                <a:cs typeface="Candara"/>
              </a:rPr>
              <a:t>Post</a:t>
            </a:r>
            <a:r>
              <a:rPr lang="en-US" dirty="0">
                <a:latin typeface="Candara"/>
                <a:cs typeface="Candara"/>
              </a:rPr>
              <a:t>-its on the board in order of transcription (top to bottom)</a:t>
            </a:r>
          </a:p>
          <a:p>
            <a:pPr fontAlgn="auto">
              <a:spcAft>
                <a:spcPts val="0"/>
              </a:spcAft>
              <a:buFont typeface="Arial"/>
              <a:buChar char="•"/>
              <a:defRPr/>
            </a:pPr>
            <a:endParaRPr lang="en-US" dirty="0" smtClean="0">
              <a:latin typeface="Candara"/>
              <a:cs typeface="Candara"/>
            </a:endParaRPr>
          </a:p>
          <a:p>
            <a:pPr fontAlgn="auto">
              <a:spcAft>
                <a:spcPts val="0"/>
              </a:spcAft>
              <a:buFont typeface="Arial"/>
              <a:buChar char="•"/>
              <a:defRPr/>
            </a:pPr>
            <a:endParaRPr lang="en-US" dirty="0" smtClean="0">
              <a:latin typeface="Candara"/>
              <a:cs typeface="Candara"/>
            </a:endParaRPr>
          </a:p>
          <a:p>
            <a:pPr marL="0" indent="0" fontAlgn="auto">
              <a:spcAft>
                <a:spcPts val="0"/>
              </a:spcAft>
              <a:buFont typeface="Arial"/>
              <a:buNone/>
              <a:defRPr/>
            </a:pPr>
            <a:r>
              <a:rPr lang="en-US" dirty="0" smtClean="0">
                <a:latin typeface="Candara"/>
                <a:cs typeface="Candara"/>
              </a:rPr>
              <a:t>IN YOUR GROUP:</a:t>
            </a:r>
          </a:p>
          <a:p>
            <a:pPr fontAlgn="auto">
              <a:spcAft>
                <a:spcPts val="0"/>
              </a:spcAft>
              <a:buFont typeface="Arial"/>
              <a:buChar char="•"/>
              <a:defRPr/>
            </a:pPr>
            <a:r>
              <a:rPr lang="en-US" dirty="0" smtClean="0">
                <a:latin typeface="Candara"/>
                <a:cs typeface="Candara"/>
              </a:rPr>
              <a:t>Sort the strips by the steps in transcription </a:t>
            </a:r>
          </a:p>
          <a:p>
            <a:pPr lvl="1" fontAlgn="auto">
              <a:spcAft>
                <a:spcPts val="0"/>
              </a:spcAft>
              <a:buFont typeface="Arial"/>
              <a:buChar char="–"/>
              <a:defRPr/>
            </a:pPr>
            <a:r>
              <a:rPr lang="en-US" dirty="0" smtClean="0">
                <a:latin typeface="Candara"/>
                <a:cs typeface="Candara"/>
              </a:rPr>
              <a:t>(Not all strips have to be used)</a:t>
            </a:r>
          </a:p>
          <a:p>
            <a:pPr lvl="1" fontAlgn="auto">
              <a:spcAft>
                <a:spcPts val="0"/>
              </a:spcAft>
              <a:buFont typeface="Arial"/>
              <a:buChar char="–"/>
              <a:defRPr/>
            </a:pPr>
            <a:endParaRPr lang="en-US" dirty="0" smtClean="0">
              <a:latin typeface="Candara"/>
              <a:cs typeface="Candara"/>
            </a:endParaRPr>
          </a:p>
          <a:p>
            <a:pPr lvl="1" fontAlgn="auto">
              <a:spcAft>
                <a:spcPts val="0"/>
              </a:spcAft>
              <a:buFont typeface="Arial"/>
              <a:buChar char="–"/>
              <a:defRPr/>
            </a:pPr>
            <a:endParaRPr lang="en-US" dirty="0" smtClean="0">
              <a:latin typeface="Candara"/>
              <a:cs typeface="Candara"/>
            </a:endParaRPr>
          </a:p>
          <a:p>
            <a:pPr fontAlgn="auto">
              <a:spcAft>
                <a:spcPts val="0"/>
              </a:spcAft>
              <a:buFont typeface="Arial"/>
              <a:buNone/>
              <a:defRPr/>
            </a:pPr>
            <a:endParaRPr lang="en-US" dirty="0" smtClean="0">
              <a:latin typeface="Candara"/>
              <a:cs typeface="Candara"/>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a:xfrm>
            <a:off x="457200" y="166688"/>
            <a:ext cx="8229600" cy="1143000"/>
          </a:xfrm>
        </p:spPr>
        <p:txBody>
          <a:bodyPr/>
          <a:lstStyle/>
          <a:p>
            <a:r>
              <a:rPr lang="en-US" b="1" smtClean="0">
                <a:latin typeface="Candara" pitchFamily="34" charset="0"/>
              </a:rPr>
              <a:t>AT YOUR TABLE (LARGE GROUP)</a:t>
            </a:r>
          </a:p>
        </p:txBody>
      </p:sp>
      <p:sp>
        <p:nvSpPr>
          <p:cNvPr id="40962" name="Content Placeholder 2"/>
          <p:cNvSpPr>
            <a:spLocks noGrp="1"/>
          </p:cNvSpPr>
          <p:nvPr>
            <p:ph idx="1"/>
          </p:nvPr>
        </p:nvSpPr>
        <p:spPr/>
        <p:txBody>
          <a:bodyPr/>
          <a:lstStyle/>
          <a:p>
            <a:r>
              <a:rPr lang="en-US" smtClean="0">
                <a:latin typeface="Candara" pitchFamily="34" charset="0"/>
              </a:rPr>
              <a:t>Compare your answers with the other groups at your table</a:t>
            </a:r>
          </a:p>
          <a:p>
            <a:pPr lvl="1"/>
            <a:r>
              <a:rPr lang="en-US" smtClean="0">
                <a:latin typeface="Candara" pitchFamily="34" charset="0"/>
              </a:rPr>
              <a:t>Reconcile any differences and come up with a consensus.</a:t>
            </a:r>
          </a:p>
          <a:p>
            <a:pPr lvl="1"/>
            <a:r>
              <a:rPr lang="en-US" smtClean="0">
                <a:latin typeface="Candara" pitchFamily="34" charset="0"/>
              </a:rPr>
              <a:t>For your reconciled sorted strips, write the letter corresponding to the strip under each Post-it.</a:t>
            </a:r>
          </a:p>
          <a:p>
            <a:pPr lvl="1">
              <a:buFont typeface="Arial" charset="0"/>
              <a:buNone/>
            </a:pPr>
            <a:endParaRPr lang="en-US" smtClean="0">
              <a:latin typeface="Candara"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a:xfrm>
            <a:off x="457200" y="122238"/>
            <a:ext cx="8229600" cy="1143000"/>
          </a:xfrm>
        </p:spPr>
        <p:txBody>
          <a:bodyPr/>
          <a:lstStyle/>
          <a:p>
            <a:r>
              <a:rPr lang="en-US" b="1" smtClean="0">
                <a:latin typeface="Candara" pitchFamily="34" charset="0"/>
              </a:rPr>
              <a:t>IN YOUR SMALL GROUP</a:t>
            </a:r>
          </a:p>
        </p:txBody>
      </p:sp>
      <p:sp>
        <p:nvSpPr>
          <p:cNvPr id="43010" name="Content Placeholder 2"/>
          <p:cNvSpPr>
            <a:spLocks noGrp="1"/>
          </p:cNvSpPr>
          <p:nvPr>
            <p:ph idx="1"/>
          </p:nvPr>
        </p:nvSpPr>
        <p:spPr/>
        <p:txBody>
          <a:bodyPr/>
          <a:lstStyle/>
          <a:p>
            <a:r>
              <a:rPr lang="en-US" smtClean="0">
                <a:latin typeface="Candara" pitchFamily="34" charset="0"/>
              </a:rPr>
              <a:t>Now, separate the strips within each step according to bacterial vs. eukaryote and in a temporal order. </a:t>
            </a:r>
          </a:p>
          <a:p>
            <a:endParaRPr lang="en-US" smtClean="0">
              <a:latin typeface="Candara" pitchFamily="34" charset="0"/>
            </a:endParaRPr>
          </a:p>
          <a:p>
            <a:pPr lvl="1"/>
            <a:r>
              <a:rPr lang="en-US" smtClean="0">
                <a:latin typeface="Candara" pitchFamily="34" charset="0"/>
              </a:rPr>
              <a:t>Move the letters for bacteria-specific strips to the left, eukaryotic to the right</a:t>
            </a:r>
          </a:p>
          <a:p>
            <a:pPr lvl="1"/>
            <a:endParaRPr lang="en-US" smtClean="0">
              <a:latin typeface="Candara"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a:xfrm>
            <a:off x="457200" y="87313"/>
            <a:ext cx="8229600" cy="1143000"/>
          </a:xfrm>
        </p:spPr>
        <p:txBody>
          <a:bodyPr/>
          <a:lstStyle/>
          <a:p>
            <a:r>
              <a:rPr lang="en-US" b="1" smtClean="0">
                <a:latin typeface="Candara" pitchFamily="34" charset="0"/>
              </a:rPr>
              <a:t>AT YOUR TABLE</a:t>
            </a:r>
          </a:p>
        </p:txBody>
      </p:sp>
      <p:sp>
        <p:nvSpPr>
          <p:cNvPr id="45058" name="Content Placeholder 2"/>
          <p:cNvSpPr>
            <a:spLocks noGrp="1"/>
          </p:cNvSpPr>
          <p:nvPr>
            <p:ph idx="1"/>
          </p:nvPr>
        </p:nvSpPr>
        <p:spPr/>
        <p:txBody>
          <a:bodyPr/>
          <a:lstStyle/>
          <a:p>
            <a:r>
              <a:rPr lang="en-US" smtClean="0">
                <a:latin typeface="Candara" pitchFamily="34" charset="0"/>
              </a:rPr>
              <a:t>Compare your strip sequences between the groups</a:t>
            </a:r>
          </a:p>
          <a:p>
            <a:r>
              <a:rPr lang="en-US" smtClean="0">
                <a:latin typeface="Candara" pitchFamily="34" charset="0"/>
              </a:rPr>
              <a:t>Reconcile any differences</a:t>
            </a:r>
          </a:p>
          <a:p>
            <a:r>
              <a:rPr lang="en-US" smtClean="0">
                <a:latin typeface="Candara" pitchFamily="34" charset="0"/>
              </a:rPr>
              <a:t>Write the letter corresponding to each strip in order of sequences on the board</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735013" y="60325"/>
            <a:ext cx="3057525" cy="806450"/>
          </a:xfrm>
        </p:spPr>
        <p:txBody>
          <a:bodyPr/>
          <a:lstStyle/>
          <a:p>
            <a:r>
              <a:rPr lang="en-US" b="1" smtClean="0">
                <a:latin typeface="Candara" pitchFamily="34" charset="0"/>
              </a:rPr>
              <a:t>Goals</a:t>
            </a:r>
          </a:p>
        </p:txBody>
      </p:sp>
      <p:grpSp>
        <p:nvGrpSpPr>
          <p:cNvPr id="47106" name="Group 15"/>
          <p:cNvGrpSpPr>
            <a:grpSpLocks/>
          </p:cNvGrpSpPr>
          <p:nvPr/>
        </p:nvGrpSpPr>
        <p:grpSpPr bwMode="auto">
          <a:xfrm>
            <a:off x="258763" y="1123950"/>
            <a:ext cx="8645525" cy="1570038"/>
            <a:chOff x="259373" y="811182"/>
            <a:chExt cx="8644643" cy="1569660"/>
          </a:xfrm>
        </p:grpSpPr>
        <p:sp>
          <p:nvSpPr>
            <p:cNvPr id="47122" name="Rectangle 3"/>
            <p:cNvSpPr>
              <a:spLocks noChangeArrowheads="1"/>
            </p:cNvSpPr>
            <p:nvPr/>
          </p:nvSpPr>
          <p:spPr bwMode="auto">
            <a:xfrm>
              <a:off x="259373" y="811182"/>
              <a:ext cx="4058627" cy="1569660"/>
            </a:xfrm>
            <a:prstGeom prst="rect">
              <a:avLst/>
            </a:prstGeom>
            <a:solidFill>
              <a:srgbClr val="0000FF">
                <a:alpha val="9019"/>
              </a:srgbClr>
            </a:solidFill>
            <a:ln w="9525">
              <a:solidFill>
                <a:schemeClr val="tx1"/>
              </a:solidFill>
              <a:miter lim="800000"/>
              <a:headEnd/>
              <a:tailEnd/>
            </a:ln>
          </p:spPr>
          <p:txBody>
            <a:bodyPr>
              <a:spAutoFit/>
            </a:bodyPr>
            <a:lstStyle/>
            <a:p>
              <a:r>
                <a:rPr lang="en-US" sz="2400">
                  <a:latin typeface="Calibri" pitchFamily="34" charset="0"/>
                </a:rPr>
                <a:t>Understand the importance of transcription as a process that allows expression of genetic information. </a:t>
              </a:r>
            </a:p>
          </p:txBody>
        </p:sp>
        <p:sp>
          <p:nvSpPr>
            <p:cNvPr id="47123" name="Rectangle 8"/>
            <p:cNvSpPr>
              <a:spLocks noChangeArrowheads="1"/>
            </p:cNvSpPr>
            <p:nvPr/>
          </p:nvSpPr>
          <p:spPr bwMode="auto">
            <a:xfrm>
              <a:off x="4845389" y="1025032"/>
              <a:ext cx="4058627" cy="1200328"/>
            </a:xfrm>
            <a:prstGeom prst="rect">
              <a:avLst/>
            </a:prstGeom>
            <a:solidFill>
              <a:srgbClr val="FF0000">
                <a:alpha val="7843"/>
              </a:srgbClr>
            </a:solidFill>
            <a:ln w="9525">
              <a:solidFill>
                <a:schemeClr val="tx1"/>
              </a:solidFill>
              <a:miter lim="800000"/>
              <a:headEnd/>
              <a:tailEnd/>
            </a:ln>
          </p:spPr>
          <p:txBody>
            <a:bodyPr>
              <a:spAutoFit/>
            </a:bodyPr>
            <a:lstStyle/>
            <a:p>
              <a:r>
                <a:rPr lang="en-US" sz="2400">
                  <a:latin typeface="Calibri" pitchFamily="34" charset="0"/>
                </a:rPr>
                <a:t>Explain the role of transcription in the flow of genetic information. </a:t>
              </a:r>
            </a:p>
          </p:txBody>
        </p:sp>
        <p:sp>
          <p:nvSpPr>
            <p:cNvPr id="12" name="Right Arrow 11"/>
            <p:cNvSpPr/>
            <p:nvPr/>
          </p:nvSpPr>
          <p:spPr>
            <a:xfrm>
              <a:off x="4515026" y="1396829"/>
              <a:ext cx="187306" cy="465025"/>
            </a:xfrm>
            <a:prstGeom prst="rightArrow">
              <a:avLst/>
            </a:prstGeom>
            <a:solidFill>
              <a:schemeClr val="bg1">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47107" name="Group 16"/>
          <p:cNvGrpSpPr>
            <a:grpSpLocks/>
          </p:cNvGrpSpPr>
          <p:nvPr/>
        </p:nvGrpSpPr>
        <p:grpSpPr bwMode="auto">
          <a:xfrm>
            <a:off x="258763" y="2989263"/>
            <a:ext cx="8645525" cy="2012950"/>
            <a:chOff x="259373" y="2818780"/>
            <a:chExt cx="8644643" cy="2012859"/>
          </a:xfrm>
        </p:grpSpPr>
        <p:sp>
          <p:nvSpPr>
            <p:cNvPr id="47119" name="Rectangle 6"/>
            <p:cNvSpPr>
              <a:spLocks noChangeArrowheads="1"/>
            </p:cNvSpPr>
            <p:nvPr/>
          </p:nvSpPr>
          <p:spPr bwMode="auto">
            <a:xfrm>
              <a:off x="259373" y="2865623"/>
              <a:ext cx="4058627" cy="1938992"/>
            </a:xfrm>
            <a:prstGeom prst="rect">
              <a:avLst/>
            </a:prstGeom>
            <a:solidFill>
              <a:srgbClr val="0000FF">
                <a:alpha val="9019"/>
              </a:srgbClr>
            </a:solidFill>
            <a:ln w="9525">
              <a:solidFill>
                <a:schemeClr val="tx1"/>
              </a:solidFill>
              <a:miter lim="800000"/>
              <a:headEnd/>
              <a:tailEnd/>
            </a:ln>
          </p:spPr>
          <p:txBody>
            <a:bodyPr>
              <a:spAutoFit/>
            </a:bodyPr>
            <a:lstStyle/>
            <a:p>
              <a:r>
                <a:rPr lang="en-US" sz="2400">
                  <a:latin typeface="Calibri" pitchFamily="34" charset="0"/>
                </a:rPr>
                <a:t>Know the components &amp; steps that underlie transcription in both bacteria and eukaryotes, and distinguish it from replication. </a:t>
              </a:r>
            </a:p>
          </p:txBody>
        </p:sp>
        <p:sp>
          <p:nvSpPr>
            <p:cNvPr id="47120" name="Rectangle 9"/>
            <p:cNvSpPr>
              <a:spLocks noChangeArrowheads="1"/>
            </p:cNvSpPr>
            <p:nvPr/>
          </p:nvSpPr>
          <p:spPr bwMode="auto">
            <a:xfrm>
              <a:off x="4845389" y="2818780"/>
              <a:ext cx="4058627" cy="2012859"/>
            </a:xfrm>
            <a:prstGeom prst="rect">
              <a:avLst/>
            </a:prstGeom>
            <a:solidFill>
              <a:srgbClr val="FF0000">
                <a:alpha val="7843"/>
              </a:srgbClr>
            </a:solidFill>
            <a:ln w="9525">
              <a:solidFill>
                <a:schemeClr val="tx1"/>
              </a:solidFill>
              <a:miter lim="800000"/>
              <a:headEnd/>
              <a:tailEnd/>
            </a:ln>
          </p:spPr>
          <p:txBody>
            <a:bodyPr>
              <a:spAutoFit/>
            </a:bodyPr>
            <a:lstStyle/>
            <a:p>
              <a:r>
                <a:rPr lang="en-US" sz="2400">
                  <a:solidFill>
                    <a:srgbClr val="000000"/>
                  </a:solidFill>
                  <a:latin typeface="Calibri" pitchFamily="34" charset="0"/>
                </a:rPr>
                <a:t>1. Outline steps &amp; components involved in </a:t>
              </a:r>
              <a:r>
                <a:rPr lang="en-US" sz="2400">
                  <a:latin typeface="Calibri" pitchFamily="34" charset="0"/>
                </a:rPr>
                <a:t>bacterial and eukaryotic transcription</a:t>
              </a:r>
              <a:r>
                <a:rPr lang="en-US" sz="2400">
                  <a:solidFill>
                    <a:srgbClr val="000000"/>
                  </a:solidFill>
                  <a:latin typeface="Calibri" pitchFamily="34" charset="0"/>
                </a:rPr>
                <a:t>.</a:t>
              </a:r>
            </a:p>
            <a:p>
              <a:pPr>
                <a:lnSpc>
                  <a:spcPct val="20000"/>
                </a:lnSpc>
              </a:pPr>
              <a:endParaRPr lang="en-US" sz="2400">
                <a:latin typeface="Calibri" pitchFamily="34" charset="0"/>
              </a:endParaRPr>
            </a:p>
            <a:p>
              <a:r>
                <a:rPr lang="en-US" sz="2400">
                  <a:latin typeface="Calibri" pitchFamily="34" charset="0"/>
                </a:rPr>
                <a:t>2. Distinguish between transcription and replication.</a:t>
              </a:r>
            </a:p>
          </p:txBody>
        </p:sp>
        <p:sp>
          <p:nvSpPr>
            <p:cNvPr id="13" name="Right Arrow 12"/>
            <p:cNvSpPr/>
            <p:nvPr/>
          </p:nvSpPr>
          <p:spPr>
            <a:xfrm>
              <a:off x="4515026" y="3575983"/>
              <a:ext cx="187306" cy="463529"/>
            </a:xfrm>
            <a:prstGeom prst="rightArrow">
              <a:avLst/>
            </a:prstGeom>
            <a:solidFill>
              <a:schemeClr val="bg1">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3" name="Rectangle 2"/>
          <p:cNvSpPr/>
          <p:nvPr/>
        </p:nvSpPr>
        <p:spPr>
          <a:xfrm>
            <a:off x="128588" y="7112000"/>
            <a:ext cx="9015412" cy="3960813"/>
          </a:xfrm>
          <a:prstGeom prst="rect">
            <a:avLst/>
          </a:prstGeom>
          <a:solidFill>
            <a:schemeClr val="bg1">
              <a:alpha val="71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7109" name="Rectangle 14"/>
          <p:cNvSpPr>
            <a:spLocks noChangeArrowheads="1"/>
          </p:cNvSpPr>
          <p:nvPr/>
        </p:nvSpPr>
        <p:spPr bwMode="auto">
          <a:xfrm>
            <a:off x="5638800" y="38100"/>
            <a:ext cx="2649538" cy="769938"/>
          </a:xfrm>
          <a:prstGeom prst="rect">
            <a:avLst/>
          </a:prstGeom>
          <a:noFill/>
          <a:ln w="9525">
            <a:noFill/>
            <a:miter lim="800000"/>
            <a:headEnd/>
            <a:tailEnd/>
          </a:ln>
        </p:spPr>
        <p:txBody>
          <a:bodyPr wrap="none">
            <a:spAutoFit/>
          </a:bodyPr>
          <a:lstStyle/>
          <a:p>
            <a:r>
              <a:rPr lang="en-US" sz="4400" b="1">
                <a:latin typeface="Candara" pitchFamily="34" charset="0"/>
              </a:rPr>
              <a:t>Outcomes</a:t>
            </a:r>
            <a:endParaRPr lang="en-US" sz="4400">
              <a:latin typeface="Calibri" pitchFamily="34" charset="0"/>
            </a:endParaRPr>
          </a:p>
        </p:txBody>
      </p:sp>
      <p:grpSp>
        <p:nvGrpSpPr>
          <p:cNvPr id="47110" name="Group 4"/>
          <p:cNvGrpSpPr>
            <a:grpSpLocks/>
          </p:cNvGrpSpPr>
          <p:nvPr/>
        </p:nvGrpSpPr>
        <p:grpSpPr bwMode="auto">
          <a:xfrm>
            <a:off x="568325" y="5257800"/>
            <a:ext cx="8042275" cy="1211263"/>
            <a:chOff x="381000" y="5341203"/>
            <a:chExt cx="8042271" cy="1211997"/>
          </a:xfrm>
        </p:grpSpPr>
        <p:cxnSp>
          <p:nvCxnSpPr>
            <p:cNvPr id="21" name="Straight Arrow Connector 20"/>
            <p:cNvCxnSpPr/>
            <p:nvPr/>
          </p:nvCxnSpPr>
          <p:spPr>
            <a:xfrm>
              <a:off x="1336675" y="6362585"/>
              <a:ext cx="7086596" cy="0"/>
            </a:xfrm>
            <a:prstGeom prst="straightConnector1">
              <a:avLst/>
            </a:prstGeom>
            <a:ln w="38100"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22" name="Rectangle 21"/>
            <p:cNvSpPr/>
            <p:nvPr/>
          </p:nvSpPr>
          <p:spPr>
            <a:xfrm>
              <a:off x="1565274" y="6152908"/>
              <a:ext cx="1254124" cy="381231"/>
            </a:xfrm>
            <a:prstGeom prst="rect">
              <a:avLst/>
            </a:prstGeom>
            <a:solidFill>
              <a:schemeClr val="accent2">
                <a:lumMod val="40000"/>
                <a:lumOff val="60000"/>
              </a:schemeClr>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2400" b="1" dirty="0">
                  <a:solidFill>
                    <a:schemeClr val="tx1"/>
                  </a:solidFill>
                  <a:latin typeface="Candara"/>
                  <a:cs typeface="Candara"/>
                </a:rPr>
                <a:t>0-6 </a:t>
              </a:r>
              <a:endParaRPr lang="en-US" sz="2400" b="1" dirty="0">
                <a:solidFill>
                  <a:schemeClr val="tx1"/>
                </a:solidFill>
                <a:latin typeface="Candara"/>
                <a:cs typeface="Candara"/>
              </a:endParaRPr>
            </a:p>
          </p:txBody>
        </p:sp>
        <p:sp>
          <p:nvSpPr>
            <p:cNvPr id="23" name="Rectangle 22"/>
            <p:cNvSpPr/>
            <p:nvPr/>
          </p:nvSpPr>
          <p:spPr>
            <a:xfrm>
              <a:off x="2936874" y="6171969"/>
              <a:ext cx="2625724" cy="381231"/>
            </a:xfrm>
            <a:prstGeom prst="rect">
              <a:avLst/>
            </a:prstGeom>
            <a:solidFill>
              <a:srgbClr val="FFFF99"/>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2400" b="1" dirty="0">
                  <a:solidFill>
                    <a:schemeClr val="tx1"/>
                  </a:solidFill>
                  <a:latin typeface="Candara"/>
                  <a:cs typeface="Candara"/>
                </a:rPr>
                <a:t>7-24</a:t>
              </a:r>
              <a:endParaRPr lang="en-US" sz="2400" b="1" dirty="0">
                <a:solidFill>
                  <a:schemeClr val="tx1"/>
                </a:solidFill>
                <a:latin typeface="Candara"/>
                <a:cs typeface="Candara"/>
              </a:endParaRPr>
            </a:p>
          </p:txBody>
        </p:sp>
        <p:sp>
          <p:nvSpPr>
            <p:cNvPr id="24" name="Rectangle 23"/>
            <p:cNvSpPr/>
            <p:nvPr/>
          </p:nvSpPr>
          <p:spPr>
            <a:xfrm>
              <a:off x="5680072" y="6171969"/>
              <a:ext cx="2438399" cy="381231"/>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2400" b="1" dirty="0">
                  <a:solidFill>
                    <a:schemeClr val="tx1"/>
                  </a:solidFill>
                  <a:latin typeface="Candara"/>
                  <a:cs typeface="Candara"/>
                </a:rPr>
                <a:t>25-50</a:t>
              </a:r>
              <a:endParaRPr lang="en-US" sz="2400" b="1" dirty="0">
                <a:solidFill>
                  <a:schemeClr val="tx1"/>
                </a:solidFill>
                <a:latin typeface="Candara"/>
                <a:cs typeface="Candara"/>
              </a:endParaRPr>
            </a:p>
          </p:txBody>
        </p:sp>
        <p:sp>
          <p:nvSpPr>
            <p:cNvPr id="47115" name="TextBox 24"/>
            <p:cNvSpPr txBox="1">
              <a:spLocks noChangeArrowheads="1"/>
            </p:cNvSpPr>
            <p:nvPr/>
          </p:nvSpPr>
          <p:spPr bwMode="auto">
            <a:xfrm>
              <a:off x="1336672" y="5341203"/>
              <a:ext cx="1524000" cy="830997"/>
            </a:xfrm>
            <a:prstGeom prst="rect">
              <a:avLst/>
            </a:prstGeom>
            <a:noFill/>
            <a:ln w="9525">
              <a:noFill/>
              <a:miter lim="800000"/>
              <a:headEnd/>
              <a:tailEnd/>
            </a:ln>
          </p:spPr>
          <p:txBody>
            <a:bodyPr>
              <a:spAutoFit/>
            </a:bodyPr>
            <a:lstStyle/>
            <a:p>
              <a:pPr algn="ctr"/>
              <a:r>
                <a:rPr lang="en-US" sz="2400" b="1">
                  <a:latin typeface="Candara" pitchFamily="34" charset="0"/>
                </a:rPr>
                <a:t>Concept map</a:t>
              </a:r>
            </a:p>
          </p:txBody>
        </p:sp>
        <p:sp>
          <p:nvSpPr>
            <p:cNvPr id="47116" name="TextBox 25"/>
            <p:cNvSpPr txBox="1">
              <a:spLocks noChangeArrowheads="1"/>
            </p:cNvSpPr>
            <p:nvPr/>
          </p:nvSpPr>
          <p:spPr bwMode="auto">
            <a:xfrm>
              <a:off x="2708271" y="5341203"/>
              <a:ext cx="2895599" cy="830997"/>
            </a:xfrm>
            <a:prstGeom prst="rect">
              <a:avLst/>
            </a:prstGeom>
            <a:noFill/>
            <a:ln w="9525">
              <a:noFill/>
              <a:miter lim="800000"/>
              <a:headEnd/>
              <a:tailEnd/>
            </a:ln>
          </p:spPr>
          <p:txBody>
            <a:bodyPr>
              <a:spAutoFit/>
            </a:bodyPr>
            <a:lstStyle/>
            <a:p>
              <a:pPr algn="ctr"/>
              <a:r>
                <a:rPr lang="en-US" sz="2400" b="1">
                  <a:latin typeface="Candara" pitchFamily="34" charset="0"/>
                </a:rPr>
                <a:t>Clicker Qs and Clarifications</a:t>
              </a:r>
            </a:p>
          </p:txBody>
        </p:sp>
        <p:sp>
          <p:nvSpPr>
            <p:cNvPr id="47117" name="TextBox 26"/>
            <p:cNvSpPr txBox="1">
              <a:spLocks noChangeArrowheads="1"/>
            </p:cNvSpPr>
            <p:nvPr/>
          </p:nvSpPr>
          <p:spPr bwMode="auto">
            <a:xfrm>
              <a:off x="5451470" y="5613856"/>
              <a:ext cx="2895599" cy="461665"/>
            </a:xfrm>
            <a:prstGeom prst="rect">
              <a:avLst/>
            </a:prstGeom>
            <a:noFill/>
            <a:ln w="9525">
              <a:noFill/>
              <a:miter lim="800000"/>
              <a:headEnd/>
              <a:tailEnd/>
            </a:ln>
          </p:spPr>
          <p:txBody>
            <a:bodyPr>
              <a:spAutoFit/>
            </a:bodyPr>
            <a:lstStyle/>
            <a:p>
              <a:pPr algn="ctr"/>
              <a:r>
                <a:rPr lang="en-US" sz="2400" b="1">
                  <a:latin typeface="Candara" pitchFamily="34" charset="0"/>
                </a:rPr>
                <a:t>Strip sequence</a:t>
              </a:r>
            </a:p>
          </p:txBody>
        </p:sp>
        <p:sp>
          <p:nvSpPr>
            <p:cNvPr id="47118" name="TextBox 27"/>
            <p:cNvSpPr txBox="1">
              <a:spLocks noChangeArrowheads="1"/>
            </p:cNvSpPr>
            <p:nvPr/>
          </p:nvSpPr>
          <p:spPr bwMode="auto">
            <a:xfrm>
              <a:off x="381000" y="5786735"/>
              <a:ext cx="879472" cy="461665"/>
            </a:xfrm>
            <a:prstGeom prst="rect">
              <a:avLst/>
            </a:prstGeom>
            <a:noFill/>
            <a:ln w="9525">
              <a:solidFill>
                <a:schemeClr val="tx1"/>
              </a:solidFill>
              <a:miter lim="800000"/>
              <a:headEnd/>
              <a:tailEnd/>
            </a:ln>
          </p:spPr>
          <p:txBody>
            <a:bodyPr wrap="none">
              <a:spAutoFit/>
            </a:bodyPr>
            <a:lstStyle/>
            <a:p>
              <a:r>
                <a:rPr lang="en-US" sz="2400">
                  <a:latin typeface="Calibri" pitchFamily="34" charset="0"/>
                </a:rPr>
                <a:t>Day 1</a:t>
              </a:r>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b="1" smtClean="0">
                <a:latin typeface="Candara" pitchFamily="34" charset="0"/>
              </a:rPr>
              <a:t>Mini-lecture/clicker Qs</a:t>
            </a:r>
          </a:p>
        </p:txBody>
      </p:sp>
      <p:sp>
        <p:nvSpPr>
          <p:cNvPr id="49154" name="Content Placeholder 2"/>
          <p:cNvSpPr>
            <a:spLocks noGrp="1"/>
          </p:cNvSpPr>
          <p:nvPr>
            <p:ph idx="1"/>
          </p:nvPr>
        </p:nvSpPr>
        <p:spPr/>
        <p:txBody>
          <a:bodyPr/>
          <a:lstStyle/>
          <a:p>
            <a:r>
              <a:rPr lang="en-US" smtClean="0">
                <a:latin typeface="Candara" pitchFamily="34" charset="0"/>
              </a:rPr>
              <a:t>Further clarify steps involved in transcription:</a:t>
            </a:r>
          </a:p>
          <a:p>
            <a:pPr lvl="1"/>
            <a:r>
              <a:rPr lang="en-US" smtClean="0">
                <a:latin typeface="Candara" pitchFamily="34" charset="0"/>
              </a:rPr>
              <a:t>Parts of a transcript in bacteria/eukaryotes</a:t>
            </a:r>
          </a:p>
          <a:p>
            <a:pPr lvl="1"/>
            <a:r>
              <a:rPr lang="en-US" smtClean="0">
                <a:latin typeface="Candara" pitchFamily="34" charset="0"/>
              </a:rPr>
              <a:t>Splicing and processing events</a:t>
            </a:r>
          </a:p>
          <a:p>
            <a:pPr lvl="1"/>
            <a:endParaRPr lang="en-US" smtClean="0">
              <a:latin typeface="Candara"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a:xfrm>
            <a:off x="735013" y="60325"/>
            <a:ext cx="3057525" cy="806450"/>
          </a:xfrm>
        </p:spPr>
        <p:txBody>
          <a:bodyPr/>
          <a:lstStyle/>
          <a:p>
            <a:r>
              <a:rPr lang="en-US" b="1" smtClean="0">
                <a:latin typeface="Candara" pitchFamily="34" charset="0"/>
              </a:rPr>
              <a:t>Goals</a:t>
            </a:r>
          </a:p>
        </p:txBody>
      </p:sp>
      <p:grpSp>
        <p:nvGrpSpPr>
          <p:cNvPr id="51202" name="Group 15"/>
          <p:cNvGrpSpPr>
            <a:grpSpLocks/>
          </p:cNvGrpSpPr>
          <p:nvPr/>
        </p:nvGrpSpPr>
        <p:grpSpPr bwMode="auto">
          <a:xfrm>
            <a:off x="258763" y="1123950"/>
            <a:ext cx="8645525" cy="1570038"/>
            <a:chOff x="259373" y="811182"/>
            <a:chExt cx="8644643" cy="1569660"/>
          </a:xfrm>
        </p:grpSpPr>
        <p:sp>
          <p:nvSpPr>
            <p:cNvPr id="51213" name="Rectangle 3"/>
            <p:cNvSpPr>
              <a:spLocks noChangeArrowheads="1"/>
            </p:cNvSpPr>
            <p:nvPr/>
          </p:nvSpPr>
          <p:spPr bwMode="auto">
            <a:xfrm>
              <a:off x="259373" y="811182"/>
              <a:ext cx="4058627" cy="1569660"/>
            </a:xfrm>
            <a:prstGeom prst="rect">
              <a:avLst/>
            </a:prstGeom>
            <a:solidFill>
              <a:srgbClr val="0000FF">
                <a:alpha val="9019"/>
              </a:srgbClr>
            </a:solidFill>
            <a:ln w="9525">
              <a:solidFill>
                <a:schemeClr val="tx1"/>
              </a:solidFill>
              <a:miter lim="800000"/>
              <a:headEnd/>
              <a:tailEnd/>
            </a:ln>
          </p:spPr>
          <p:txBody>
            <a:bodyPr>
              <a:spAutoFit/>
            </a:bodyPr>
            <a:lstStyle/>
            <a:p>
              <a:r>
                <a:rPr lang="en-US" sz="2400">
                  <a:latin typeface="Calibri" pitchFamily="34" charset="0"/>
                </a:rPr>
                <a:t>Understand the importance of transcription as a process that allows expression of genetic information. </a:t>
              </a:r>
            </a:p>
          </p:txBody>
        </p:sp>
        <p:sp>
          <p:nvSpPr>
            <p:cNvPr id="51214" name="Rectangle 8"/>
            <p:cNvSpPr>
              <a:spLocks noChangeArrowheads="1"/>
            </p:cNvSpPr>
            <p:nvPr/>
          </p:nvSpPr>
          <p:spPr bwMode="auto">
            <a:xfrm>
              <a:off x="4845389" y="1025032"/>
              <a:ext cx="4058627" cy="1200328"/>
            </a:xfrm>
            <a:prstGeom prst="rect">
              <a:avLst/>
            </a:prstGeom>
            <a:solidFill>
              <a:srgbClr val="FF0000">
                <a:alpha val="7843"/>
              </a:srgbClr>
            </a:solidFill>
            <a:ln w="9525">
              <a:solidFill>
                <a:schemeClr val="tx1"/>
              </a:solidFill>
              <a:miter lim="800000"/>
              <a:headEnd/>
              <a:tailEnd/>
            </a:ln>
          </p:spPr>
          <p:txBody>
            <a:bodyPr>
              <a:spAutoFit/>
            </a:bodyPr>
            <a:lstStyle/>
            <a:p>
              <a:r>
                <a:rPr lang="en-US" sz="2400">
                  <a:latin typeface="Calibri" pitchFamily="34" charset="0"/>
                </a:rPr>
                <a:t>Explain the role of transcription in the flow of genetic information. </a:t>
              </a:r>
            </a:p>
          </p:txBody>
        </p:sp>
        <p:sp>
          <p:nvSpPr>
            <p:cNvPr id="12" name="Right Arrow 11"/>
            <p:cNvSpPr/>
            <p:nvPr/>
          </p:nvSpPr>
          <p:spPr>
            <a:xfrm>
              <a:off x="4515026" y="1396829"/>
              <a:ext cx="187306" cy="465025"/>
            </a:xfrm>
            <a:prstGeom prst="rightArrow">
              <a:avLst/>
            </a:prstGeom>
            <a:solidFill>
              <a:schemeClr val="bg1">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51203" name="Group 16"/>
          <p:cNvGrpSpPr>
            <a:grpSpLocks/>
          </p:cNvGrpSpPr>
          <p:nvPr/>
        </p:nvGrpSpPr>
        <p:grpSpPr bwMode="auto">
          <a:xfrm>
            <a:off x="258763" y="2989263"/>
            <a:ext cx="8645525" cy="2012950"/>
            <a:chOff x="259373" y="2818780"/>
            <a:chExt cx="8644643" cy="2012859"/>
          </a:xfrm>
        </p:grpSpPr>
        <p:sp>
          <p:nvSpPr>
            <p:cNvPr id="51210" name="Rectangle 6"/>
            <p:cNvSpPr>
              <a:spLocks noChangeArrowheads="1"/>
            </p:cNvSpPr>
            <p:nvPr/>
          </p:nvSpPr>
          <p:spPr bwMode="auto">
            <a:xfrm>
              <a:off x="259373" y="2865623"/>
              <a:ext cx="4058627" cy="1938992"/>
            </a:xfrm>
            <a:prstGeom prst="rect">
              <a:avLst/>
            </a:prstGeom>
            <a:solidFill>
              <a:srgbClr val="0000FF">
                <a:alpha val="9019"/>
              </a:srgbClr>
            </a:solidFill>
            <a:ln w="9525">
              <a:solidFill>
                <a:schemeClr val="tx1"/>
              </a:solidFill>
              <a:miter lim="800000"/>
              <a:headEnd/>
              <a:tailEnd/>
            </a:ln>
          </p:spPr>
          <p:txBody>
            <a:bodyPr>
              <a:spAutoFit/>
            </a:bodyPr>
            <a:lstStyle/>
            <a:p>
              <a:r>
                <a:rPr lang="en-US" sz="2400">
                  <a:latin typeface="Calibri" pitchFamily="34" charset="0"/>
                </a:rPr>
                <a:t>Know the components &amp; steps that underlie transcription in both bacteria and eukaryotes, and distinguish it from replication. </a:t>
              </a:r>
            </a:p>
          </p:txBody>
        </p:sp>
        <p:sp>
          <p:nvSpPr>
            <p:cNvPr id="51211" name="Rectangle 9"/>
            <p:cNvSpPr>
              <a:spLocks noChangeArrowheads="1"/>
            </p:cNvSpPr>
            <p:nvPr/>
          </p:nvSpPr>
          <p:spPr bwMode="auto">
            <a:xfrm>
              <a:off x="4845389" y="2818780"/>
              <a:ext cx="4058627" cy="2012859"/>
            </a:xfrm>
            <a:prstGeom prst="rect">
              <a:avLst/>
            </a:prstGeom>
            <a:solidFill>
              <a:srgbClr val="FF0000">
                <a:alpha val="7843"/>
              </a:srgbClr>
            </a:solidFill>
            <a:ln w="9525">
              <a:solidFill>
                <a:schemeClr val="tx1"/>
              </a:solidFill>
              <a:miter lim="800000"/>
              <a:headEnd/>
              <a:tailEnd/>
            </a:ln>
          </p:spPr>
          <p:txBody>
            <a:bodyPr>
              <a:spAutoFit/>
            </a:bodyPr>
            <a:lstStyle/>
            <a:p>
              <a:r>
                <a:rPr lang="en-US" sz="2400">
                  <a:latin typeface="Calibri" pitchFamily="34" charset="0"/>
                </a:rPr>
                <a:t>1. Outline steps &amp; components involved in transcription in bacteria and eukaryotes.</a:t>
              </a:r>
            </a:p>
            <a:p>
              <a:pPr>
                <a:lnSpc>
                  <a:spcPct val="20000"/>
                </a:lnSpc>
              </a:pPr>
              <a:endParaRPr lang="en-US" sz="2400">
                <a:latin typeface="Calibri" pitchFamily="34" charset="0"/>
              </a:endParaRPr>
            </a:p>
            <a:p>
              <a:r>
                <a:rPr lang="en-US" sz="2400">
                  <a:latin typeface="Calibri" pitchFamily="34" charset="0"/>
                </a:rPr>
                <a:t>2. Distinguish between transcription and replication.</a:t>
              </a:r>
            </a:p>
          </p:txBody>
        </p:sp>
        <p:sp>
          <p:nvSpPr>
            <p:cNvPr id="13" name="Right Arrow 12"/>
            <p:cNvSpPr/>
            <p:nvPr/>
          </p:nvSpPr>
          <p:spPr>
            <a:xfrm>
              <a:off x="4515026" y="3575983"/>
              <a:ext cx="187306" cy="463529"/>
            </a:xfrm>
            <a:prstGeom prst="rightArrow">
              <a:avLst/>
            </a:prstGeom>
            <a:solidFill>
              <a:schemeClr val="bg1">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51204" name="Rectangle 7"/>
          <p:cNvSpPr>
            <a:spLocks noChangeArrowheads="1"/>
          </p:cNvSpPr>
          <p:nvPr/>
        </p:nvSpPr>
        <p:spPr bwMode="auto">
          <a:xfrm>
            <a:off x="258763" y="5316538"/>
            <a:ext cx="4059237" cy="1200150"/>
          </a:xfrm>
          <a:prstGeom prst="rect">
            <a:avLst/>
          </a:prstGeom>
          <a:solidFill>
            <a:srgbClr val="0000FF">
              <a:alpha val="9019"/>
            </a:srgbClr>
          </a:solidFill>
          <a:ln w="9525">
            <a:solidFill>
              <a:schemeClr val="tx1"/>
            </a:solidFill>
            <a:miter lim="800000"/>
            <a:headEnd/>
            <a:tailEnd/>
          </a:ln>
        </p:spPr>
        <p:txBody>
          <a:bodyPr>
            <a:spAutoFit/>
          </a:bodyPr>
          <a:lstStyle/>
          <a:p>
            <a:r>
              <a:rPr lang="en-US" sz="2400">
                <a:latin typeface="Calibri" pitchFamily="34" charset="0"/>
              </a:rPr>
              <a:t>Analyze data and design experiments to assess transcription.</a:t>
            </a:r>
          </a:p>
        </p:txBody>
      </p:sp>
      <p:sp>
        <p:nvSpPr>
          <p:cNvPr id="51205" name="Rectangle 10"/>
          <p:cNvSpPr>
            <a:spLocks noChangeArrowheads="1"/>
          </p:cNvSpPr>
          <p:nvPr/>
        </p:nvSpPr>
        <p:spPr bwMode="auto">
          <a:xfrm>
            <a:off x="4845050" y="5316538"/>
            <a:ext cx="4059238" cy="1200150"/>
          </a:xfrm>
          <a:prstGeom prst="rect">
            <a:avLst/>
          </a:prstGeom>
          <a:solidFill>
            <a:srgbClr val="FF0000">
              <a:alpha val="7843"/>
            </a:srgbClr>
          </a:solidFill>
          <a:ln w="9525">
            <a:solidFill>
              <a:schemeClr val="tx1"/>
            </a:solidFill>
            <a:miter lim="800000"/>
            <a:headEnd/>
            <a:tailEnd/>
          </a:ln>
        </p:spPr>
        <p:txBody>
          <a:bodyPr>
            <a:spAutoFit/>
          </a:bodyPr>
          <a:lstStyle/>
          <a:p>
            <a:r>
              <a:rPr lang="en-US" sz="2400">
                <a:latin typeface="Calibri" pitchFamily="34" charset="0"/>
              </a:rPr>
              <a:t>Interpret experimental data involving mutant and normal genes. </a:t>
            </a:r>
          </a:p>
        </p:txBody>
      </p:sp>
      <p:sp>
        <p:nvSpPr>
          <p:cNvPr id="14" name="Right Arrow 13"/>
          <p:cNvSpPr/>
          <p:nvPr/>
        </p:nvSpPr>
        <p:spPr>
          <a:xfrm>
            <a:off x="4514850" y="5702300"/>
            <a:ext cx="187325" cy="463550"/>
          </a:xfrm>
          <a:prstGeom prst="rightArrow">
            <a:avLst/>
          </a:prstGeom>
          <a:solidFill>
            <a:schemeClr val="bg1">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Rectangle 2"/>
          <p:cNvSpPr/>
          <p:nvPr/>
        </p:nvSpPr>
        <p:spPr>
          <a:xfrm>
            <a:off x="128588" y="7112000"/>
            <a:ext cx="9015412" cy="3960813"/>
          </a:xfrm>
          <a:prstGeom prst="rect">
            <a:avLst/>
          </a:prstGeom>
          <a:solidFill>
            <a:schemeClr val="bg1">
              <a:alpha val="71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1208" name="Rectangle 14"/>
          <p:cNvSpPr>
            <a:spLocks noChangeArrowheads="1"/>
          </p:cNvSpPr>
          <p:nvPr/>
        </p:nvSpPr>
        <p:spPr bwMode="auto">
          <a:xfrm>
            <a:off x="5638800" y="38100"/>
            <a:ext cx="2649538" cy="769938"/>
          </a:xfrm>
          <a:prstGeom prst="rect">
            <a:avLst/>
          </a:prstGeom>
          <a:noFill/>
          <a:ln w="9525">
            <a:noFill/>
            <a:miter lim="800000"/>
            <a:headEnd/>
            <a:tailEnd/>
          </a:ln>
        </p:spPr>
        <p:txBody>
          <a:bodyPr wrap="none">
            <a:spAutoFit/>
          </a:bodyPr>
          <a:lstStyle/>
          <a:p>
            <a:r>
              <a:rPr lang="en-US" sz="4400" b="1">
                <a:latin typeface="Candara" pitchFamily="34" charset="0"/>
              </a:rPr>
              <a:t>Outcomes</a:t>
            </a:r>
            <a:endParaRPr lang="en-US" sz="4400">
              <a:latin typeface="Calibri" pitchFamily="34" charset="0"/>
            </a:endParaRPr>
          </a:p>
        </p:txBody>
      </p:sp>
      <p:sp>
        <p:nvSpPr>
          <p:cNvPr id="18" name="Rectangle 17"/>
          <p:cNvSpPr/>
          <p:nvPr/>
        </p:nvSpPr>
        <p:spPr>
          <a:xfrm>
            <a:off x="128588" y="866775"/>
            <a:ext cx="8863012" cy="4149725"/>
          </a:xfrm>
          <a:prstGeom prst="rect">
            <a:avLst/>
          </a:prstGeom>
          <a:solidFill>
            <a:schemeClr val="bg1">
              <a:alpha val="8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ctrTitle"/>
          </p:nvPr>
        </p:nvSpPr>
        <p:spPr>
          <a:xfrm>
            <a:off x="685800" y="19050"/>
            <a:ext cx="7772400" cy="874713"/>
          </a:xfrm>
        </p:spPr>
        <p:txBody>
          <a:bodyPr/>
          <a:lstStyle/>
          <a:p>
            <a:r>
              <a:rPr lang="en-US" b="1" smtClean="0">
                <a:latin typeface="Candara" pitchFamily="34" charset="0"/>
              </a:rPr>
              <a:t>Teaching Unit: </a:t>
            </a:r>
            <a:r>
              <a:rPr lang="en-US" b="1" smtClean="0">
                <a:solidFill>
                  <a:srgbClr val="0000FF"/>
                </a:solidFill>
                <a:latin typeface="Candara" pitchFamily="34" charset="0"/>
              </a:rPr>
              <a:t>Transcription</a:t>
            </a:r>
          </a:p>
        </p:txBody>
      </p:sp>
      <p:sp>
        <p:nvSpPr>
          <p:cNvPr id="3" name="Subtitle 2"/>
          <p:cNvSpPr>
            <a:spLocks noGrp="1"/>
          </p:cNvSpPr>
          <p:nvPr>
            <p:ph type="subTitle" idx="1"/>
          </p:nvPr>
        </p:nvSpPr>
        <p:spPr>
          <a:xfrm>
            <a:off x="441325" y="985838"/>
            <a:ext cx="8348663" cy="5418137"/>
          </a:xfrm>
        </p:spPr>
        <p:txBody>
          <a:bodyPr/>
          <a:lstStyle/>
          <a:p>
            <a:pPr algn="l">
              <a:lnSpc>
                <a:spcPct val="120000"/>
              </a:lnSpc>
              <a:buFont typeface="Arial" charset="0"/>
              <a:buChar char="•"/>
            </a:pPr>
            <a:r>
              <a:rPr lang="en-US" sz="2800" smtClean="0">
                <a:solidFill>
                  <a:schemeClr val="tx1"/>
                </a:solidFill>
                <a:latin typeface="Candara" pitchFamily="34" charset="0"/>
              </a:rPr>
              <a:t> Unit’s context: </a:t>
            </a:r>
          </a:p>
          <a:p>
            <a:pPr algn="l">
              <a:lnSpc>
                <a:spcPct val="120000"/>
              </a:lnSpc>
            </a:pPr>
            <a:r>
              <a:rPr lang="en-US" sz="2800" b="1" smtClean="0">
                <a:solidFill>
                  <a:schemeClr val="tx1"/>
                </a:solidFill>
                <a:latin typeface="Candara" pitchFamily="34" charset="0"/>
              </a:rPr>
              <a:t>Sophomore level course </a:t>
            </a:r>
          </a:p>
          <a:p>
            <a:pPr algn="l">
              <a:lnSpc>
                <a:spcPct val="120000"/>
              </a:lnSpc>
            </a:pPr>
            <a:r>
              <a:rPr lang="en-US" sz="2400" smtClean="0">
                <a:solidFill>
                  <a:schemeClr val="tx1"/>
                </a:solidFill>
                <a:latin typeface="Candara" pitchFamily="34" charset="0"/>
              </a:rPr>
              <a:t>(the third week of Genetics or Molecular Cell Biology course)</a:t>
            </a:r>
          </a:p>
          <a:p>
            <a:pPr algn="l">
              <a:lnSpc>
                <a:spcPct val="50000"/>
              </a:lnSpc>
              <a:buFont typeface="Arial" charset="0"/>
              <a:buChar char="•"/>
            </a:pPr>
            <a:endParaRPr lang="en-US" sz="2800" smtClean="0">
              <a:solidFill>
                <a:schemeClr val="tx1"/>
              </a:solidFill>
              <a:latin typeface="Candara" pitchFamily="34" charset="0"/>
            </a:endParaRPr>
          </a:p>
          <a:p>
            <a:pPr algn="l">
              <a:lnSpc>
                <a:spcPct val="120000"/>
              </a:lnSpc>
              <a:buFont typeface="Arial" charset="0"/>
              <a:buChar char="•"/>
            </a:pPr>
            <a:r>
              <a:rPr lang="en-US" sz="2800" smtClean="0">
                <a:solidFill>
                  <a:schemeClr val="tx1"/>
                </a:solidFill>
                <a:latin typeface="Candara" pitchFamily="34" charset="0"/>
              </a:rPr>
              <a:t> Students would have already had an Introductory Biology course.</a:t>
            </a:r>
          </a:p>
          <a:p>
            <a:pPr algn="l">
              <a:lnSpc>
                <a:spcPct val="50000"/>
              </a:lnSpc>
              <a:buFont typeface="Arial" charset="0"/>
              <a:buChar char="•"/>
            </a:pPr>
            <a:endParaRPr lang="en-US" sz="2800" smtClean="0">
              <a:solidFill>
                <a:schemeClr val="tx1"/>
              </a:solidFill>
              <a:latin typeface="Candara" pitchFamily="34" charset="0"/>
            </a:endParaRPr>
          </a:p>
          <a:p>
            <a:pPr algn="l">
              <a:lnSpc>
                <a:spcPct val="120000"/>
              </a:lnSpc>
              <a:buFont typeface="Arial" charset="0"/>
              <a:buChar char="•"/>
            </a:pPr>
            <a:r>
              <a:rPr lang="en-US" sz="2800" smtClean="0">
                <a:solidFill>
                  <a:schemeClr val="tx1"/>
                </a:solidFill>
                <a:latin typeface="Candara" pitchFamily="34" charset="0"/>
              </a:rPr>
              <a:t> At the beginning of the course, we established groups that incorporated diversity of gender, race, and high school graduating class size.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2288" y="1436688"/>
            <a:ext cx="8229600" cy="4525962"/>
          </a:xfrm>
        </p:spPr>
        <p:txBody>
          <a:bodyPr rtlCol="0">
            <a:normAutofit lnSpcReduction="10000"/>
          </a:bodyPr>
          <a:lstStyle/>
          <a:p>
            <a:pPr fontAlgn="auto">
              <a:spcAft>
                <a:spcPts val="0"/>
              </a:spcAft>
              <a:buFont typeface="Arial"/>
              <a:buNone/>
              <a:defRPr/>
            </a:pPr>
            <a:r>
              <a:rPr lang="en-US" dirty="0" smtClean="0">
                <a:latin typeface="Candara"/>
                <a:cs typeface="Candara"/>
              </a:rPr>
              <a:t>Students are familiar with</a:t>
            </a:r>
          </a:p>
          <a:p>
            <a:pPr lvl="1" fontAlgn="auto">
              <a:spcAft>
                <a:spcPts val="0"/>
              </a:spcAft>
              <a:buFont typeface="Arial"/>
              <a:buChar char="–"/>
              <a:defRPr/>
            </a:pPr>
            <a:r>
              <a:rPr lang="en-US" dirty="0" smtClean="0">
                <a:latin typeface="Candara"/>
                <a:cs typeface="Candara"/>
              </a:rPr>
              <a:t>differences between bacterial and eukaryotic transcription</a:t>
            </a:r>
          </a:p>
          <a:p>
            <a:pPr lvl="1" fontAlgn="auto">
              <a:spcAft>
                <a:spcPts val="0"/>
              </a:spcAft>
              <a:buFont typeface="Arial"/>
              <a:buChar char="–"/>
              <a:defRPr/>
            </a:pPr>
            <a:r>
              <a:rPr lang="en-US" dirty="0" smtClean="0">
                <a:latin typeface="Candara"/>
                <a:cs typeface="Candara"/>
              </a:rPr>
              <a:t>eukaryotic gene structure</a:t>
            </a:r>
          </a:p>
          <a:p>
            <a:pPr lvl="1" fontAlgn="auto">
              <a:spcAft>
                <a:spcPts val="0"/>
              </a:spcAft>
              <a:buFont typeface="Arial"/>
              <a:buChar char="–"/>
              <a:defRPr/>
            </a:pPr>
            <a:r>
              <a:rPr lang="en-US" dirty="0" smtClean="0">
                <a:latin typeface="Candara"/>
                <a:cs typeface="Candara"/>
              </a:rPr>
              <a:t>northern blots</a:t>
            </a:r>
          </a:p>
          <a:p>
            <a:pPr fontAlgn="auto">
              <a:spcAft>
                <a:spcPts val="0"/>
              </a:spcAft>
              <a:buFont typeface="Arial"/>
              <a:buChar char="•"/>
              <a:defRPr/>
            </a:pPr>
            <a:r>
              <a:rPr lang="en-US" dirty="0" smtClean="0">
                <a:latin typeface="Candara"/>
                <a:cs typeface="Candara"/>
              </a:rPr>
              <a:t>Reminder: basic eukaryotic promoter is often composed of TATA box at -35 and -100 CAAT box</a:t>
            </a:r>
          </a:p>
          <a:p>
            <a:pPr fontAlgn="auto">
              <a:spcAft>
                <a:spcPts val="0"/>
              </a:spcAft>
              <a:buFont typeface="Arial"/>
              <a:buChar char="•"/>
              <a:defRPr/>
            </a:pPr>
            <a:r>
              <a:rPr lang="en-US" dirty="0" smtClean="0">
                <a:latin typeface="Candara"/>
                <a:cs typeface="Candara"/>
              </a:rPr>
              <a:t>NOW, back in the classroom…</a:t>
            </a:r>
            <a:endParaRPr lang="en-US" dirty="0">
              <a:latin typeface="Candara"/>
              <a:cs typeface="Candara"/>
            </a:endParaRPr>
          </a:p>
        </p:txBody>
      </p:sp>
      <p:sp>
        <p:nvSpPr>
          <p:cNvPr id="53250" name="Title 3"/>
          <p:cNvSpPr>
            <a:spLocks noGrp="1"/>
          </p:cNvSpPr>
          <p:nvPr>
            <p:ph type="title"/>
          </p:nvPr>
        </p:nvSpPr>
        <p:spPr>
          <a:xfrm>
            <a:off x="457200" y="23813"/>
            <a:ext cx="8229600" cy="1143000"/>
          </a:xfrm>
        </p:spPr>
        <p:txBody>
          <a:bodyPr/>
          <a:lstStyle/>
          <a:p>
            <a:r>
              <a:rPr lang="en-US" b="1" smtClean="0">
                <a:latin typeface="Candara" pitchFamily="34" charset="0"/>
              </a:rPr>
              <a:t>Data Analysis (stepping out)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p:nvPr>
        </p:nvSpPr>
        <p:spPr>
          <a:xfrm>
            <a:off x="457200" y="77788"/>
            <a:ext cx="8229600" cy="1143000"/>
          </a:xfrm>
        </p:spPr>
        <p:txBody>
          <a:bodyPr/>
          <a:lstStyle/>
          <a:p>
            <a:r>
              <a:rPr lang="en-US" b="1" smtClean="0">
                <a:latin typeface="Candara" pitchFamily="34" charset="0"/>
              </a:rPr>
              <a:t>Instruction</a:t>
            </a:r>
          </a:p>
        </p:txBody>
      </p:sp>
      <p:sp>
        <p:nvSpPr>
          <p:cNvPr id="55298" name="Content Placeholder 2"/>
          <p:cNvSpPr>
            <a:spLocks noGrp="1"/>
          </p:cNvSpPr>
          <p:nvPr>
            <p:ph idx="1"/>
          </p:nvPr>
        </p:nvSpPr>
        <p:spPr>
          <a:xfrm>
            <a:off x="457200" y="1600200"/>
            <a:ext cx="8229600" cy="2701925"/>
          </a:xfrm>
        </p:spPr>
        <p:txBody>
          <a:bodyPr/>
          <a:lstStyle/>
          <a:p>
            <a:r>
              <a:rPr lang="en-US" smtClean="0">
                <a:latin typeface="Candara" pitchFamily="34" charset="0"/>
              </a:rPr>
              <a:t>Organize into your previous groups.</a:t>
            </a:r>
          </a:p>
          <a:p>
            <a:r>
              <a:rPr lang="en-US" smtClean="0">
                <a:latin typeface="Candara" pitchFamily="34" charset="0"/>
              </a:rPr>
              <a:t>You will discuss the following data.</a:t>
            </a:r>
          </a:p>
          <a:p>
            <a:r>
              <a:rPr lang="en-US" smtClean="0">
                <a:latin typeface="Candara" pitchFamily="34" charset="0"/>
              </a:rPr>
              <a:t>Then, discuss as a table and designate a reporter.</a:t>
            </a:r>
          </a:p>
          <a:p>
            <a:endParaRPr lang="en-US" smtClean="0">
              <a:latin typeface="Candara"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Box 31"/>
          <p:cNvSpPr txBox="1"/>
          <p:nvPr/>
        </p:nvSpPr>
        <p:spPr>
          <a:xfrm>
            <a:off x="209550" y="4114800"/>
            <a:ext cx="8778875" cy="2117725"/>
          </a:xfrm>
          <a:prstGeom prst="rect">
            <a:avLst/>
          </a:prstGeom>
          <a:noFill/>
        </p:spPr>
        <p:txBody>
          <a:bodyPr>
            <a:spAutoFit/>
          </a:bodyPr>
          <a:lstStyle/>
          <a:p>
            <a:pPr fontAlgn="auto">
              <a:spcBef>
                <a:spcPts val="0"/>
              </a:spcBef>
              <a:spcAft>
                <a:spcPts val="0"/>
              </a:spcAft>
              <a:defRPr/>
            </a:pPr>
            <a:r>
              <a:rPr lang="en-US" sz="2800" b="1" dirty="0">
                <a:latin typeface="Candara"/>
                <a:cs typeface="Candara"/>
              </a:rPr>
              <a:t>Questions</a:t>
            </a:r>
            <a:r>
              <a:rPr lang="en-US" sz="2800" dirty="0">
                <a:latin typeface="Candara"/>
                <a:cs typeface="Candara"/>
              </a:rPr>
              <a:t>:</a:t>
            </a:r>
          </a:p>
          <a:p>
            <a:pPr fontAlgn="auto">
              <a:lnSpc>
                <a:spcPct val="70000"/>
              </a:lnSpc>
              <a:spcBef>
                <a:spcPts val="0"/>
              </a:spcBef>
              <a:spcAft>
                <a:spcPts val="0"/>
              </a:spcAft>
              <a:defRPr/>
            </a:pPr>
            <a:endParaRPr lang="en-US" sz="2800" dirty="0">
              <a:latin typeface="Candara"/>
              <a:cs typeface="Candara"/>
            </a:endParaRPr>
          </a:p>
          <a:p>
            <a:pPr marL="457200" indent="-457200" fontAlgn="auto">
              <a:spcBef>
                <a:spcPts val="0"/>
              </a:spcBef>
              <a:spcAft>
                <a:spcPts val="0"/>
              </a:spcAft>
              <a:buFontTx/>
              <a:buAutoNum type="arabicPeriod"/>
              <a:defRPr/>
            </a:pPr>
            <a:r>
              <a:rPr lang="en-US" sz="2800" dirty="0">
                <a:latin typeface="Candara"/>
                <a:cs typeface="Candara"/>
              </a:rPr>
              <a:t>How do the two mutants differ from wild-type (WT)?</a:t>
            </a:r>
          </a:p>
          <a:p>
            <a:pPr marL="457200" indent="-457200" fontAlgn="auto">
              <a:spcBef>
                <a:spcPts val="0"/>
              </a:spcBef>
              <a:spcAft>
                <a:spcPts val="0"/>
              </a:spcAft>
              <a:buFontTx/>
              <a:buAutoNum type="arabicPeriod"/>
              <a:defRPr/>
            </a:pPr>
            <a:r>
              <a:rPr lang="en-US" sz="2800" dirty="0">
                <a:latin typeface="Candara"/>
                <a:cs typeface="Candara"/>
              </a:rPr>
              <a:t>Which </a:t>
            </a:r>
            <a:r>
              <a:rPr lang="en-US" sz="2800" dirty="0">
                <a:latin typeface="Candara"/>
                <a:cs typeface="Candara"/>
              </a:rPr>
              <a:t>part of the gene is most likely to be defective in mutant 1 </a:t>
            </a:r>
            <a:r>
              <a:rPr lang="en-US" sz="2800" dirty="0">
                <a:latin typeface="Candara"/>
                <a:cs typeface="Candara"/>
              </a:rPr>
              <a:t>(m1) and </a:t>
            </a:r>
            <a:r>
              <a:rPr lang="en-US" sz="2800" dirty="0">
                <a:latin typeface="Candara"/>
                <a:cs typeface="Candara"/>
              </a:rPr>
              <a:t>mutant </a:t>
            </a:r>
            <a:r>
              <a:rPr lang="en-US" sz="2800" dirty="0">
                <a:latin typeface="Candara"/>
                <a:cs typeface="Candara"/>
              </a:rPr>
              <a:t>2 (m2)?</a:t>
            </a:r>
          </a:p>
        </p:txBody>
      </p:sp>
      <p:grpSp>
        <p:nvGrpSpPr>
          <p:cNvPr id="57346" name="Group 19"/>
          <p:cNvGrpSpPr>
            <a:grpSpLocks/>
          </p:cNvGrpSpPr>
          <p:nvPr/>
        </p:nvGrpSpPr>
        <p:grpSpPr bwMode="auto">
          <a:xfrm>
            <a:off x="1135063" y="487363"/>
            <a:ext cx="6924675" cy="3462337"/>
            <a:chOff x="940812" y="486830"/>
            <a:chExt cx="6924235" cy="3463565"/>
          </a:xfrm>
        </p:grpSpPr>
        <p:cxnSp>
          <p:nvCxnSpPr>
            <p:cNvPr id="5" name="Straight Connector 4"/>
            <p:cNvCxnSpPr/>
            <p:nvPr/>
          </p:nvCxnSpPr>
          <p:spPr>
            <a:xfrm>
              <a:off x="1493227" y="3238943"/>
              <a:ext cx="6371820" cy="65111"/>
            </a:xfrm>
            <a:prstGeom prst="line">
              <a:avLst/>
            </a:prstGeom>
            <a:ln w="5715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9" name="Rectangle 8"/>
            <p:cNvSpPr/>
            <p:nvPr/>
          </p:nvSpPr>
          <p:spPr>
            <a:xfrm>
              <a:off x="4910897" y="3127778"/>
              <a:ext cx="755602" cy="346198"/>
            </a:xfrm>
            <a:prstGeom prst="rect">
              <a:avLst/>
            </a:prstGeom>
            <a:solidFill>
              <a:srgbClr val="FFFFFF"/>
            </a:solidFill>
            <a:ln w="38100"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600" b="1" dirty="0">
                  <a:solidFill>
                    <a:srgbClr val="000000"/>
                  </a:solidFill>
                </a:rPr>
                <a:t>exon1</a:t>
              </a:r>
              <a:endParaRPr lang="en-US" sz="1600" b="1" dirty="0">
                <a:solidFill>
                  <a:srgbClr val="000000"/>
                </a:solidFill>
              </a:endParaRPr>
            </a:p>
          </p:txBody>
        </p:sp>
        <p:sp>
          <p:nvSpPr>
            <p:cNvPr id="57349" name="TextBox 17"/>
            <p:cNvSpPr txBox="1">
              <a:spLocks noChangeArrowheads="1"/>
            </p:cNvSpPr>
            <p:nvPr/>
          </p:nvSpPr>
          <p:spPr bwMode="auto">
            <a:xfrm>
              <a:off x="4683679" y="3550285"/>
              <a:ext cx="442399" cy="400110"/>
            </a:xfrm>
            <a:prstGeom prst="rect">
              <a:avLst/>
            </a:prstGeom>
            <a:noFill/>
            <a:ln w="9525">
              <a:solidFill>
                <a:schemeClr val="tx1"/>
              </a:solidFill>
              <a:miter lim="800000"/>
              <a:headEnd/>
              <a:tailEnd/>
            </a:ln>
          </p:spPr>
          <p:txBody>
            <a:bodyPr wrap="none">
              <a:spAutoFit/>
            </a:bodyPr>
            <a:lstStyle/>
            <a:p>
              <a:r>
                <a:rPr lang="en-US" sz="2000" b="1">
                  <a:latin typeface="Calibri" pitchFamily="34" charset="0"/>
                </a:rPr>
                <a:t>+1</a:t>
              </a:r>
            </a:p>
          </p:txBody>
        </p:sp>
        <p:sp>
          <p:nvSpPr>
            <p:cNvPr id="57350" name="TextBox 18"/>
            <p:cNvSpPr txBox="1">
              <a:spLocks noChangeArrowheads="1"/>
            </p:cNvSpPr>
            <p:nvPr/>
          </p:nvSpPr>
          <p:spPr bwMode="auto">
            <a:xfrm>
              <a:off x="3116193" y="3538314"/>
              <a:ext cx="1200820" cy="400110"/>
            </a:xfrm>
            <a:prstGeom prst="rect">
              <a:avLst/>
            </a:prstGeom>
            <a:noFill/>
            <a:ln w="9525">
              <a:solidFill>
                <a:schemeClr val="tx1"/>
              </a:solidFill>
              <a:miter lim="800000"/>
              <a:headEnd/>
              <a:tailEnd/>
            </a:ln>
          </p:spPr>
          <p:txBody>
            <a:bodyPr wrap="none">
              <a:spAutoFit/>
            </a:bodyPr>
            <a:lstStyle/>
            <a:p>
              <a:r>
                <a:rPr lang="en-US" sz="2000" b="1">
                  <a:latin typeface="Calibri" pitchFamily="34" charset="0"/>
                </a:rPr>
                <a:t>TATA box</a:t>
              </a:r>
            </a:p>
          </p:txBody>
        </p:sp>
        <p:sp>
          <p:nvSpPr>
            <p:cNvPr id="57351" name="TextBox 25"/>
            <p:cNvSpPr txBox="1">
              <a:spLocks noChangeArrowheads="1"/>
            </p:cNvSpPr>
            <p:nvPr/>
          </p:nvSpPr>
          <p:spPr bwMode="auto">
            <a:xfrm>
              <a:off x="4010006" y="1093401"/>
              <a:ext cx="1928733" cy="461665"/>
            </a:xfrm>
            <a:prstGeom prst="rect">
              <a:avLst/>
            </a:prstGeom>
            <a:noFill/>
            <a:ln w="9525">
              <a:noFill/>
              <a:miter lim="800000"/>
              <a:headEnd/>
              <a:tailEnd/>
            </a:ln>
          </p:spPr>
          <p:txBody>
            <a:bodyPr wrap="none">
              <a:spAutoFit/>
            </a:bodyPr>
            <a:lstStyle/>
            <a:p>
              <a:r>
                <a:rPr lang="en-US" sz="2400">
                  <a:latin typeface="Candara" pitchFamily="34" charset="0"/>
                </a:rPr>
                <a:t>Globin mRNA</a:t>
              </a:r>
            </a:p>
          </p:txBody>
        </p:sp>
        <p:sp>
          <p:nvSpPr>
            <p:cNvPr id="57352" name="TextBox 33"/>
            <p:cNvSpPr txBox="1">
              <a:spLocks noChangeArrowheads="1"/>
            </p:cNvSpPr>
            <p:nvPr/>
          </p:nvSpPr>
          <p:spPr bwMode="auto">
            <a:xfrm>
              <a:off x="1493149" y="3530573"/>
              <a:ext cx="1391552" cy="400110"/>
            </a:xfrm>
            <a:prstGeom prst="rect">
              <a:avLst/>
            </a:prstGeom>
            <a:noFill/>
            <a:ln w="9525">
              <a:solidFill>
                <a:schemeClr val="tx1"/>
              </a:solidFill>
              <a:miter lim="800000"/>
              <a:headEnd/>
              <a:tailEnd/>
            </a:ln>
          </p:spPr>
          <p:txBody>
            <a:bodyPr wrap="none">
              <a:spAutoFit/>
            </a:bodyPr>
            <a:lstStyle/>
            <a:p>
              <a:r>
                <a:rPr lang="en-US" sz="2000" b="1">
                  <a:latin typeface="Calibri" pitchFamily="34" charset="0"/>
                </a:rPr>
                <a:t>-100 region</a:t>
              </a:r>
            </a:p>
          </p:txBody>
        </p:sp>
        <p:grpSp>
          <p:nvGrpSpPr>
            <p:cNvPr id="57353" name="Group 15"/>
            <p:cNvGrpSpPr>
              <a:grpSpLocks/>
            </p:cNvGrpSpPr>
            <p:nvPr/>
          </p:nvGrpSpPr>
          <p:grpSpPr bwMode="auto">
            <a:xfrm>
              <a:off x="940812" y="486830"/>
              <a:ext cx="5134157" cy="2251613"/>
              <a:chOff x="378329" y="476392"/>
              <a:chExt cx="5134157" cy="2251613"/>
            </a:xfrm>
          </p:grpSpPr>
          <p:pic>
            <p:nvPicPr>
              <p:cNvPr id="57359" name="Picture 23" descr="images-1.jpeg"/>
              <p:cNvPicPr>
                <a:picLocks noChangeAspect="1"/>
              </p:cNvPicPr>
              <p:nvPr/>
            </p:nvPicPr>
            <p:blipFill>
              <a:blip r:embed="rId3"/>
              <a:srcRect l="23225" t="5180" r="30968" b="56978"/>
              <a:stretch>
                <a:fillRect/>
              </a:stretch>
            </p:blipFill>
            <p:spPr bwMode="auto">
              <a:xfrm>
                <a:off x="378329" y="788471"/>
                <a:ext cx="3141603" cy="1939534"/>
              </a:xfrm>
              <a:prstGeom prst="rect">
                <a:avLst/>
              </a:prstGeom>
              <a:noFill/>
              <a:ln w="9525">
                <a:noFill/>
                <a:miter lim="800000"/>
                <a:headEnd/>
                <a:tailEnd/>
              </a:ln>
            </p:spPr>
          </p:pic>
          <p:sp>
            <p:nvSpPr>
              <p:cNvPr id="57360" name="TextBox 24"/>
              <p:cNvSpPr txBox="1">
                <a:spLocks noChangeArrowheads="1"/>
              </p:cNvSpPr>
              <p:nvPr/>
            </p:nvSpPr>
            <p:spPr bwMode="auto">
              <a:xfrm>
                <a:off x="3455513" y="1582318"/>
                <a:ext cx="2056973" cy="461665"/>
              </a:xfrm>
              <a:prstGeom prst="rect">
                <a:avLst/>
              </a:prstGeom>
              <a:noFill/>
              <a:ln w="9525">
                <a:noFill/>
                <a:miter lim="800000"/>
                <a:headEnd/>
                <a:tailEnd/>
              </a:ln>
            </p:spPr>
            <p:txBody>
              <a:bodyPr wrap="none">
                <a:spAutoFit/>
              </a:bodyPr>
              <a:lstStyle/>
              <a:p>
                <a:r>
                  <a:rPr lang="en-US" sz="2400">
                    <a:latin typeface="Candara" pitchFamily="34" charset="0"/>
                  </a:rPr>
                  <a:t>Control mRNA</a:t>
                </a:r>
              </a:p>
            </p:txBody>
          </p:sp>
          <p:sp>
            <p:nvSpPr>
              <p:cNvPr id="57361" name="TextBox 27"/>
              <p:cNvSpPr txBox="1">
                <a:spLocks noChangeArrowheads="1"/>
              </p:cNvSpPr>
              <p:nvPr/>
            </p:nvSpPr>
            <p:spPr bwMode="auto">
              <a:xfrm>
                <a:off x="1578916" y="476392"/>
                <a:ext cx="615974" cy="461665"/>
              </a:xfrm>
              <a:prstGeom prst="rect">
                <a:avLst/>
              </a:prstGeom>
              <a:noFill/>
              <a:ln w="9525">
                <a:noFill/>
                <a:miter lim="800000"/>
                <a:headEnd/>
                <a:tailEnd/>
              </a:ln>
            </p:spPr>
            <p:txBody>
              <a:bodyPr wrap="none">
                <a:spAutoFit/>
              </a:bodyPr>
              <a:lstStyle/>
              <a:p>
                <a:r>
                  <a:rPr lang="en-US" sz="2400" b="1">
                    <a:latin typeface="Calibri" pitchFamily="34" charset="0"/>
                  </a:rPr>
                  <a:t>WT</a:t>
                </a:r>
              </a:p>
            </p:txBody>
          </p:sp>
          <p:sp>
            <p:nvSpPr>
              <p:cNvPr id="57362" name="TextBox 28"/>
              <p:cNvSpPr txBox="1">
                <a:spLocks noChangeArrowheads="1"/>
              </p:cNvSpPr>
              <p:nvPr/>
            </p:nvSpPr>
            <p:spPr bwMode="auto">
              <a:xfrm>
                <a:off x="1018366" y="476392"/>
                <a:ext cx="586519" cy="461665"/>
              </a:xfrm>
              <a:prstGeom prst="rect">
                <a:avLst/>
              </a:prstGeom>
              <a:noFill/>
              <a:ln w="9525">
                <a:noFill/>
                <a:miter lim="800000"/>
                <a:headEnd/>
                <a:tailEnd/>
              </a:ln>
            </p:spPr>
            <p:txBody>
              <a:bodyPr wrap="none">
                <a:spAutoFit/>
              </a:bodyPr>
              <a:lstStyle/>
              <a:p>
                <a:r>
                  <a:rPr lang="en-US" sz="2400" b="1">
                    <a:latin typeface="Calibri" pitchFamily="34" charset="0"/>
                  </a:rPr>
                  <a:t>m1</a:t>
                </a:r>
              </a:p>
            </p:txBody>
          </p:sp>
          <p:sp>
            <p:nvSpPr>
              <p:cNvPr id="57363" name="TextBox 29"/>
              <p:cNvSpPr txBox="1">
                <a:spLocks noChangeArrowheads="1"/>
              </p:cNvSpPr>
              <p:nvPr/>
            </p:nvSpPr>
            <p:spPr bwMode="auto">
              <a:xfrm>
                <a:off x="2162521" y="476392"/>
                <a:ext cx="586519" cy="461665"/>
              </a:xfrm>
              <a:prstGeom prst="rect">
                <a:avLst/>
              </a:prstGeom>
              <a:noFill/>
              <a:ln w="9525">
                <a:noFill/>
                <a:miter lim="800000"/>
                <a:headEnd/>
                <a:tailEnd/>
              </a:ln>
            </p:spPr>
            <p:txBody>
              <a:bodyPr wrap="none">
                <a:spAutoFit/>
              </a:bodyPr>
              <a:lstStyle/>
              <a:p>
                <a:r>
                  <a:rPr lang="en-US" sz="2400" b="1">
                    <a:latin typeface="Calibri" pitchFamily="34" charset="0"/>
                  </a:rPr>
                  <a:t>m2</a:t>
                </a:r>
              </a:p>
            </p:txBody>
          </p:sp>
          <p:sp>
            <p:nvSpPr>
              <p:cNvPr id="57364" name="TextBox 37"/>
              <p:cNvSpPr txBox="1">
                <a:spLocks noChangeArrowheads="1"/>
              </p:cNvSpPr>
              <p:nvPr/>
            </p:nvSpPr>
            <p:spPr bwMode="auto">
              <a:xfrm>
                <a:off x="1220085" y="2142229"/>
                <a:ext cx="1329661" cy="461665"/>
              </a:xfrm>
              <a:prstGeom prst="rect">
                <a:avLst/>
              </a:prstGeom>
              <a:noFill/>
              <a:ln w="9525">
                <a:noFill/>
                <a:miter lim="800000"/>
                <a:headEnd/>
                <a:tailEnd/>
              </a:ln>
            </p:spPr>
            <p:txBody>
              <a:bodyPr wrap="none">
                <a:spAutoFit/>
              </a:bodyPr>
              <a:lstStyle/>
              <a:p>
                <a:r>
                  <a:rPr lang="en-US" sz="2400" b="1">
                    <a:latin typeface="Calibri" pitchFamily="34" charset="0"/>
                  </a:rPr>
                  <a:t>RNA blot</a:t>
                </a:r>
              </a:p>
            </p:txBody>
          </p:sp>
        </p:grpSp>
        <p:grpSp>
          <p:nvGrpSpPr>
            <p:cNvPr id="57354" name="Group 13"/>
            <p:cNvGrpSpPr>
              <a:grpSpLocks/>
            </p:cNvGrpSpPr>
            <p:nvPr/>
          </p:nvGrpSpPr>
          <p:grpSpPr bwMode="auto">
            <a:xfrm>
              <a:off x="4885455" y="2495263"/>
              <a:ext cx="457200" cy="762000"/>
              <a:chOff x="2644464" y="2362200"/>
              <a:chExt cx="457200" cy="762000"/>
            </a:xfrm>
          </p:grpSpPr>
          <p:cxnSp>
            <p:nvCxnSpPr>
              <p:cNvPr id="8" name="Straight Arrow Connector 7"/>
              <p:cNvCxnSpPr/>
              <p:nvPr/>
            </p:nvCxnSpPr>
            <p:spPr>
              <a:xfrm>
                <a:off x="2644507" y="2362666"/>
                <a:ext cx="457171" cy="0"/>
              </a:xfrm>
              <a:prstGeom prst="straightConnector1">
                <a:avLst/>
              </a:prstGeom>
              <a:ln w="476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2666731" y="2362666"/>
                <a:ext cx="0" cy="762270"/>
              </a:xfrm>
              <a:prstGeom prst="line">
                <a:avLst/>
              </a:prstGeom>
              <a:ln w="47625">
                <a:solidFill>
                  <a:schemeClr val="tx1"/>
                </a:solidFill>
              </a:ln>
              <a:effectLst/>
            </p:spPr>
            <p:style>
              <a:lnRef idx="2">
                <a:schemeClr val="accent1"/>
              </a:lnRef>
              <a:fillRef idx="0">
                <a:schemeClr val="accent1"/>
              </a:fillRef>
              <a:effectRef idx="1">
                <a:schemeClr val="accent1"/>
              </a:effectRef>
              <a:fontRef idx="minor">
                <a:schemeClr val="tx1"/>
              </a:fontRef>
            </p:style>
          </p:cxnSp>
        </p:grpSp>
        <p:sp>
          <p:nvSpPr>
            <p:cNvPr id="33" name="Rectangle 32"/>
            <p:cNvSpPr/>
            <p:nvPr/>
          </p:nvSpPr>
          <p:spPr>
            <a:xfrm>
              <a:off x="5874448" y="3127778"/>
              <a:ext cx="757189" cy="346198"/>
            </a:xfrm>
            <a:prstGeom prst="rect">
              <a:avLst/>
            </a:prstGeom>
            <a:solidFill>
              <a:srgbClr val="FFFFFF"/>
            </a:solidFill>
            <a:ln w="38100"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600" b="1" dirty="0">
                  <a:solidFill>
                    <a:srgbClr val="000000"/>
                  </a:solidFill>
                </a:rPr>
                <a:t>exon2</a:t>
              </a:r>
              <a:endParaRPr lang="en-US" sz="1600" b="1" dirty="0">
                <a:solidFill>
                  <a:srgbClr val="000000"/>
                </a:solidFill>
              </a:endParaRPr>
            </a:p>
          </p:txBody>
        </p:sp>
        <p:sp>
          <p:nvSpPr>
            <p:cNvPr id="40" name="Rectangle 39"/>
            <p:cNvSpPr/>
            <p:nvPr/>
          </p:nvSpPr>
          <p:spPr>
            <a:xfrm>
              <a:off x="6836412" y="3127778"/>
              <a:ext cx="757189" cy="346198"/>
            </a:xfrm>
            <a:prstGeom prst="rect">
              <a:avLst/>
            </a:prstGeom>
            <a:solidFill>
              <a:srgbClr val="FFFFFF"/>
            </a:solidFill>
            <a:ln w="38100"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600" b="1" dirty="0">
                  <a:solidFill>
                    <a:srgbClr val="000000"/>
                  </a:solidFill>
                </a:rPr>
                <a:t>exon3</a:t>
              </a:r>
              <a:endParaRPr lang="en-US" sz="1600" b="1" dirty="0">
                <a:solidFill>
                  <a:srgbClr val="000000"/>
                </a:solidFill>
              </a:endParaRPr>
            </a:p>
          </p:txBody>
        </p:sp>
      </p:gr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p:nvPr>
        </p:nvSpPr>
        <p:spPr/>
        <p:txBody>
          <a:bodyPr/>
          <a:lstStyle/>
          <a:p>
            <a:r>
              <a:rPr lang="en-US" b="1" smtClean="0">
                <a:latin typeface="Candara" pitchFamily="34" charset="0"/>
              </a:rPr>
              <a:t>One-minute paper</a:t>
            </a:r>
          </a:p>
        </p:txBody>
      </p:sp>
      <p:sp>
        <p:nvSpPr>
          <p:cNvPr id="3" name="Content Placeholder 2"/>
          <p:cNvSpPr>
            <a:spLocks noGrp="1"/>
          </p:cNvSpPr>
          <p:nvPr>
            <p:ph idx="1"/>
          </p:nvPr>
        </p:nvSpPr>
        <p:spPr/>
        <p:txBody>
          <a:bodyPr rtlCol="0">
            <a:normAutofit fontScale="92500"/>
          </a:bodyPr>
          <a:lstStyle/>
          <a:p>
            <a:pPr fontAlgn="auto">
              <a:spcAft>
                <a:spcPts val="0"/>
              </a:spcAft>
              <a:buFont typeface="Arial"/>
              <a:buChar char="•"/>
              <a:defRPr/>
            </a:pPr>
            <a:r>
              <a:rPr lang="en-US" dirty="0" smtClean="0">
                <a:latin typeface="Candara"/>
                <a:cs typeface="Candara"/>
              </a:rPr>
              <a:t>Take a moment to reflect on what you have learned about transcription. On your notecard, write a one minute paper answering one or both of the following questions:</a:t>
            </a:r>
          </a:p>
          <a:p>
            <a:pPr lvl="1" fontAlgn="auto">
              <a:spcAft>
                <a:spcPts val="0"/>
              </a:spcAft>
              <a:buFont typeface="Arial"/>
              <a:buChar char="–"/>
              <a:defRPr/>
            </a:pPr>
            <a:r>
              <a:rPr lang="en-US" dirty="0" smtClean="0">
                <a:latin typeface="Candara"/>
                <a:cs typeface="Candara"/>
              </a:rPr>
              <a:t>Why is transcription an important cellular process?</a:t>
            </a:r>
          </a:p>
          <a:p>
            <a:pPr lvl="1" fontAlgn="auto">
              <a:spcAft>
                <a:spcPts val="0"/>
              </a:spcAft>
              <a:buFont typeface="Arial"/>
              <a:buChar char="–"/>
              <a:defRPr/>
            </a:pPr>
            <a:r>
              <a:rPr lang="en-US" dirty="0" smtClean="0">
                <a:latin typeface="Candara"/>
                <a:cs typeface="Candara"/>
              </a:rPr>
              <a:t>What about transcription is still confusing to you?</a:t>
            </a:r>
          </a:p>
          <a:p>
            <a:pPr lvl="1" fontAlgn="auto">
              <a:spcAft>
                <a:spcPts val="0"/>
              </a:spcAft>
              <a:buFont typeface="Arial"/>
              <a:buChar char="–"/>
              <a:defRPr/>
            </a:pPr>
            <a:endParaRPr lang="en-US" dirty="0">
              <a:latin typeface="Candara"/>
              <a:cs typeface="Candara"/>
            </a:endParaRPr>
          </a:p>
          <a:p>
            <a:pPr fontAlgn="auto">
              <a:spcAft>
                <a:spcPts val="0"/>
              </a:spcAft>
              <a:buFont typeface="Arial"/>
              <a:buChar char="•"/>
              <a:defRPr/>
            </a:pPr>
            <a:r>
              <a:rPr lang="en-US" dirty="0" smtClean="0">
                <a:latin typeface="Candara"/>
                <a:cs typeface="Candara"/>
              </a:rPr>
              <a:t>Put your paper in the collection box when you leave.</a:t>
            </a:r>
          </a:p>
          <a:p>
            <a:pPr lvl="1" fontAlgn="auto">
              <a:spcAft>
                <a:spcPts val="0"/>
              </a:spcAft>
              <a:buFont typeface="Arial"/>
              <a:buChar char="–"/>
              <a:defRPr/>
            </a:pPr>
            <a:endParaRPr lang="en-US" dirty="0" smtClean="0">
              <a:latin typeface="Candara"/>
              <a:cs typeface="Candara"/>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a:xfrm>
            <a:off x="735013" y="311150"/>
            <a:ext cx="3057525" cy="806450"/>
          </a:xfrm>
        </p:spPr>
        <p:txBody>
          <a:bodyPr/>
          <a:lstStyle/>
          <a:p>
            <a:r>
              <a:rPr lang="en-US" b="1" smtClean="0">
                <a:latin typeface="Candara" pitchFamily="34" charset="0"/>
              </a:rPr>
              <a:t>Goals</a:t>
            </a:r>
          </a:p>
        </p:txBody>
      </p:sp>
      <p:grpSp>
        <p:nvGrpSpPr>
          <p:cNvPr id="61442" name="Group 16"/>
          <p:cNvGrpSpPr>
            <a:grpSpLocks/>
          </p:cNvGrpSpPr>
          <p:nvPr/>
        </p:nvGrpSpPr>
        <p:grpSpPr bwMode="auto">
          <a:xfrm>
            <a:off x="258763" y="1208088"/>
            <a:ext cx="8645525" cy="2012950"/>
            <a:chOff x="259373" y="2818780"/>
            <a:chExt cx="8644643" cy="2012859"/>
          </a:xfrm>
        </p:grpSpPr>
        <p:sp>
          <p:nvSpPr>
            <p:cNvPr id="61451" name="Rectangle 6"/>
            <p:cNvSpPr>
              <a:spLocks noChangeArrowheads="1"/>
            </p:cNvSpPr>
            <p:nvPr/>
          </p:nvSpPr>
          <p:spPr bwMode="auto">
            <a:xfrm>
              <a:off x="259373" y="2865623"/>
              <a:ext cx="4058627" cy="1938992"/>
            </a:xfrm>
            <a:prstGeom prst="rect">
              <a:avLst/>
            </a:prstGeom>
            <a:solidFill>
              <a:srgbClr val="0000FF">
                <a:alpha val="9019"/>
              </a:srgbClr>
            </a:solidFill>
            <a:ln w="9525">
              <a:solidFill>
                <a:schemeClr val="tx1"/>
              </a:solidFill>
              <a:miter lim="800000"/>
              <a:headEnd/>
              <a:tailEnd/>
            </a:ln>
          </p:spPr>
          <p:txBody>
            <a:bodyPr>
              <a:spAutoFit/>
            </a:bodyPr>
            <a:lstStyle/>
            <a:p>
              <a:r>
                <a:rPr lang="en-US" sz="2400">
                  <a:latin typeface="Calibri" pitchFamily="34" charset="0"/>
                </a:rPr>
                <a:t>Know the components &amp; steps that underlie transcription in both bacteria and eukaryotes, and distinguish it from replication. </a:t>
              </a:r>
            </a:p>
          </p:txBody>
        </p:sp>
        <p:sp>
          <p:nvSpPr>
            <p:cNvPr id="61452" name="Rectangle 9"/>
            <p:cNvSpPr>
              <a:spLocks noChangeArrowheads="1"/>
            </p:cNvSpPr>
            <p:nvPr/>
          </p:nvSpPr>
          <p:spPr bwMode="auto">
            <a:xfrm>
              <a:off x="4845389" y="2818780"/>
              <a:ext cx="4058627" cy="2012859"/>
            </a:xfrm>
            <a:prstGeom prst="rect">
              <a:avLst/>
            </a:prstGeom>
            <a:solidFill>
              <a:srgbClr val="FF0000">
                <a:alpha val="7843"/>
              </a:srgbClr>
            </a:solidFill>
            <a:ln w="9525">
              <a:solidFill>
                <a:schemeClr val="tx1"/>
              </a:solidFill>
              <a:miter lim="800000"/>
              <a:headEnd/>
              <a:tailEnd/>
            </a:ln>
          </p:spPr>
          <p:txBody>
            <a:bodyPr>
              <a:spAutoFit/>
            </a:bodyPr>
            <a:lstStyle/>
            <a:p>
              <a:r>
                <a:rPr lang="en-US" sz="2400">
                  <a:latin typeface="Calibri" pitchFamily="34" charset="0"/>
                </a:rPr>
                <a:t>1. Outline steps &amp; components involved in bacterial and eukaryotic transcription.</a:t>
              </a:r>
            </a:p>
            <a:p>
              <a:pPr>
                <a:lnSpc>
                  <a:spcPct val="20000"/>
                </a:lnSpc>
              </a:pPr>
              <a:endParaRPr lang="en-US" sz="2400">
                <a:latin typeface="Calibri" pitchFamily="34" charset="0"/>
              </a:endParaRPr>
            </a:p>
            <a:p>
              <a:r>
                <a:rPr lang="en-US" sz="2400">
                  <a:latin typeface="Calibri" pitchFamily="34" charset="0"/>
                </a:rPr>
                <a:t>2. Distinguish between transcription and replication.</a:t>
              </a:r>
            </a:p>
          </p:txBody>
        </p:sp>
        <p:sp>
          <p:nvSpPr>
            <p:cNvPr id="13" name="Right Arrow 12"/>
            <p:cNvSpPr/>
            <p:nvPr/>
          </p:nvSpPr>
          <p:spPr>
            <a:xfrm>
              <a:off x="4515026" y="3575983"/>
              <a:ext cx="187306" cy="463529"/>
            </a:xfrm>
            <a:prstGeom prst="rightArrow">
              <a:avLst/>
            </a:prstGeom>
            <a:solidFill>
              <a:schemeClr val="bg1">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5" name="Group 4"/>
          <p:cNvGrpSpPr>
            <a:grpSpLocks/>
          </p:cNvGrpSpPr>
          <p:nvPr/>
        </p:nvGrpSpPr>
        <p:grpSpPr bwMode="auto">
          <a:xfrm>
            <a:off x="236538" y="4365625"/>
            <a:ext cx="8645525" cy="1200150"/>
            <a:chOff x="259373" y="5316915"/>
            <a:chExt cx="8644643" cy="1200328"/>
          </a:xfrm>
        </p:grpSpPr>
        <p:sp>
          <p:nvSpPr>
            <p:cNvPr id="61448" name="Rectangle 7"/>
            <p:cNvSpPr>
              <a:spLocks noChangeArrowheads="1"/>
            </p:cNvSpPr>
            <p:nvPr/>
          </p:nvSpPr>
          <p:spPr bwMode="auto">
            <a:xfrm>
              <a:off x="259373" y="5316915"/>
              <a:ext cx="4058627" cy="1200328"/>
            </a:xfrm>
            <a:prstGeom prst="rect">
              <a:avLst/>
            </a:prstGeom>
            <a:solidFill>
              <a:srgbClr val="0000FF">
                <a:alpha val="9019"/>
              </a:srgbClr>
            </a:solidFill>
            <a:ln w="9525">
              <a:solidFill>
                <a:schemeClr val="tx1"/>
              </a:solidFill>
              <a:miter lim="800000"/>
              <a:headEnd/>
              <a:tailEnd/>
            </a:ln>
          </p:spPr>
          <p:txBody>
            <a:bodyPr>
              <a:spAutoFit/>
            </a:bodyPr>
            <a:lstStyle/>
            <a:p>
              <a:r>
                <a:rPr lang="en-US" sz="2400">
                  <a:latin typeface="Calibri" pitchFamily="34" charset="0"/>
                </a:rPr>
                <a:t>Analyze data and design experiments to assess transcription.</a:t>
              </a:r>
            </a:p>
          </p:txBody>
        </p:sp>
        <p:sp>
          <p:nvSpPr>
            <p:cNvPr id="61449" name="Rectangle 10"/>
            <p:cNvSpPr>
              <a:spLocks noChangeArrowheads="1"/>
            </p:cNvSpPr>
            <p:nvPr/>
          </p:nvSpPr>
          <p:spPr bwMode="auto">
            <a:xfrm>
              <a:off x="4845390" y="5316915"/>
              <a:ext cx="4058626" cy="1200328"/>
            </a:xfrm>
            <a:prstGeom prst="rect">
              <a:avLst/>
            </a:prstGeom>
            <a:solidFill>
              <a:srgbClr val="FF0000">
                <a:alpha val="7843"/>
              </a:srgbClr>
            </a:solidFill>
            <a:ln w="9525">
              <a:solidFill>
                <a:schemeClr val="tx1"/>
              </a:solidFill>
              <a:miter lim="800000"/>
              <a:headEnd/>
              <a:tailEnd/>
            </a:ln>
          </p:spPr>
          <p:txBody>
            <a:bodyPr>
              <a:spAutoFit/>
            </a:bodyPr>
            <a:lstStyle/>
            <a:p>
              <a:r>
                <a:rPr lang="en-US" sz="2400">
                  <a:latin typeface="Calibri" pitchFamily="34" charset="0"/>
                </a:rPr>
                <a:t>Interpret experimental data involving mutant and normal genes. </a:t>
              </a:r>
            </a:p>
          </p:txBody>
        </p:sp>
        <p:sp>
          <p:nvSpPr>
            <p:cNvPr id="14" name="Right Arrow 13"/>
            <p:cNvSpPr/>
            <p:nvPr/>
          </p:nvSpPr>
          <p:spPr>
            <a:xfrm>
              <a:off x="4515026" y="5702735"/>
              <a:ext cx="187306" cy="463619"/>
            </a:xfrm>
            <a:prstGeom prst="rightArrow">
              <a:avLst/>
            </a:prstGeom>
            <a:solidFill>
              <a:schemeClr val="bg1">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3" name="Rectangle 2"/>
          <p:cNvSpPr/>
          <p:nvPr/>
        </p:nvSpPr>
        <p:spPr>
          <a:xfrm>
            <a:off x="128588" y="7112000"/>
            <a:ext cx="9015412" cy="3960813"/>
          </a:xfrm>
          <a:prstGeom prst="rect">
            <a:avLst/>
          </a:prstGeom>
          <a:solidFill>
            <a:schemeClr val="bg1">
              <a:alpha val="71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1445" name="Rectangle 14"/>
          <p:cNvSpPr>
            <a:spLocks noChangeArrowheads="1"/>
          </p:cNvSpPr>
          <p:nvPr/>
        </p:nvSpPr>
        <p:spPr bwMode="auto">
          <a:xfrm>
            <a:off x="5638800" y="288925"/>
            <a:ext cx="2649538" cy="769938"/>
          </a:xfrm>
          <a:prstGeom prst="rect">
            <a:avLst/>
          </a:prstGeom>
          <a:noFill/>
          <a:ln w="9525">
            <a:noFill/>
            <a:miter lim="800000"/>
            <a:headEnd/>
            <a:tailEnd/>
          </a:ln>
        </p:spPr>
        <p:txBody>
          <a:bodyPr wrap="none">
            <a:spAutoFit/>
          </a:bodyPr>
          <a:lstStyle/>
          <a:p>
            <a:r>
              <a:rPr lang="en-US" sz="4400" b="1">
                <a:latin typeface="Candara" pitchFamily="34" charset="0"/>
              </a:rPr>
              <a:t>Outcomes</a:t>
            </a:r>
            <a:endParaRPr lang="en-US" sz="4400">
              <a:latin typeface="Calibri" pitchFamily="34" charset="0"/>
            </a:endParaRPr>
          </a:p>
        </p:txBody>
      </p:sp>
      <p:sp>
        <p:nvSpPr>
          <p:cNvPr id="18" name="Title 1"/>
          <p:cNvSpPr txBox="1">
            <a:spLocks/>
          </p:cNvSpPr>
          <p:nvPr/>
        </p:nvSpPr>
        <p:spPr>
          <a:xfrm>
            <a:off x="865188" y="3181350"/>
            <a:ext cx="7423150" cy="806450"/>
          </a:xfrm>
          <a:prstGeom prst="rect">
            <a:avLst/>
          </a:prstGeom>
        </p:spPr>
        <p:txBody>
          <a:bodyPr anchor="ctr">
            <a:normAutofit fontScale="92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n-US" sz="2800" b="1" dirty="0" smtClean="0">
                <a:latin typeface="Candara"/>
                <a:cs typeface="Candara"/>
              </a:rPr>
              <a:t>Activities: clicker assessment and strip sequences</a:t>
            </a:r>
            <a:endParaRPr lang="en-US" sz="2800" b="1" dirty="0">
              <a:latin typeface="Candara"/>
              <a:cs typeface="Candara"/>
            </a:endParaRPr>
          </a:p>
        </p:txBody>
      </p:sp>
      <p:sp>
        <p:nvSpPr>
          <p:cNvPr id="19" name="Title 1"/>
          <p:cNvSpPr txBox="1">
            <a:spLocks/>
          </p:cNvSpPr>
          <p:nvPr/>
        </p:nvSpPr>
        <p:spPr bwMode="auto">
          <a:xfrm>
            <a:off x="0" y="5580063"/>
            <a:ext cx="9144000" cy="804862"/>
          </a:xfrm>
          <a:prstGeom prst="rect">
            <a:avLst/>
          </a:prstGeom>
          <a:noFill/>
          <a:ln w="9525">
            <a:noFill/>
            <a:miter lim="800000"/>
            <a:headEnd/>
            <a:tailEnd/>
          </a:ln>
        </p:spPr>
        <p:txBody>
          <a:bodyPr anchor="ctr"/>
          <a:lstStyle/>
          <a:p>
            <a:pPr algn="ctr"/>
            <a:r>
              <a:rPr lang="en-US" sz="2800" b="1">
                <a:latin typeface="Candara" pitchFamily="34" charset="0"/>
              </a:rPr>
              <a:t>Activity: brainstorm &amp; sharing of northern data analysis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p:nvPr>
        </p:nvSpPr>
        <p:spPr/>
        <p:txBody>
          <a:bodyPr/>
          <a:lstStyle/>
          <a:p>
            <a:r>
              <a:rPr lang="en-US" b="1" smtClean="0">
                <a:latin typeface="Candara" pitchFamily="34" charset="0"/>
              </a:rPr>
              <a:t>Timeline for Day 2: 50 minutes</a:t>
            </a:r>
          </a:p>
        </p:txBody>
      </p:sp>
      <p:cxnSp>
        <p:nvCxnSpPr>
          <p:cNvPr id="20" name="Straight Arrow Connector 19"/>
          <p:cNvCxnSpPr/>
          <p:nvPr/>
        </p:nvCxnSpPr>
        <p:spPr>
          <a:xfrm>
            <a:off x="1257300" y="4241800"/>
            <a:ext cx="7086600" cy="0"/>
          </a:xfrm>
          <a:prstGeom prst="straightConnector1">
            <a:avLst/>
          </a:prstGeom>
          <a:ln w="38100"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21" name="Rectangle 20"/>
          <p:cNvSpPr/>
          <p:nvPr/>
        </p:nvSpPr>
        <p:spPr>
          <a:xfrm>
            <a:off x="1485900" y="4032250"/>
            <a:ext cx="2324100" cy="400050"/>
          </a:xfrm>
          <a:prstGeom prst="rect">
            <a:avLst/>
          </a:prstGeom>
          <a:solidFill>
            <a:schemeClr val="accent2">
              <a:lumMod val="40000"/>
              <a:lumOff val="60000"/>
            </a:schemeClr>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2400" b="1" dirty="0">
                <a:solidFill>
                  <a:schemeClr val="tx1"/>
                </a:solidFill>
              </a:rPr>
              <a:t>0-20 </a:t>
            </a:r>
            <a:endParaRPr lang="en-US" sz="2400" b="1" dirty="0">
              <a:solidFill>
                <a:schemeClr val="tx1"/>
              </a:solidFill>
            </a:endParaRPr>
          </a:p>
        </p:txBody>
      </p:sp>
      <p:sp>
        <p:nvSpPr>
          <p:cNvPr id="22" name="Rectangle 21"/>
          <p:cNvSpPr/>
          <p:nvPr/>
        </p:nvSpPr>
        <p:spPr>
          <a:xfrm>
            <a:off x="3962400" y="4051300"/>
            <a:ext cx="2971800" cy="361950"/>
          </a:xfrm>
          <a:prstGeom prst="rect">
            <a:avLst/>
          </a:prstGeom>
          <a:solidFill>
            <a:srgbClr val="FFFF99"/>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2400" b="1" dirty="0">
                <a:solidFill>
                  <a:schemeClr val="tx1"/>
                </a:solidFill>
              </a:rPr>
              <a:t>21-45</a:t>
            </a:r>
            <a:endParaRPr lang="en-US" sz="2400" b="1" dirty="0">
              <a:solidFill>
                <a:schemeClr val="tx1"/>
              </a:solidFill>
            </a:endParaRPr>
          </a:p>
        </p:txBody>
      </p:sp>
      <p:sp>
        <p:nvSpPr>
          <p:cNvPr id="23" name="Rectangle 22"/>
          <p:cNvSpPr/>
          <p:nvPr/>
        </p:nvSpPr>
        <p:spPr>
          <a:xfrm>
            <a:off x="7086600" y="4016375"/>
            <a:ext cx="952500" cy="415925"/>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2400" b="1" dirty="0">
                <a:solidFill>
                  <a:schemeClr val="tx1"/>
                </a:solidFill>
              </a:rPr>
              <a:t>46-50</a:t>
            </a:r>
            <a:endParaRPr lang="en-US" sz="2400" b="1" dirty="0">
              <a:solidFill>
                <a:schemeClr val="tx1"/>
              </a:solidFill>
            </a:endParaRPr>
          </a:p>
        </p:txBody>
      </p:sp>
      <p:sp>
        <p:nvSpPr>
          <p:cNvPr id="63494" name="TextBox 23"/>
          <p:cNvSpPr txBox="1">
            <a:spLocks noChangeArrowheads="1"/>
          </p:cNvSpPr>
          <p:nvPr/>
        </p:nvSpPr>
        <p:spPr bwMode="auto">
          <a:xfrm>
            <a:off x="1524000" y="3048000"/>
            <a:ext cx="2324100" cy="954088"/>
          </a:xfrm>
          <a:prstGeom prst="rect">
            <a:avLst/>
          </a:prstGeom>
          <a:noFill/>
          <a:ln w="9525">
            <a:noFill/>
            <a:miter lim="800000"/>
            <a:headEnd/>
            <a:tailEnd/>
          </a:ln>
        </p:spPr>
        <p:txBody>
          <a:bodyPr>
            <a:spAutoFit/>
          </a:bodyPr>
          <a:lstStyle/>
          <a:p>
            <a:pPr algn="ctr"/>
            <a:r>
              <a:rPr lang="en-US" sz="2800" b="1">
                <a:latin typeface="Candara" pitchFamily="34" charset="0"/>
              </a:rPr>
              <a:t>Mini lecture/ clicker Qs</a:t>
            </a:r>
          </a:p>
        </p:txBody>
      </p:sp>
      <p:sp>
        <p:nvSpPr>
          <p:cNvPr id="63495" name="TextBox 24"/>
          <p:cNvSpPr txBox="1">
            <a:spLocks noChangeArrowheads="1"/>
          </p:cNvSpPr>
          <p:nvPr/>
        </p:nvSpPr>
        <p:spPr bwMode="auto">
          <a:xfrm>
            <a:off x="4038600" y="3048000"/>
            <a:ext cx="2895600" cy="954088"/>
          </a:xfrm>
          <a:prstGeom prst="rect">
            <a:avLst/>
          </a:prstGeom>
          <a:noFill/>
          <a:ln w="9525">
            <a:noFill/>
            <a:miter lim="800000"/>
            <a:headEnd/>
            <a:tailEnd/>
          </a:ln>
        </p:spPr>
        <p:txBody>
          <a:bodyPr>
            <a:spAutoFit/>
          </a:bodyPr>
          <a:lstStyle/>
          <a:p>
            <a:pPr algn="ctr"/>
            <a:r>
              <a:rPr lang="en-US" sz="2800" b="1">
                <a:latin typeface="Candara" pitchFamily="34" charset="0"/>
              </a:rPr>
              <a:t>Brainstorming, data analysis</a:t>
            </a:r>
          </a:p>
        </p:txBody>
      </p:sp>
      <p:sp>
        <p:nvSpPr>
          <p:cNvPr id="63496" name="TextBox 25"/>
          <p:cNvSpPr txBox="1">
            <a:spLocks noChangeArrowheads="1"/>
          </p:cNvSpPr>
          <p:nvPr/>
        </p:nvSpPr>
        <p:spPr bwMode="auto">
          <a:xfrm>
            <a:off x="6667500" y="2590800"/>
            <a:ext cx="1790700" cy="1384300"/>
          </a:xfrm>
          <a:prstGeom prst="rect">
            <a:avLst/>
          </a:prstGeom>
          <a:noFill/>
          <a:ln w="9525">
            <a:noFill/>
            <a:miter lim="800000"/>
            <a:headEnd/>
            <a:tailEnd/>
          </a:ln>
        </p:spPr>
        <p:txBody>
          <a:bodyPr>
            <a:spAutoFit/>
          </a:bodyPr>
          <a:lstStyle/>
          <a:p>
            <a:pPr algn="ctr"/>
            <a:r>
              <a:rPr lang="en-US" sz="2800" b="1">
                <a:latin typeface="Candara" pitchFamily="34" charset="0"/>
              </a:rPr>
              <a:t>One-minute paper</a:t>
            </a:r>
          </a:p>
        </p:txBody>
      </p:sp>
      <p:sp>
        <p:nvSpPr>
          <p:cNvPr id="63497" name="TextBox 29"/>
          <p:cNvSpPr txBox="1">
            <a:spLocks noChangeArrowheads="1"/>
          </p:cNvSpPr>
          <p:nvPr/>
        </p:nvSpPr>
        <p:spPr bwMode="auto">
          <a:xfrm>
            <a:off x="377825" y="3554413"/>
            <a:ext cx="879475" cy="461962"/>
          </a:xfrm>
          <a:prstGeom prst="rect">
            <a:avLst/>
          </a:prstGeom>
          <a:noFill/>
          <a:ln w="9525">
            <a:solidFill>
              <a:schemeClr val="tx1"/>
            </a:solidFill>
            <a:miter lim="800000"/>
            <a:headEnd/>
            <a:tailEnd/>
          </a:ln>
        </p:spPr>
        <p:txBody>
          <a:bodyPr wrap="none">
            <a:spAutoFit/>
          </a:bodyPr>
          <a:lstStyle/>
          <a:p>
            <a:r>
              <a:rPr lang="en-US" sz="2400">
                <a:latin typeface="Candara" pitchFamily="34" charset="0"/>
              </a:rPr>
              <a:t>Day 2</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p:nvPr>
        </p:nvSpPr>
        <p:spPr>
          <a:xfrm>
            <a:off x="457200" y="85725"/>
            <a:ext cx="8229600" cy="1143000"/>
          </a:xfrm>
        </p:spPr>
        <p:txBody>
          <a:bodyPr/>
          <a:lstStyle/>
          <a:p>
            <a:r>
              <a:rPr lang="en-US" b="1" smtClean="0">
                <a:latin typeface="Candara" pitchFamily="34" charset="0"/>
              </a:rPr>
              <a:t>To be continued…</a:t>
            </a:r>
          </a:p>
        </p:txBody>
      </p:sp>
      <p:sp>
        <p:nvSpPr>
          <p:cNvPr id="65538" name="Content Placeholder 2"/>
          <p:cNvSpPr>
            <a:spLocks noGrp="1"/>
          </p:cNvSpPr>
          <p:nvPr>
            <p:ph idx="1"/>
          </p:nvPr>
        </p:nvSpPr>
        <p:spPr/>
        <p:txBody>
          <a:bodyPr/>
          <a:lstStyle/>
          <a:p>
            <a:r>
              <a:rPr lang="en-US" smtClean="0">
                <a:latin typeface="Candara" pitchFamily="34" charset="0"/>
              </a:rPr>
              <a:t>Regulation of gene expression</a:t>
            </a:r>
          </a:p>
          <a:p>
            <a:r>
              <a:rPr lang="en-US" smtClean="0">
                <a:latin typeface="Candara" pitchFamily="34" charset="0"/>
              </a:rPr>
              <a:t>Translation</a:t>
            </a:r>
          </a:p>
        </p:txBody>
      </p:sp>
      <p:sp>
        <p:nvSpPr>
          <p:cNvPr id="4" name="Rounded Rectangle 3"/>
          <p:cNvSpPr/>
          <p:nvPr/>
        </p:nvSpPr>
        <p:spPr>
          <a:xfrm>
            <a:off x="1462088" y="4021138"/>
            <a:ext cx="1481137" cy="914400"/>
          </a:xfrm>
          <a:prstGeom prst="roundRect">
            <a:avLst/>
          </a:prstGeom>
          <a:solidFill>
            <a:srgbClr val="FF0000">
              <a:alpha val="15000"/>
            </a:srgbClr>
          </a:solid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3200" dirty="0">
                <a:solidFill>
                  <a:schemeClr val="tx1"/>
                </a:solidFill>
              </a:rPr>
              <a:t>DNA</a:t>
            </a:r>
            <a:endParaRPr lang="en-US" sz="3200" dirty="0">
              <a:solidFill>
                <a:schemeClr val="tx1"/>
              </a:solidFill>
            </a:endParaRPr>
          </a:p>
        </p:txBody>
      </p:sp>
      <p:sp>
        <p:nvSpPr>
          <p:cNvPr id="5" name="Rounded Rectangle 4"/>
          <p:cNvSpPr/>
          <p:nvPr/>
        </p:nvSpPr>
        <p:spPr>
          <a:xfrm>
            <a:off x="4386263" y="4030663"/>
            <a:ext cx="1481137" cy="914400"/>
          </a:xfrm>
          <a:prstGeom prst="roundRect">
            <a:avLst/>
          </a:prstGeom>
          <a:solidFill>
            <a:srgbClr val="FFFF00">
              <a:alpha val="25000"/>
            </a:srgbClr>
          </a:solid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3200" dirty="0">
                <a:solidFill>
                  <a:schemeClr val="tx1"/>
                </a:solidFill>
              </a:rPr>
              <a:t>R</a:t>
            </a:r>
            <a:r>
              <a:rPr lang="en-US" sz="3200" dirty="0">
                <a:solidFill>
                  <a:schemeClr val="tx1"/>
                </a:solidFill>
              </a:rPr>
              <a:t>NA</a:t>
            </a:r>
            <a:endParaRPr lang="en-US" sz="3200" dirty="0">
              <a:solidFill>
                <a:schemeClr val="tx1"/>
              </a:solidFill>
            </a:endParaRPr>
          </a:p>
        </p:txBody>
      </p:sp>
      <p:sp>
        <p:nvSpPr>
          <p:cNvPr id="6" name="Rounded Rectangle 5"/>
          <p:cNvSpPr/>
          <p:nvPr/>
        </p:nvSpPr>
        <p:spPr>
          <a:xfrm>
            <a:off x="7310438" y="4038600"/>
            <a:ext cx="1481137" cy="914400"/>
          </a:xfrm>
          <a:prstGeom prst="roundRect">
            <a:avLst/>
          </a:prstGeom>
          <a:solidFill>
            <a:srgbClr val="0000FF">
              <a:alpha val="11000"/>
            </a:srgbClr>
          </a:solid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3200" dirty="0">
                <a:solidFill>
                  <a:schemeClr val="tx1"/>
                </a:solidFill>
              </a:rPr>
              <a:t>Protein</a:t>
            </a:r>
            <a:endParaRPr lang="en-US" sz="3200" dirty="0">
              <a:solidFill>
                <a:schemeClr val="tx1"/>
              </a:solidFill>
            </a:endParaRPr>
          </a:p>
        </p:txBody>
      </p:sp>
      <p:cxnSp>
        <p:nvCxnSpPr>
          <p:cNvPr id="7" name="Straight Arrow Connector 6"/>
          <p:cNvCxnSpPr/>
          <p:nvPr/>
        </p:nvCxnSpPr>
        <p:spPr>
          <a:xfrm>
            <a:off x="3206750" y="4484688"/>
            <a:ext cx="939800" cy="11112"/>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a:off x="6153150" y="4473575"/>
            <a:ext cx="939800" cy="11113"/>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65544" name="TextBox 8"/>
          <p:cNvSpPr txBox="1">
            <a:spLocks noChangeArrowheads="1"/>
          </p:cNvSpPr>
          <p:nvPr/>
        </p:nvSpPr>
        <p:spPr bwMode="auto">
          <a:xfrm>
            <a:off x="2755900" y="3546475"/>
            <a:ext cx="1936750" cy="461963"/>
          </a:xfrm>
          <a:prstGeom prst="rect">
            <a:avLst/>
          </a:prstGeom>
          <a:noFill/>
          <a:ln w="9525">
            <a:noFill/>
            <a:miter lim="800000"/>
            <a:headEnd/>
            <a:tailEnd/>
          </a:ln>
        </p:spPr>
        <p:txBody>
          <a:bodyPr wrap="none">
            <a:spAutoFit/>
          </a:bodyPr>
          <a:lstStyle/>
          <a:p>
            <a:r>
              <a:rPr lang="en-US" sz="2400">
                <a:latin typeface="Candara" pitchFamily="34" charset="0"/>
              </a:rPr>
              <a:t>Transcription</a:t>
            </a:r>
          </a:p>
        </p:txBody>
      </p:sp>
      <p:sp>
        <p:nvSpPr>
          <p:cNvPr id="65545" name="TextBox 9"/>
          <p:cNvSpPr txBox="1">
            <a:spLocks noChangeArrowheads="1"/>
          </p:cNvSpPr>
          <p:nvPr/>
        </p:nvSpPr>
        <p:spPr bwMode="auto">
          <a:xfrm>
            <a:off x="5822950" y="3533775"/>
            <a:ext cx="1622425" cy="460375"/>
          </a:xfrm>
          <a:prstGeom prst="rect">
            <a:avLst/>
          </a:prstGeom>
          <a:noFill/>
          <a:ln w="9525">
            <a:noFill/>
            <a:miter lim="800000"/>
            <a:headEnd/>
            <a:tailEnd/>
          </a:ln>
        </p:spPr>
        <p:txBody>
          <a:bodyPr wrap="none">
            <a:spAutoFit/>
          </a:bodyPr>
          <a:lstStyle/>
          <a:p>
            <a:r>
              <a:rPr lang="en-US" sz="2400">
                <a:latin typeface="Candara" pitchFamily="34" charset="0"/>
              </a:rPr>
              <a:t>Translation</a:t>
            </a:r>
          </a:p>
        </p:txBody>
      </p:sp>
      <p:sp>
        <p:nvSpPr>
          <p:cNvPr id="11" name="Curved Right Arrow 10"/>
          <p:cNvSpPr/>
          <p:nvPr/>
        </p:nvSpPr>
        <p:spPr>
          <a:xfrm>
            <a:off x="760413" y="4148138"/>
            <a:ext cx="661987" cy="652462"/>
          </a:xfrm>
          <a:prstGeom prst="curvedRightArrow">
            <a:avLst>
              <a:gd name="adj1" fmla="val 10328"/>
              <a:gd name="adj2" fmla="val 39752"/>
              <a:gd name="adj3" fmla="val 25000"/>
            </a:avLst>
          </a:prstGeom>
          <a:solidFill>
            <a:schemeClr val="bg1">
              <a:lumMod val="8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65547" name="TextBox 11"/>
          <p:cNvSpPr txBox="1">
            <a:spLocks noChangeArrowheads="1"/>
          </p:cNvSpPr>
          <p:nvPr/>
        </p:nvSpPr>
        <p:spPr bwMode="auto">
          <a:xfrm>
            <a:off x="190500" y="3544888"/>
            <a:ext cx="2228850" cy="460375"/>
          </a:xfrm>
          <a:prstGeom prst="rect">
            <a:avLst/>
          </a:prstGeom>
          <a:noFill/>
          <a:ln w="9525">
            <a:noFill/>
            <a:miter lim="800000"/>
            <a:headEnd/>
            <a:tailEnd/>
          </a:ln>
        </p:spPr>
        <p:txBody>
          <a:bodyPr wrap="none">
            <a:spAutoFit/>
          </a:bodyPr>
          <a:lstStyle/>
          <a:p>
            <a:r>
              <a:rPr lang="en-US" sz="2400">
                <a:latin typeface="Candara" pitchFamily="34" charset="0"/>
              </a:rPr>
              <a:t>DNA replication</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4800600"/>
          </a:xfrm>
        </p:spPr>
        <p:txBody>
          <a:bodyPr rtlCol="0">
            <a:normAutofit fontScale="90000"/>
          </a:bodyPr>
          <a:lstStyle/>
          <a:p>
            <a:pPr fontAlgn="auto">
              <a:spcAft>
                <a:spcPts val="0"/>
              </a:spcAft>
              <a:defRPr/>
            </a:pPr>
            <a:r>
              <a:rPr lang="en-US" sz="4900" b="1" dirty="0" smtClean="0">
                <a:latin typeface="Candara"/>
                <a:cs typeface="Candara"/>
              </a:rPr>
              <a:t>Gene Expression</a:t>
            </a:r>
            <a:r>
              <a:rPr lang="en-US" b="1" dirty="0" smtClean="0">
                <a:latin typeface="Candara"/>
                <a:cs typeface="Candara"/>
              </a:rPr>
              <a:t/>
            </a:r>
            <a:br>
              <a:rPr lang="en-US" b="1" dirty="0" smtClean="0">
                <a:latin typeface="Candara"/>
                <a:cs typeface="Candara"/>
              </a:rPr>
            </a:br>
            <a:r>
              <a:rPr lang="en-US" b="1" dirty="0" smtClean="0">
                <a:latin typeface="Candara"/>
                <a:cs typeface="Candara"/>
              </a:rPr>
              <a:t/>
            </a:r>
            <a:br>
              <a:rPr lang="en-US" b="1" dirty="0" smtClean="0">
                <a:latin typeface="Candara"/>
                <a:cs typeface="Candara"/>
              </a:rPr>
            </a:br>
            <a:r>
              <a:rPr lang="en-US" sz="2800" b="1" dirty="0" err="1" smtClean="0">
                <a:latin typeface="Candara"/>
                <a:cs typeface="Candara"/>
              </a:rPr>
              <a:t>Anisa</a:t>
            </a:r>
            <a:r>
              <a:rPr lang="en-US" sz="2800" b="1" dirty="0" smtClean="0">
                <a:latin typeface="Candara"/>
                <a:cs typeface="Candara"/>
              </a:rPr>
              <a:t> </a:t>
            </a:r>
            <a:r>
              <a:rPr lang="en-US" sz="2800" b="1" dirty="0" err="1" smtClean="0">
                <a:latin typeface="Candara"/>
                <a:cs typeface="Candara"/>
              </a:rPr>
              <a:t>Angeletti</a:t>
            </a:r>
            <a:r>
              <a:rPr lang="en-US" sz="2800" b="1" dirty="0" smtClean="0">
                <a:latin typeface="Candara"/>
                <a:cs typeface="Candara"/>
              </a:rPr>
              <a:t/>
            </a:r>
            <a:br>
              <a:rPr lang="en-US" sz="2800" b="1" dirty="0" smtClean="0">
                <a:latin typeface="Candara"/>
                <a:cs typeface="Candara"/>
              </a:rPr>
            </a:br>
            <a:r>
              <a:rPr lang="en-US" sz="2800" b="1" dirty="0" smtClean="0">
                <a:latin typeface="Candara"/>
                <a:cs typeface="Candara"/>
              </a:rPr>
              <a:t>Greg Burg</a:t>
            </a:r>
            <a:br>
              <a:rPr lang="en-US" sz="2800" b="1" dirty="0" smtClean="0">
                <a:latin typeface="Candara"/>
                <a:cs typeface="Candara"/>
              </a:rPr>
            </a:br>
            <a:r>
              <a:rPr lang="en-US" sz="2800" b="1" dirty="0" smtClean="0">
                <a:latin typeface="Candara"/>
                <a:cs typeface="Candara"/>
              </a:rPr>
              <a:t>Vicki Corbin</a:t>
            </a:r>
            <a:br>
              <a:rPr lang="en-US" sz="2800" b="1" dirty="0" smtClean="0">
                <a:latin typeface="Candara"/>
                <a:cs typeface="Candara"/>
              </a:rPr>
            </a:br>
            <a:r>
              <a:rPr lang="en-US" sz="2800" b="1" dirty="0" smtClean="0">
                <a:latin typeface="Candara"/>
                <a:cs typeface="Candara"/>
              </a:rPr>
              <a:t>Steve Harris</a:t>
            </a:r>
            <a:br>
              <a:rPr lang="en-US" sz="2800" b="1" dirty="0" smtClean="0">
                <a:latin typeface="Candara"/>
                <a:cs typeface="Candara"/>
              </a:rPr>
            </a:br>
            <a:r>
              <a:rPr lang="en-US" sz="2800" b="1" dirty="0" smtClean="0">
                <a:latin typeface="Candara"/>
                <a:cs typeface="Candara"/>
              </a:rPr>
              <a:t>Choong-Min Kang</a:t>
            </a:r>
            <a:br>
              <a:rPr lang="en-US" sz="2800" b="1" dirty="0" smtClean="0">
                <a:latin typeface="Candara"/>
                <a:cs typeface="Candara"/>
              </a:rPr>
            </a:br>
            <a:r>
              <a:rPr lang="en-US" sz="2800" b="1" dirty="0" smtClean="0">
                <a:latin typeface="Candara"/>
                <a:cs typeface="Candara"/>
              </a:rPr>
              <a:t>John </a:t>
            </a:r>
            <a:r>
              <a:rPr lang="en-US" sz="2800" b="1" dirty="0" err="1" smtClean="0">
                <a:latin typeface="Candara"/>
                <a:cs typeface="Candara"/>
              </a:rPr>
              <a:t>Osterman</a:t>
            </a:r>
            <a:r>
              <a:rPr lang="en-US" sz="2800" b="1" dirty="0" smtClean="0">
                <a:latin typeface="Candara"/>
                <a:cs typeface="Candara"/>
              </a:rPr>
              <a:t/>
            </a:r>
            <a:br>
              <a:rPr lang="en-US" sz="2800" b="1" dirty="0" smtClean="0">
                <a:latin typeface="Candara"/>
                <a:cs typeface="Candara"/>
              </a:rPr>
            </a:br>
            <a:r>
              <a:rPr lang="en-US" sz="2800" b="1" dirty="0">
                <a:latin typeface="Candara"/>
                <a:cs typeface="Candara"/>
              </a:rPr>
              <a:t>Anna Strain</a:t>
            </a:r>
            <a:br>
              <a:rPr lang="en-US" sz="2800" b="1" dirty="0">
                <a:latin typeface="Candara"/>
                <a:cs typeface="Candara"/>
              </a:rPr>
            </a:br>
            <a:r>
              <a:rPr lang="en-US" sz="2800" b="1" dirty="0" smtClean="0">
                <a:latin typeface="Candara"/>
                <a:cs typeface="Candara"/>
              </a:rPr>
              <a:t>Robert Ward</a:t>
            </a:r>
            <a:br>
              <a:rPr lang="en-US" sz="2800" b="1" dirty="0" smtClean="0">
                <a:latin typeface="Candara"/>
                <a:cs typeface="Candara"/>
              </a:rPr>
            </a:br>
            <a:endParaRPr lang="en-US" sz="2800" b="1" dirty="0">
              <a:latin typeface="Candara"/>
              <a:cs typeface="Candara"/>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ctrTitle"/>
          </p:nvPr>
        </p:nvSpPr>
        <p:spPr>
          <a:xfrm>
            <a:off x="685800" y="171450"/>
            <a:ext cx="7772400" cy="1231900"/>
          </a:xfrm>
        </p:spPr>
        <p:txBody>
          <a:bodyPr/>
          <a:lstStyle/>
          <a:p>
            <a:pPr>
              <a:lnSpc>
                <a:spcPct val="80000"/>
              </a:lnSpc>
            </a:pPr>
            <a:r>
              <a:rPr lang="en-US" b="1" smtClean="0">
                <a:latin typeface="Candara" pitchFamily="34" charset="0"/>
              </a:rPr>
              <a:t>Prior knowledge students will have from this course</a:t>
            </a:r>
          </a:p>
        </p:txBody>
      </p:sp>
      <p:sp>
        <p:nvSpPr>
          <p:cNvPr id="3" name="Subtitle 2"/>
          <p:cNvSpPr>
            <a:spLocks noGrp="1"/>
          </p:cNvSpPr>
          <p:nvPr>
            <p:ph type="subTitle" idx="1"/>
          </p:nvPr>
        </p:nvSpPr>
        <p:spPr>
          <a:xfrm>
            <a:off x="2743200" y="2203450"/>
            <a:ext cx="3743325" cy="2162175"/>
          </a:xfrm>
          <a:ln>
            <a:solidFill>
              <a:schemeClr val="bg1">
                <a:lumMod val="50000"/>
              </a:schemeClr>
            </a:solidFill>
          </a:ln>
        </p:spPr>
        <p:txBody>
          <a:bodyPr rtlCol="0">
            <a:noAutofit/>
          </a:bodyPr>
          <a:lstStyle/>
          <a:p>
            <a:pPr fontAlgn="auto">
              <a:lnSpc>
                <a:spcPct val="120000"/>
              </a:lnSpc>
              <a:spcAft>
                <a:spcPts val="0"/>
              </a:spcAft>
              <a:buFont typeface="Arial"/>
              <a:buNone/>
              <a:defRPr/>
            </a:pPr>
            <a:r>
              <a:rPr lang="en-US" b="1" dirty="0">
                <a:solidFill>
                  <a:schemeClr val="tx1"/>
                </a:solidFill>
                <a:latin typeface="Candara"/>
                <a:cs typeface="Candara"/>
              </a:rPr>
              <a:t>DNA </a:t>
            </a:r>
            <a:r>
              <a:rPr lang="en-US" b="1" dirty="0" smtClean="0">
                <a:solidFill>
                  <a:schemeClr val="tx1"/>
                </a:solidFill>
                <a:latin typeface="Candara"/>
                <a:cs typeface="Candara"/>
              </a:rPr>
              <a:t>structure</a:t>
            </a:r>
          </a:p>
          <a:p>
            <a:pPr fontAlgn="auto">
              <a:lnSpc>
                <a:spcPct val="120000"/>
              </a:lnSpc>
              <a:spcAft>
                <a:spcPts val="0"/>
              </a:spcAft>
              <a:buFont typeface="Arial"/>
              <a:buNone/>
              <a:defRPr/>
            </a:pPr>
            <a:r>
              <a:rPr lang="en-US" b="1" dirty="0">
                <a:solidFill>
                  <a:schemeClr val="tx1"/>
                </a:solidFill>
                <a:latin typeface="Candara"/>
                <a:cs typeface="Candara"/>
              </a:rPr>
              <a:t>RNA </a:t>
            </a:r>
            <a:r>
              <a:rPr lang="en-US" b="1" dirty="0" smtClean="0">
                <a:solidFill>
                  <a:schemeClr val="tx1"/>
                </a:solidFill>
                <a:latin typeface="Candara"/>
                <a:cs typeface="Candara"/>
              </a:rPr>
              <a:t>structure </a:t>
            </a:r>
          </a:p>
          <a:p>
            <a:pPr fontAlgn="auto">
              <a:lnSpc>
                <a:spcPct val="120000"/>
              </a:lnSpc>
              <a:spcAft>
                <a:spcPts val="0"/>
              </a:spcAft>
              <a:buFont typeface="Arial"/>
              <a:buNone/>
              <a:defRPr/>
            </a:pPr>
            <a:r>
              <a:rPr lang="en-US" b="1" dirty="0" smtClean="0">
                <a:solidFill>
                  <a:schemeClr val="tx1"/>
                </a:solidFill>
                <a:latin typeface="Candara"/>
                <a:cs typeface="Candara"/>
              </a:rPr>
              <a:t>DNA replication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a:xfrm>
            <a:off x="735013" y="60325"/>
            <a:ext cx="3057525" cy="806450"/>
          </a:xfrm>
        </p:spPr>
        <p:txBody>
          <a:bodyPr/>
          <a:lstStyle/>
          <a:p>
            <a:r>
              <a:rPr lang="en-US" b="1" smtClean="0">
                <a:latin typeface="Candara" pitchFamily="34" charset="0"/>
              </a:rPr>
              <a:t>Goals</a:t>
            </a:r>
          </a:p>
        </p:txBody>
      </p:sp>
      <p:grpSp>
        <p:nvGrpSpPr>
          <p:cNvPr id="20482" name="Group 15"/>
          <p:cNvGrpSpPr>
            <a:grpSpLocks/>
          </p:cNvGrpSpPr>
          <p:nvPr/>
        </p:nvGrpSpPr>
        <p:grpSpPr bwMode="auto">
          <a:xfrm>
            <a:off x="258763" y="1123950"/>
            <a:ext cx="8645525" cy="1570038"/>
            <a:chOff x="259373" y="811182"/>
            <a:chExt cx="8644643" cy="1569660"/>
          </a:xfrm>
        </p:grpSpPr>
        <p:sp>
          <p:nvSpPr>
            <p:cNvPr id="20493" name="Rectangle 3"/>
            <p:cNvSpPr>
              <a:spLocks noChangeArrowheads="1"/>
            </p:cNvSpPr>
            <p:nvPr/>
          </p:nvSpPr>
          <p:spPr bwMode="auto">
            <a:xfrm>
              <a:off x="259373" y="811182"/>
              <a:ext cx="4058627" cy="1569660"/>
            </a:xfrm>
            <a:prstGeom prst="rect">
              <a:avLst/>
            </a:prstGeom>
            <a:solidFill>
              <a:srgbClr val="0000FF">
                <a:alpha val="9019"/>
              </a:srgbClr>
            </a:solidFill>
            <a:ln w="9525">
              <a:solidFill>
                <a:schemeClr val="tx1"/>
              </a:solidFill>
              <a:miter lim="800000"/>
              <a:headEnd/>
              <a:tailEnd/>
            </a:ln>
          </p:spPr>
          <p:txBody>
            <a:bodyPr>
              <a:spAutoFit/>
            </a:bodyPr>
            <a:lstStyle/>
            <a:p>
              <a:r>
                <a:rPr lang="en-US" sz="2400">
                  <a:latin typeface="Calibri" pitchFamily="34" charset="0"/>
                </a:rPr>
                <a:t>Understand the importance of transcription as a process that allows expression of genetic information. </a:t>
              </a:r>
            </a:p>
          </p:txBody>
        </p:sp>
        <p:sp>
          <p:nvSpPr>
            <p:cNvPr id="20494" name="Rectangle 8"/>
            <p:cNvSpPr>
              <a:spLocks noChangeArrowheads="1"/>
            </p:cNvSpPr>
            <p:nvPr/>
          </p:nvSpPr>
          <p:spPr bwMode="auto">
            <a:xfrm>
              <a:off x="4845389" y="1025032"/>
              <a:ext cx="4058627" cy="1200328"/>
            </a:xfrm>
            <a:prstGeom prst="rect">
              <a:avLst/>
            </a:prstGeom>
            <a:solidFill>
              <a:srgbClr val="FF0000">
                <a:alpha val="7843"/>
              </a:srgbClr>
            </a:solidFill>
            <a:ln w="9525">
              <a:solidFill>
                <a:schemeClr val="tx1"/>
              </a:solidFill>
              <a:miter lim="800000"/>
              <a:headEnd/>
              <a:tailEnd/>
            </a:ln>
          </p:spPr>
          <p:txBody>
            <a:bodyPr>
              <a:spAutoFit/>
            </a:bodyPr>
            <a:lstStyle/>
            <a:p>
              <a:r>
                <a:rPr lang="en-US" sz="2400">
                  <a:latin typeface="Calibri" pitchFamily="34" charset="0"/>
                </a:rPr>
                <a:t>Explain the role of transcription in the flow of genetic information. </a:t>
              </a:r>
            </a:p>
          </p:txBody>
        </p:sp>
        <p:sp>
          <p:nvSpPr>
            <p:cNvPr id="12" name="Right Arrow 11"/>
            <p:cNvSpPr/>
            <p:nvPr/>
          </p:nvSpPr>
          <p:spPr>
            <a:xfrm>
              <a:off x="4515026" y="1396829"/>
              <a:ext cx="187306" cy="465025"/>
            </a:xfrm>
            <a:prstGeom prst="rightArrow">
              <a:avLst/>
            </a:prstGeom>
            <a:solidFill>
              <a:schemeClr val="bg1">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17" name="Group 16"/>
          <p:cNvGrpSpPr>
            <a:grpSpLocks/>
          </p:cNvGrpSpPr>
          <p:nvPr/>
        </p:nvGrpSpPr>
        <p:grpSpPr bwMode="auto">
          <a:xfrm>
            <a:off x="258763" y="2989263"/>
            <a:ext cx="8645525" cy="2012950"/>
            <a:chOff x="259373" y="2818780"/>
            <a:chExt cx="8644643" cy="2012859"/>
          </a:xfrm>
        </p:grpSpPr>
        <p:sp>
          <p:nvSpPr>
            <p:cNvPr id="20490" name="Rectangle 6"/>
            <p:cNvSpPr>
              <a:spLocks noChangeArrowheads="1"/>
            </p:cNvSpPr>
            <p:nvPr/>
          </p:nvSpPr>
          <p:spPr bwMode="auto">
            <a:xfrm>
              <a:off x="259373" y="2865623"/>
              <a:ext cx="4058627" cy="1938992"/>
            </a:xfrm>
            <a:prstGeom prst="rect">
              <a:avLst/>
            </a:prstGeom>
            <a:solidFill>
              <a:srgbClr val="0000FF">
                <a:alpha val="9019"/>
              </a:srgbClr>
            </a:solidFill>
            <a:ln w="9525">
              <a:solidFill>
                <a:schemeClr val="tx1"/>
              </a:solidFill>
              <a:miter lim="800000"/>
              <a:headEnd/>
              <a:tailEnd/>
            </a:ln>
          </p:spPr>
          <p:txBody>
            <a:bodyPr>
              <a:spAutoFit/>
            </a:bodyPr>
            <a:lstStyle/>
            <a:p>
              <a:r>
                <a:rPr lang="en-US" sz="2400">
                  <a:latin typeface="Calibri" pitchFamily="34" charset="0"/>
                </a:rPr>
                <a:t>Know the components &amp; steps that underlie transcription in both bacteria and eukaryotes, and distinguish it from replication. </a:t>
              </a:r>
            </a:p>
          </p:txBody>
        </p:sp>
        <p:sp>
          <p:nvSpPr>
            <p:cNvPr id="20491" name="Rectangle 9"/>
            <p:cNvSpPr>
              <a:spLocks noChangeArrowheads="1"/>
            </p:cNvSpPr>
            <p:nvPr/>
          </p:nvSpPr>
          <p:spPr bwMode="auto">
            <a:xfrm>
              <a:off x="4845389" y="2818780"/>
              <a:ext cx="4058627" cy="2012859"/>
            </a:xfrm>
            <a:prstGeom prst="rect">
              <a:avLst/>
            </a:prstGeom>
            <a:solidFill>
              <a:srgbClr val="FF0000">
                <a:alpha val="7843"/>
              </a:srgbClr>
            </a:solidFill>
            <a:ln w="9525">
              <a:solidFill>
                <a:schemeClr val="tx1"/>
              </a:solidFill>
              <a:miter lim="800000"/>
              <a:headEnd/>
              <a:tailEnd/>
            </a:ln>
          </p:spPr>
          <p:txBody>
            <a:bodyPr>
              <a:spAutoFit/>
            </a:bodyPr>
            <a:lstStyle/>
            <a:p>
              <a:r>
                <a:rPr lang="en-US" sz="2400">
                  <a:latin typeface="Calibri" pitchFamily="34" charset="0"/>
                </a:rPr>
                <a:t>1. Outline steps &amp; components involved in bacterial and eukaryotic transcription.</a:t>
              </a:r>
            </a:p>
            <a:p>
              <a:pPr>
                <a:lnSpc>
                  <a:spcPct val="20000"/>
                </a:lnSpc>
              </a:pPr>
              <a:endParaRPr lang="en-US" sz="2400">
                <a:latin typeface="Calibri" pitchFamily="34" charset="0"/>
              </a:endParaRPr>
            </a:p>
            <a:p>
              <a:r>
                <a:rPr lang="en-US" sz="2400">
                  <a:latin typeface="Calibri" pitchFamily="34" charset="0"/>
                </a:rPr>
                <a:t>2. Distinguish between transcription and replication.</a:t>
              </a:r>
            </a:p>
          </p:txBody>
        </p:sp>
        <p:sp>
          <p:nvSpPr>
            <p:cNvPr id="13" name="Right Arrow 12"/>
            <p:cNvSpPr/>
            <p:nvPr/>
          </p:nvSpPr>
          <p:spPr>
            <a:xfrm>
              <a:off x="4515026" y="3575983"/>
              <a:ext cx="187306" cy="463529"/>
            </a:xfrm>
            <a:prstGeom prst="rightArrow">
              <a:avLst/>
            </a:prstGeom>
            <a:solidFill>
              <a:schemeClr val="bg1">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6" name="Group 5"/>
          <p:cNvGrpSpPr>
            <a:grpSpLocks/>
          </p:cNvGrpSpPr>
          <p:nvPr/>
        </p:nvGrpSpPr>
        <p:grpSpPr bwMode="auto">
          <a:xfrm>
            <a:off x="258763" y="5316538"/>
            <a:ext cx="8645525" cy="1200150"/>
            <a:chOff x="259373" y="5316915"/>
            <a:chExt cx="8644643" cy="1200328"/>
          </a:xfrm>
        </p:grpSpPr>
        <p:sp>
          <p:nvSpPr>
            <p:cNvPr id="20487" name="Rectangle 10"/>
            <p:cNvSpPr>
              <a:spLocks noChangeArrowheads="1"/>
            </p:cNvSpPr>
            <p:nvPr/>
          </p:nvSpPr>
          <p:spPr bwMode="auto">
            <a:xfrm>
              <a:off x="4845390" y="5316915"/>
              <a:ext cx="4058626" cy="1200328"/>
            </a:xfrm>
            <a:prstGeom prst="rect">
              <a:avLst/>
            </a:prstGeom>
            <a:solidFill>
              <a:srgbClr val="FF0000">
                <a:alpha val="7843"/>
              </a:srgbClr>
            </a:solidFill>
            <a:ln w="9525">
              <a:solidFill>
                <a:schemeClr val="tx1"/>
              </a:solidFill>
              <a:miter lim="800000"/>
              <a:headEnd/>
              <a:tailEnd/>
            </a:ln>
          </p:spPr>
          <p:txBody>
            <a:bodyPr>
              <a:spAutoFit/>
            </a:bodyPr>
            <a:lstStyle/>
            <a:p>
              <a:r>
                <a:rPr lang="en-US" sz="2400">
                  <a:latin typeface="Calibri" pitchFamily="34" charset="0"/>
                </a:rPr>
                <a:t>Interpret experimental data involving mutant and normal genes. </a:t>
              </a:r>
            </a:p>
          </p:txBody>
        </p:sp>
        <p:sp>
          <p:nvSpPr>
            <p:cNvPr id="20488" name="Rectangle 7"/>
            <p:cNvSpPr>
              <a:spLocks noChangeArrowheads="1"/>
            </p:cNvSpPr>
            <p:nvPr/>
          </p:nvSpPr>
          <p:spPr bwMode="auto">
            <a:xfrm>
              <a:off x="259373" y="5316915"/>
              <a:ext cx="4058627" cy="1200328"/>
            </a:xfrm>
            <a:prstGeom prst="rect">
              <a:avLst/>
            </a:prstGeom>
            <a:solidFill>
              <a:srgbClr val="0000FF">
                <a:alpha val="9019"/>
              </a:srgbClr>
            </a:solidFill>
            <a:ln w="9525">
              <a:solidFill>
                <a:schemeClr val="tx1"/>
              </a:solidFill>
              <a:miter lim="800000"/>
              <a:headEnd/>
              <a:tailEnd/>
            </a:ln>
          </p:spPr>
          <p:txBody>
            <a:bodyPr>
              <a:spAutoFit/>
            </a:bodyPr>
            <a:lstStyle/>
            <a:p>
              <a:r>
                <a:rPr lang="en-US" sz="2400">
                  <a:latin typeface="Calibri" pitchFamily="34" charset="0"/>
                </a:rPr>
                <a:t>Analyze data and design experiments to assess transcription.</a:t>
              </a:r>
            </a:p>
          </p:txBody>
        </p:sp>
        <p:sp>
          <p:nvSpPr>
            <p:cNvPr id="14" name="Right Arrow 13"/>
            <p:cNvSpPr/>
            <p:nvPr/>
          </p:nvSpPr>
          <p:spPr>
            <a:xfrm>
              <a:off x="4515026" y="5702734"/>
              <a:ext cx="187306" cy="463619"/>
            </a:xfrm>
            <a:prstGeom prst="rightArrow">
              <a:avLst/>
            </a:prstGeom>
            <a:solidFill>
              <a:schemeClr val="bg1">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3" name="Rectangle 2"/>
          <p:cNvSpPr/>
          <p:nvPr/>
        </p:nvSpPr>
        <p:spPr>
          <a:xfrm>
            <a:off x="128588" y="7112000"/>
            <a:ext cx="9015412" cy="3960813"/>
          </a:xfrm>
          <a:prstGeom prst="rect">
            <a:avLst/>
          </a:prstGeom>
          <a:solidFill>
            <a:schemeClr val="bg1">
              <a:alpha val="71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486" name="Rectangle 14"/>
          <p:cNvSpPr>
            <a:spLocks noChangeArrowheads="1"/>
          </p:cNvSpPr>
          <p:nvPr/>
        </p:nvSpPr>
        <p:spPr bwMode="auto">
          <a:xfrm>
            <a:off x="5638800" y="38100"/>
            <a:ext cx="2649538" cy="769938"/>
          </a:xfrm>
          <a:prstGeom prst="rect">
            <a:avLst/>
          </a:prstGeom>
          <a:noFill/>
          <a:ln w="9525">
            <a:noFill/>
            <a:miter lim="800000"/>
            <a:headEnd/>
            <a:tailEnd/>
          </a:ln>
        </p:spPr>
        <p:txBody>
          <a:bodyPr wrap="none">
            <a:spAutoFit/>
          </a:bodyPr>
          <a:lstStyle/>
          <a:p>
            <a:r>
              <a:rPr lang="en-US" sz="4400" b="1">
                <a:latin typeface="Candara" pitchFamily="34" charset="0"/>
              </a:rPr>
              <a:t>Outcomes</a:t>
            </a:r>
            <a:endParaRPr lang="en-US" sz="440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ctrTitle"/>
          </p:nvPr>
        </p:nvSpPr>
        <p:spPr>
          <a:xfrm>
            <a:off x="685800" y="85725"/>
            <a:ext cx="7772400" cy="1023938"/>
          </a:xfrm>
        </p:spPr>
        <p:txBody>
          <a:bodyPr/>
          <a:lstStyle/>
          <a:p>
            <a:pPr>
              <a:lnSpc>
                <a:spcPct val="80000"/>
              </a:lnSpc>
            </a:pPr>
            <a:r>
              <a:rPr lang="en-US" b="1" smtClean="0">
                <a:latin typeface="Candara" pitchFamily="34" charset="0"/>
              </a:rPr>
              <a:t>Review of last night’s readings</a:t>
            </a:r>
          </a:p>
        </p:txBody>
      </p:sp>
      <p:sp>
        <p:nvSpPr>
          <p:cNvPr id="22530" name="Subtitle 2"/>
          <p:cNvSpPr>
            <a:spLocks noGrp="1"/>
          </p:cNvSpPr>
          <p:nvPr>
            <p:ph type="subTitle" idx="1"/>
          </p:nvPr>
        </p:nvSpPr>
        <p:spPr>
          <a:xfrm>
            <a:off x="441325" y="1290638"/>
            <a:ext cx="8348663" cy="2608262"/>
          </a:xfrm>
        </p:spPr>
        <p:txBody>
          <a:bodyPr/>
          <a:lstStyle/>
          <a:p>
            <a:pPr>
              <a:lnSpc>
                <a:spcPct val="120000"/>
              </a:lnSpc>
            </a:pPr>
            <a:r>
              <a:rPr lang="en-US" b="1" smtClean="0">
                <a:solidFill>
                  <a:schemeClr val="tx1"/>
                </a:solidFill>
                <a:latin typeface="Candara" pitchFamily="34" charset="0"/>
              </a:rPr>
              <a:t>Concept map:</a:t>
            </a:r>
          </a:p>
          <a:p>
            <a:pPr>
              <a:lnSpc>
                <a:spcPct val="120000"/>
              </a:lnSpc>
            </a:pPr>
            <a:endParaRPr lang="en-US" sz="2800" b="1" smtClean="0">
              <a:solidFill>
                <a:schemeClr val="tx1"/>
              </a:solidFill>
              <a:latin typeface="Candara" pitchFamily="34" charset="0"/>
            </a:endParaRPr>
          </a:p>
          <a:p>
            <a:pPr>
              <a:lnSpc>
                <a:spcPct val="120000"/>
              </a:lnSpc>
            </a:pPr>
            <a:r>
              <a:rPr lang="en-US" b="1" smtClean="0">
                <a:solidFill>
                  <a:schemeClr val="tx1"/>
                </a:solidFill>
                <a:latin typeface="Candara" pitchFamily="34" charset="0"/>
              </a:rPr>
              <a:t>DNA</a:t>
            </a:r>
            <a:r>
              <a:rPr lang="en-US" sz="2800" b="1" smtClean="0">
                <a:solidFill>
                  <a:schemeClr val="tx1"/>
                </a:solidFill>
                <a:latin typeface="Candara" pitchFamily="34" charset="0"/>
              </a:rPr>
              <a:t> </a:t>
            </a:r>
            <a:r>
              <a:rPr lang="en-US" sz="2800" b="1" smtClean="0">
                <a:solidFill>
                  <a:schemeClr val="tx1"/>
                </a:solidFill>
                <a:latin typeface="Candara" pitchFamily="34" charset="0"/>
                <a:sym typeface="Wingdings" pitchFamily="2" charset="2"/>
              </a:rPr>
              <a:t> </a:t>
            </a:r>
            <a:r>
              <a:rPr lang="en-US" b="1" smtClean="0">
                <a:solidFill>
                  <a:schemeClr val="tx1"/>
                </a:solidFill>
                <a:latin typeface="Candara" pitchFamily="34" charset="0"/>
                <a:sym typeface="Wingdings" pitchFamily="2" charset="2"/>
              </a:rPr>
              <a:t>RNA</a:t>
            </a:r>
            <a:r>
              <a:rPr lang="en-US" sz="2800" b="1" smtClean="0">
                <a:solidFill>
                  <a:schemeClr val="tx1"/>
                </a:solidFill>
                <a:latin typeface="Candara" pitchFamily="34" charset="0"/>
                <a:sym typeface="Wingdings" pitchFamily="2" charset="2"/>
              </a:rPr>
              <a:t>  </a:t>
            </a:r>
            <a:r>
              <a:rPr lang="en-US" b="1" smtClean="0">
                <a:solidFill>
                  <a:schemeClr val="tx1"/>
                </a:solidFill>
                <a:latin typeface="Candara" pitchFamily="34" charset="0"/>
                <a:sym typeface="Wingdings" pitchFamily="2" charset="2"/>
              </a:rPr>
              <a:t>protein</a:t>
            </a:r>
            <a:endParaRPr lang="en-US" b="1" smtClean="0">
              <a:solidFill>
                <a:schemeClr val="tx1"/>
              </a:solidFill>
              <a:latin typeface="Candara" pitchFamily="34" charset="0"/>
            </a:endParaRPr>
          </a:p>
        </p:txBody>
      </p:sp>
      <p:sp>
        <p:nvSpPr>
          <p:cNvPr id="14" name="Rounded Rectangle 13"/>
          <p:cNvSpPr/>
          <p:nvPr/>
        </p:nvSpPr>
        <p:spPr>
          <a:xfrm>
            <a:off x="1381125" y="4856163"/>
            <a:ext cx="1479550" cy="914400"/>
          </a:xfrm>
          <a:prstGeom prst="roundRect">
            <a:avLst/>
          </a:prstGeom>
          <a:solidFill>
            <a:srgbClr val="FF0000">
              <a:alpha val="15000"/>
            </a:srgbClr>
          </a:solid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3000" b="1" dirty="0">
                <a:solidFill>
                  <a:schemeClr val="tx1"/>
                </a:solidFill>
                <a:latin typeface="Candara"/>
                <a:cs typeface="Candara"/>
              </a:rPr>
              <a:t>DNA</a:t>
            </a:r>
            <a:endParaRPr lang="en-US" sz="3000" b="1" dirty="0">
              <a:solidFill>
                <a:schemeClr val="tx1"/>
              </a:solidFill>
              <a:latin typeface="Candara"/>
              <a:cs typeface="Candara"/>
            </a:endParaRPr>
          </a:p>
        </p:txBody>
      </p:sp>
      <p:sp>
        <p:nvSpPr>
          <p:cNvPr id="15" name="Rounded Rectangle 14"/>
          <p:cNvSpPr/>
          <p:nvPr/>
        </p:nvSpPr>
        <p:spPr>
          <a:xfrm>
            <a:off x="4305300" y="4864100"/>
            <a:ext cx="1481138" cy="914400"/>
          </a:xfrm>
          <a:prstGeom prst="roundRect">
            <a:avLst/>
          </a:prstGeom>
          <a:solidFill>
            <a:srgbClr val="FFFF00">
              <a:alpha val="25000"/>
            </a:srgbClr>
          </a:solid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3000" b="1" dirty="0">
                <a:solidFill>
                  <a:schemeClr val="tx1"/>
                </a:solidFill>
                <a:latin typeface="Candara"/>
                <a:cs typeface="Candara"/>
              </a:rPr>
              <a:t>R</a:t>
            </a:r>
            <a:r>
              <a:rPr lang="en-US" sz="3000" b="1" dirty="0">
                <a:solidFill>
                  <a:schemeClr val="tx1"/>
                </a:solidFill>
                <a:latin typeface="Candara"/>
                <a:cs typeface="Candara"/>
              </a:rPr>
              <a:t>NA</a:t>
            </a:r>
            <a:endParaRPr lang="en-US" sz="3000" b="1" dirty="0">
              <a:solidFill>
                <a:schemeClr val="tx1"/>
              </a:solidFill>
              <a:latin typeface="Candara"/>
              <a:cs typeface="Candara"/>
            </a:endParaRPr>
          </a:p>
        </p:txBody>
      </p:sp>
      <p:sp>
        <p:nvSpPr>
          <p:cNvPr id="16" name="Rounded Rectangle 15"/>
          <p:cNvSpPr/>
          <p:nvPr/>
        </p:nvSpPr>
        <p:spPr>
          <a:xfrm>
            <a:off x="7229475" y="4873625"/>
            <a:ext cx="1481138" cy="914400"/>
          </a:xfrm>
          <a:prstGeom prst="roundRect">
            <a:avLst/>
          </a:prstGeom>
          <a:solidFill>
            <a:srgbClr val="0000FF">
              <a:alpha val="11000"/>
            </a:srgbClr>
          </a:solid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3000" b="1" dirty="0">
                <a:solidFill>
                  <a:schemeClr val="tx1"/>
                </a:solidFill>
                <a:latin typeface="Candara"/>
                <a:cs typeface="Candara"/>
              </a:rPr>
              <a:t>Protein</a:t>
            </a:r>
            <a:endParaRPr lang="en-US" sz="3000" b="1" dirty="0">
              <a:solidFill>
                <a:schemeClr val="tx1"/>
              </a:solidFill>
              <a:latin typeface="Candara"/>
              <a:cs typeface="Candara"/>
            </a:endParaRPr>
          </a:p>
        </p:txBody>
      </p:sp>
      <p:cxnSp>
        <p:nvCxnSpPr>
          <p:cNvPr id="17" name="Straight Arrow Connector 16"/>
          <p:cNvCxnSpPr/>
          <p:nvPr/>
        </p:nvCxnSpPr>
        <p:spPr>
          <a:xfrm>
            <a:off x="3125788" y="5319713"/>
            <a:ext cx="938212" cy="11112"/>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p:nvPr/>
        </p:nvCxnSpPr>
        <p:spPr>
          <a:xfrm>
            <a:off x="6072188" y="5308600"/>
            <a:ext cx="938212" cy="11113"/>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2536" name="TextBox 18"/>
          <p:cNvSpPr txBox="1">
            <a:spLocks noChangeArrowheads="1"/>
          </p:cNvSpPr>
          <p:nvPr/>
        </p:nvSpPr>
        <p:spPr bwMode="auto">
          <a:xfrm>
            <a:off x="2673350" y="4381500"/>
            <a:ext cx="1974850" cy="461963"/>
          </a:xfrm>
          <a:prstGeom prst="rect">
            <a:avLst/>
          </a:prstGeom>
          <a:noFill/>
          <a:ln w="9525">
            <a:noFill/>
            <a:miter lim="800000"/>
            <a:headEnd/>
            <a:tailEnd/>
          </a:ln>
        </p:spPr>
        <p:txBody>
          <a:bodyPr wrap="none">
            <a:spAutoFit/>
          </a:bodyPr>
          <a:lstStyle/>
          <a:p>
            <a:r>
              <a:rPr lang="en-US" sz="2400" b="1">
                <a:latin typeface="Candara" pitchFamily="34" charset="0"/>
              </a:rPr>
              <a:t>Transcription</a:t>
            </a:r>
          </a:p>
        </p:txBody>
      </p:sp>
      <p:sp>
        <p:nvSpPr>
          <p:cNvPr id="22537" name="TextBox 19"/>
          <p:cNvSpPr txBox="1">
            <a:spLocks noChangeArrowheads="1"/>
          </p:cNvSpPr>
          <p:nvPr/>
        </p:nvSpPr>
        <p:spPr bwMode="auto">
          <a:xfrm>
            <a:off x="5741988" y="4367213"/>
            <a:ext cx="1622425" cy="461962"/>
          </a:xfrm>
          <a:prstGeom prst="rect">
            <a:avLst/>
          </a:prstGeom>
          <a:noFill/>
          <a:ln w="9525">
            <a:noFill/>
            <a:miter lim="800000"/>
            <a:headEnd/>
            <a:tailEnd/>
          </a:ln>
        </p:spPr>
        <p:txBody>
          <a:bodyPr wrap="none">
            <a:spAutoFit/>
          </a:bodyPr>
          <a:lstStyle/>
          <a:p>
            <a:r>
              <a:rPr lang="en-US" sz="2400">
                <a:latin typeface="Candara" pitchFamily="34" charset="0"/>
              </a:rPr>
              <a:t>Translation</a:t>
            </a:r>
          </a:p>
        </p:txBody>
      </p:sp>
      <p:sp>
        <p:nvSpPr>
          <p:cNvPr id="21" name="Curved Right Arrow 20"/>
          <p:cNvSpPr/>
          <p:nvPr/>
        </p:nvSpPr>
        <p:spPr>
          <a:xfrm>
            <a:off x="677863" y="4983163"/>
            <a:ext cx="663575" cy="650875"/>
          </a:xfrm>
          <a:prstGeom prst="curvedRightArrow">
            <a:avLst>
              <a:gd name="adj1" fmla="val 10328"/>
              <a:gd name="adj2" fmla="val 39752"/>
              <a:gd name="adj3" fmla="val 25000"/>
            </a:avLst>
          </a:prstGeom>
          <a:solidFill>
            <a:schemeClr val="bg1">
              <a:lumMod val="8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22539" name="TextBox 21"/>
          <p:cNvSpPr txBox="1">
            <a:spLocks noChangeArrowheads="1"/>
          </p:cNvSpPr>
          <p:nvPr/>
        </p:nvSpPr>
        <p:spPr bwMode="auto">
          <a:xfrm>
            <a:off x="109538" y="4378325"/>
            <a:ext cx="2227262" cy="461963"/>
          </a:xfrm>
          <a:prstGeom prst="rect">
            <a:avLst/>
          </a:prstGeom>
          <a:noFill/>
          <a:ln w="9525">
            <a:noFill/>
            <a:miter lim="800000"/>
            <a:headEnd/>
            <a:tailEnd/>
          </a:ln>
        </p:spPr>
        <p:txBody>
          <a:bodyPr wrap="none">
            <a:spAutoFit/>
          </a:bodyPr>
          <a:lstStyle/>
          <a:p>
            <a:r>
              <a:rPr lang="en-US" sz="2400">
                <a:latin typeface="Candara" pitchFamily="34" charset="0"/>
              </a:rPr>
              <a:t>DNA replication</a:t>
            </a:r>
          </a:p>
        </p:txBody>
      </p:sp>
      <p:sp>
        <p:nvSpPr>
          <p:cNvPr id="23" name="Explosion 2 22"/>
          <p:cNvSpPr/>
          <p:nvPr/>
        </p:nvSpPr>
        <p:spPr>
          <a:xfrm>
            <a:off x="2308225" y="4017963"/>
            <a:ext cx="2813050" cy="1155700"/>
          </a:xfrm>
          <a:prstGeom prst="irregularSeal2">
            <a:avLst/>
          </a:prstGeom>
          <a:solidFill>
            <a:srgbClr val="FF0000">
              <a:alpha val="6000"/>
            </a:srgbClr>
          </a:solidFill>
          <a:ln w="28575" cmpd="sng">
            <a:solidFill>
              <a:srgbClr val="FF00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Rectangle 3"/>
          <p:cNvSpPr/>
          <p:nvPr/>
        </p:nvSpPr>
        <p:spPr>
          <a:xfrm>
            <a:off x="2308225" y="1271588"/>
            <a:ext cx="4568825" cy="2190750"/>
          </a:xfrm>
          <a:prstGeom prst="rect">
            <a:avLst/>
          </a:prstGeom>
          <a:noFill/>
          <a:ln w="1905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735013" y="60325"/>
            <a:ext cx="3057525" cy="806450"/>
          </a:xfrm>
        </p:spPr>
        <p:txBody>
          <a:bodyPr/>
          <a:lstStyle/>
          <a:p>
            <a:r>
              <a:rPr lang="en-US" b="1" smtClean="0">
                <a:latin typeface="Candara" pitchFamily="34" charset="0"/>
              </a:rPr>
              <a:t>Goals</a:t>
            </a:r>
          </a:p>
        </p:txBody>
      </p:sp>
      <p:grpSp>
        <p:nvGrpSpPr>
          <p:cNvPr id="24578" name="Group 15"/>
          <p:cNvGrpSpPr>
            <a:grpSpLocks/>
          </p:cNvGrpSpPr>
          <p:nvPr/>
        </p:nvGrpSpPr>
        <p:grpSpPr bwMode="auto">
          <a:xfrm>
            <a:off x="258763" y="1123950"/>
            <a:ext cx="8645525" cy="1570038"/>
            <a:chOff x="259373" y="811182"/>
            <a:chExt cx="8644643" cy="1569660"/>
          </a:xfrm>
        </p:grpSpPr>
        <p:sp>
          <p:nvSpPr>
            <p:cNvPr id="24590" name="Rectangle 3"/>
            <p:cNvSpPr>
              <a:spLocks noChangeArrowheads="1"/>
            </p:cNvSpPr>
            <p:nvPr/>
          </p:nvSpPr>
          <p:spPr bwMode="auto">
            <a:xfrm>
              <a:off x="259373" y="811182"/>
              <a:ext cx="4058627" cy="1569660"/>
            </a:xfrm>
            <a:prstGeom prst="rect">
              <a:avLst/>
            </a:prstGeom>
            <a:solidFill>
              <a:srgbClr val="0000FF">
                <a:alpha val="9019"/>
              </a:srgbClr>
            </a:solidFill>
            <a:ln w="9525">
              <a:solidFill>
                <a:schemeClr val="tx1"/>
              </a:solidFill>
              <a:miter lim="800000"/>
              <a:headEnd/>
              <a:tailEnd/>
            </a:ln>
          </p:spPr>
          <p:txBody>
            <a:bodyPr>
              <a:spAutoFit/>
            </a:bodyPr>
            <a:lstStyle/>
            <a:p>
              <a:r>
                <a:rPr lang="en-US" sz="2400">
                  <a:latin typeface="Calibri" pitchFamily="34" charset="0"/>
                </a:rPr>
                <a:t>Understand the importance of transcription as a process that allows expression of genetic information. </a:t>
              </a:r>
            </a:p>
          </p:txBody>
        </p:sp>
        <p:sp>
          <p:nvSpPr>
            <p:cNvPr id="24591" name="Rectangle 8"/>
            <p:cNvSpPr>
              <a:spLocks noChangeArrowheads="1"/>
            </p:cNvSpPr>
            <p:nvPr/>
          </p:nvSpPr>
          <p:spPr bwMode="auto">
            <a:xfrm>
              <a:off x="4845389" y="1025032"/>
              <a:ext cx="4058627" cy="1200328"/>
            </a:xfrm>
            <a:prstGeom prst="rect">
              <a:avLst/>
            </a:prstGeom>
            <a:solidFill>
              <a:srgbClr val="FF0000">
                <a:alpha val="7843"/>
              </a:srgbClr>
            </a:solidFill>
            <a:ln w="9525">
              <a:solidFill>
                <a:schemeClr val="tx1"/>
              </a:solidFill>
              <a:miter lim="800000"/>
              <a:headEnd/>
              <a:tailEnd/>
            </a:ln>
          </p:spPr>
          <p:txBody>
            <a:bodyPr>
              <a:spAutoFit/>
            </a:bodyPr>
            <a:lstStyle/>
            <a:p>
              <a:r>
                <a:rPr lang="en-US" sz="2400">
                  <a:latin typeface="Calibri" pitchFamily="34" charset="0"/>
                </a:rPr>
                <a:t>Explain the role of transcription in the flow of genetic information. </a:t>
              </a:r>
            </a:p>
          </p:txBody>
        </p:sp>
        <p:sp>
          <p:nvSpPr>
            <p:cNvPr id="12" name="Right Arrow 11"/>
            <p:cNvSpPr/>
            <p:nvPr/>
          </p:nvSpPr>
          <p:spPr>
            <a:xfrm>
              <a:off x="4515026" y="1396829"/>
              <a:ext cx="187306" cy="465025"/>
            </a:xfrm>
            <a:prstGeom prst="rightArrow">
              <a:avLst/>
            </a:prstGeom>
            <a:solidFill>
              <a:schemeClr val="bg1">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24579" name="Group 16"/>
          <p:cNvGrpSpPr>
            <a:grpSpLocks/>
          </p:cNvGrpSpPr>
          <p:nvPr/>
        </p:nvGrpSpPr>
        <p:grpSpPr bwMode="auto">
          <a:xfrm>
            <a:off x="258763" y="2989263"/>
            <a:ext cx="8645525" cy="2012950"/>
            <a:chOff x="259373" y="2818780"/>
            <a:chExt cx="8644643" cy="2012859"/>
          </a:xfrm>
        </p:grpSpPr>
        <p:sp>
          <p:nvSpPr>
            <p:cNvPr id="24587" name="Rectangle 6"/>
            <p:cNvSpPr>
              <a:spLocks noChangeArrowheads="1"/>
            </p:cNvSpPr>
            <p:nvPr/>
          </p:nvSpPr>
          <p:spPr bwMode="auto">
            <a:xfrm>
              <a:off x="259373" y="2865623"/>
              <a:ext cx="4058627" cy="1938992"/>
            </a:xfrm>
            <a:prstGeom prst="rect">
              <a:avLst/>
            </a:prstGeom>
            <a:solidFill>
              <a:srgbClr val="0000FF">
                <a:alpha val="9019"/>
              </a:srgbClr>
            </a:solidFill>
            <a:ln w="9525">
              <a:solidFill>
                <a:schemeClr val="tx1"/>
              </a:solidFill>
              <a:miter lim="800000"/>
              <a:headEnd/>
              <a:tailEnd/>
            </a:ln>
          </p:spPr>
          <p:txBody>
            <a:bodyPr>
              <a:spAutoFit/>
            </a:bodyPr>
            <a:lstStyle/>
            <a:p>
              <a:r>
                <a:rPr lang="en-US" sz="2400">
                  <a:latin typeface="Calibri" pitchFamily="34" charset="0"/>
                </a:rPr>
                <a:t>Know the components &amp; steps that underlie transcription in both bacteria and eukaryotes, and distinguish it from replication. </a:t>
              </a:r>
            </a:p>
          </p:txBody>
        </p:sp>
        <p:sp>
          <p:nvSpPr>
            <p:cNvPr id="24588" name="Rectangle 9"/>
            <p:cNvSpPr>
              <a:spLocks noChangeArrowheads="1"/>
            </p:cNvSpPr>
            <p:nvPr/>
          </p:nvSpPr>
          <p:spPr bwMode="auto">
            <a:xfrm>
              <a:off x="4845389" y="2818780"/>
              <a:ext cx="4058627" cy="2012859"/>
            </a:xfrm>
            <a:prstGeom prst="rect">
              <a:avLst/>
            </a:prstGeom>
            <a:solidFill>
              <a:srgbClr val="FF0000">
                <a:alpha val="7843"/>
              </a:srgbClr>
            </a:solidFill>
            <a:ln w="9525">
              <a:solidFill>
                <a:schemeClr val="tx1"/>
              </a:solidFill>
              <a:miter lim="800000"/>
              <a:headEnd/>
              <a:tailEnd/>
            </a:ln>
          </p:spPr>
          <p:txBody>
            <a:bodyPr>
              <a:spAutoFit/>
            </a:bodyPr>
            <a:lstStyle/>
            <a:p>
              <a:r>
                <a:rPr lang="en-US" sz="2400">
                  <a:solidFill>
                    <a:srgbClr val="000000"/>
                  </a:solidFill>
                  <a:latin typeface="Calibri" pitchFamily="34" charset="0"/>
                </a:rPr>
                <a:t>1. Outline steps &amp; components involved in </a:t>
              </a:r>
              <a:r>
                <a:rPr lang="en-US" sz="2400">
                  <a:latin typeface="Calibri" pitchFamily="34" charset="0"/>
                </a:rPr>
                <a:t>bacterial and eukaryotic transcription</a:t>
              </a:r>
              <a:r>
                <a:rPr lang="en-US" sz="2400">
                  <a:solidFill>
                    <a:srgbClr val="000000"/>
                  </a:solidFill>
                  <a:latin typeface="Calibri" pitchFamily="34" charset="0"/>
                </a:rPr>
                <a:t>.</a:t>
              </a:r>
            </a:p>
            <a:p>
              <a:pPr>
                <a:lnSpc>
                  <a:spcPct val="20000"/>
                </a:lnSpc>
              </a:pPr>
              <a:endParaRPr lang="en-US" sz="2400">
                <a:latin typeface="Calibri" pitchFamily="34" charset="0"/>
              </a:endParaRPr>
            </a:p>
            <a:p>
              <a:r>
                <a:rPr lang="en-US" sz="2400">
                  <a:latin typeface="Calibri" pitchFamily="34" charset="0"/>
                </a:rPr>
                <a:t>2. Distinguish between transcription and replication.</a:t>
              </a:r>
            </a:p>
          </p:txBody>
        </p:sp>
        <p:sp>
          <p:nvSpPr>
            <p:cNvPr id="13" name="Right Arrow 12"/>
            <p:cNvSpPr/>
            <p:nvPr/>
          </p:nvSpPr>
          <p:spPr>
            <a:xfrm>
              <a:off x="4515026" y="3575983"/>
              <a:ext cx="187306" cy="463529"/>
            </a:xfrm>
            <a:prstGeom prst="rightArrow">
              <a:avLst/>
            </a:prstGeom>
            <a:solidFill>
              <a:schemeClr val="bg1">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24580" name="Rectangle 7"/>
          <p:cNvSpPr>
            <a:spLocks noChangeArrowheads="1"/>
          </p:cNvSpPr>
          <p:nvPr/>
        </p:nvSpPr>
        <p:spPr bwMode="auto">
          <a:xfrm>
            <a:off x="258763" y="5316538"/>
            <a:ext cx="4059237" cy="1200150"/>
          </a:xfrm>
          <a:prstGeom prst="rect">
            <a:avLst/>
          </a:prstGeom>
          <a:solidFill>
            <a:srgbClr val="0000FF">
              <a:alpha val="9019"/>
            </a:srgbClr>
          </a:solidFill>
          <a:ln w="9525">
            <a:solidFill>
              <a:schemeClr val="tx1"/>
            </a:solidFill>
            <a:miter lim="800000"/>
            <a:headEnd/>
            <a:tailEnd/>
          </a:ln>
        </p:spPr>
        <p:txBody>
          <a:bodyPr>
            <a:spAutoFit/>
          </a:bodyPr>
          <a:lstStyle/>
          <a:p>
            <a:r>
              <a:rPr lang="en-US" sz="2400">
                <a:latin typeface="Calibri" pitchFamily="34" charset="0"/>
              </a:rPr>
              <a:t>Analyze data and design experiments to assess transcription.</a:t>
            </a:r>
          </a:p>
        </p:txBody>
      </p:sp>
      <p:sp>
        <p:nvSpPr>
          <p:cNvPr id="24581" name="Rectangle 10"/>
          <p:cNvSpPr>
            <a:spLocks noChangeArrowheads="1"/>
          </p:cNvSpPr>
          <p:nvPr/>
        </p:nvSpPr>
        <p:spPr bwMode="auto">
          <a:xfrm>
            <a:off x="4845050" y="5316538"/>
            <a:ext cx="4059238" cy="1200150"/>
          </a:xfrm>
          <a:prstGeom prst="rect">
            <a:avLst/>
          </a:prstGeom>
          <a:solidFill>
            <a:srgbClr val="FF0000">
              <a:alpha val="7843"/>
            </a:srgbClr>
          </a:solidFill>
          <a:ln w="9525">
            <a:solidFill>
              <a:schemeClr val="tx1"/>
            </a:solidFill>
            <a:miter lim="800000"/>
            <a:headEnd/>
            <a:tailEnd/>
          </a:ln>
        </p:spPr>
        <p:txBody>
          <a:bodyPr>
            <a:spAutoFit/>
          </a:bodyPr>
          <a:lstStyle/>
          <a:p>
            <a:r>
              <a:rPr lang="en-US" sz="2400">
                <a:latin typeface="Calibri" pitchFamily="34" charset="0"/>
              </a:rPr>
              <a:t>Interpret experimental data involving mutant and normal genes. </a:t>
            </a:r>
          </a:p>
        </p:txBody>
      </p:sp>
      <p:sp>
        <p:nvSpPr>
          <p:cNvPr id="14" name="Right Arrow 13"/>
          <p:cNvSpPr/>
          <p:nvPr/>
        </p:nvSpPr>
        <p:spPr>
          <a:xfrm>
            <a:off x="4514850" y="5702300"/>
            <a:ext cx="187325" cy="463550"/>
          </a:xfrm>
          <a:prstGeom prst="rightArrow">
            <a:avLst/>
          </a:prstGeom>
          <a:solidFill>
            <a:schemeClr val="bg1">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Rectangle 2"/>
          <p:cNvSpPr/>
          <p:nvPr/>
        </p:nvSpPr>
        <p:spPr>
          <a:xfrm>
            <a:off x="128588" y="7112000"/>
            <a:ext cx="9015412" cy="3960813"/>
          </a:xfrm>
          <a:prstGeom prst="rect">
            <a:avLst/>
          </a:prstGeom>
          <a:solidFill>
            <a:schemeClr val="bg1">
              <a:alpha val="71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584" name="Rectangle 14"/>
          <p:cNvSpPr>
            <a:spLocks noChangeArrowheads="1"/>
          </p:cNvSpPr>
          <p:nvPr/>
        </p:nvSpPr>
        <p:spPr bwMode="auto">
          <a:xfrm>
            <a:off x="5638800" y="38100"/>
            <a:ext cx="2649538" cy="769938"/>
          </a:xfrm>
          <a:prstGeom prst="rect">
            <a:avLst/>
          </a:prstGeom>
          <a:noFill/>
          <a:ln w="9525">
            <a:noFill/>
            <a:miter lim="800000"/>
            <a:headEnd/>
            <a:tailEnd/>
          </a:ln>
        </p:spPr>
        <p:txBody>
          <a:bodyPr wrap="none">
            <a:spAutoFit/>
          </a:bodyPr>
          <a:lstStyle/>
          <a:p>
            <a:r>
              <a:rPr lang="en-US" sz="4400" b="1">
                <a:latin typeface="Candara" pitchFamily="34" charset="0"/>
              </a:rPr>
              <a:t>Outcomes</a:t>
            </a:r>
            <a:endParaRPr lang="en-US" sz="4400">
              <a:latin typeface="Calibri" pitchFamily="34" charset="0"/>
            </a:endParaRPr>
          </a:p>
        </p:txBody>
      </p:sp>
      <p:sp>
        <p:nvSpPr>
          <p:cNvPr id="18" name="Rectangle 17"/>
          <p:cNvSpPr/>
          <p:nvPr/>
        </p:nvSpPr>
        <p:spPr>
          <a:xfrm>
            <a:off x="254000" y="992188"/>
            <a:ext cx="8766175" cy="1733550"/>
          </a:xfrm>
          <a:prstGeom prst="rect">
            <a:avLst/>
          </a:prstGeom>
          <a:solidFill>
            <a:schemeClr val="bg1">
              <a:alpha val="7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Rectangle 18"/>
          <p:cNvSpPr/>
          <p:nvPr/>
        </p:nvSpPr>
        <p:spPr>
          <a:xfrm>
            <a:off x="201613" y="5235575"/>
            <a:ext cx="8766175" cy="1389063"/>
          </a:xfrm>
          <a:prstGeom prst="rect">
            <a:avLst/>
          </a:prstGeom>
          <a:solidFill>
            <a:schemeClr val="bg1">
              <a:alpha val="7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b="1" smtClean="0">
                <a:latin typeface="Candara" pitchFamily="34" charset="0"/>
              </a:rPr>
              <a:t>Question</a:t>
            </a:r>
            <a:r>
              <a:rPr lang="en-US" smtClean="0">
                <a:latin typeface="Candara" pitchFamily="34" charset="0"/>
              </a:rPr>
              <a:t> </a:t>
            </a:r>
            <a:r>
              <a:rPr lang="en-US" b="1" smtClean="0">
                <a:latin typeface="Candara" pitchFamily="34" charset="0"/>
              </a:rPr>
              <a:t>1</a:t>
            </a:r>
          </a:p>
        </p:txBody>
      </p:sp>
      <p:sp>
        <p:nvSpPr>
          <p:cNvPr id="3" name="Content Placeholder 2"/>
          <p:cNvSpPr>
            <a:spLocks noGrp="1"/>
          </p:cNvSpPr>
          <p:nvPr>
            <p:ph idx="1"/>
          </p:nvPr>
        </p:nvSpPr>
        <p:spPr>
          <a:xfrm>
            <a:off x="457200" y="1600200"/>
            <a:ext cx="8404225" cy="4525963"/>
          </a:xfrm>
        </p:spPr>
        <p:txBody>
          <a:bodyPr rtlCol="0">
            <a:normAutofit lnSpcReduction="10000"/>
          </a:bodyPr>
          <a:lstStyle/>
          <a:p>
            <a:pPr marL="0" indent="0">
              <a:spcAft>
                <a:spcPts val="0"/>
              </a:spcAft>
              <a:buFont typeface="Arial"/>
              <a:buNone/>
              <a:defRPr/>
            </a:pPr>
            <a:r>
              <a:rPr lang="en-US" sz="3600" b="1" dirty="0" smtClean="0">
                <a:latin typeface="Candara"/>
                <a:cs typeface="Candara"/>
              </a:rPr>
              <a:t>In the final transcript, which would you expect to find?</a:t>
            </a:r>
          </a:p>
          <a:p>
            <a:pPr fontAlgn="auto">
              <a:spcAft>
                <a:spcPts val="0"/>
              </a:spcAft>
              <a:buFont typeface="Arial"/>
              <a:buNone/>
              <a:defRPr/>
            </a:pPr>
            <a:endParaRPr lang="en-US" dirty="0" smtClean="0">
              <a:latin typeface="Candara"/>
              <a:cs typeface="Candara"/>
            </a:endParaRPr>
          </a:p>
          <a:p>
            <a:pPr marL="514350" indent="-514350">
              <a:spcAft>
                <a:spcPts val="0"/>
              </a:spcAft>
              <a:buFont typeface="Arial"/>
              <a:buAutoNum type="alphaUcPeriod"/>
              <a:defRPr/>
            </a:pPr>
            <a:r>
              <a:rPr lang="en-US" dirty="0" err="1" smtClean="0">
                <a:latin typeface="Candara"/>
                <a:cs typeface="Candara"/>
              </a:rPr>
              <a:t>Exons</a:t>
            </a:r>
            <a:endParaRPr lang="en-US" dirty="0" smtClean="0">
              <a:latin typeface="Candara"/>
              <a:cs typeface="Candara"/>
            </a:endParaRPr>
          </a:p>
          <a:p>
            <a:pPr marL="514350" indent="-514350">
              <a:spcAft>
                <a:spcPts val="0"/>
              </a:spcAft>
              <a:buFont typeface="Arial"/>
              <a:buAutoNum type="alphaUcPeriod"/>
              <a:defRPr/>
            </a:pPr>
            <a:r>
              <a:rPr lang="en-US" dirty="0" smtClean="0">
                <a:latin typeface="Candara"/>
                <a:cs typeface="Candara"/>
              </a:rPr>
              <a:t>Introns</a:t>
            </a:r>
          </a:p>
          <a:p>
            <a:pPr marL="514350" indent="-514350">
              <a:spcAft>
                <a:spcPts val="0"/>
              </a:spcAft>
              <a:buFont typeface="Arial"/>
              <a:buAutoNum type="alphaUcPeriod"/>
              <a:defRPr/>
            </a:pPr>
            <a:r>
              <a:rPr lang="en-US" dirty="0" smtClean="0">
                <a:latin typeface="Candara"/>
                <a:cs typeface="Candara"/>
              </a:rPr>
              <a:t>Promoter</a:t>
            </a:r>
          </a:p>
          <a:p>
            <a:pPr marL="514350" indent="-514350">
              <a:spcAft>
                <a:spcPts val="0"/>
              </a:spcAft>
              <a:buFont typeface="Arial"/>
              <a:buAutoNum type="alphaUcPeriod"/>
              <a:defRPr/>
            </a:pPr>
            <a:r>
              <a:rPr lang="en-US" dirty="0" smtClean="0">
                <a:latin typeface="Candara"/>
                <a:cs typeface="Candara"/>
              </a:rPr>
              <a:t>A and C</a:t>
            </a:r>
          </a:p>
          <a:p>
            <a:pPr marL="514350" indent="-514350">
              <a:spcAft>
                <a:spcPts val="0"/>
              </a:spcAft>
              <a:buFont typeface="Arial"/>
              <a:buAutoNum type="alphaUcPeriod"/>
              <a:defRPr/>
            </a:pPr>
            <a:r>
              <a:rPr lang="en-US" dirty="0" smtClean="0">
                <a:latin typeface="Candara"/>
                <a:cs typeface="Candara"/>
              </a:rPr>
              <a:t>A, B, and C</a:t>
            </a:r>
          </a:p>
          <a:p>
            <a:pPr fontAlgn="auto">
              <a:spcAft>
                <a:spcPts val="0"/>
              </a:spcAft>
              <a:buFont typeface="Arial"/>
              <a:buChar char="•"/>
              <a:defRPr/>
            </a:pPr>
            <a:endParaRPr lang="en-US" dirty="0">
              <a:latin typeface="Candara"/>
              <a:cs typeface="Candara"/>
            </a:endParaRPr>
          </a:p>
        </p:txBody>
      </p:sp>
      <p:pic>
        <p:nvPicPr>
          <p:cNvPr id="6" name="Picture 6" descr="http://www.biologycorner.com/resources/mRNA-colored.gif"/>
          <p:cNvPicPr>
            <a:picLocks noChangeAspect="1" noChangeArrowheads="1"/>
          </p:cNvPicPr>
          <p:nvPr/>
        </p:nvPicPr>
        <p:blipFill>
          <a:blip r:embed="rId3"/>
          <a:srcRect b="39999"/>
          <a:stretch>
            <a:fillRect/>
          </a:stretch>
        </p:blipFill>
        <p:spPr bwMode="auto">
          <a:xfrm>
            <a:off x="4230688" y="3643313"/>
            <a:ext cx="4133850" cy="8699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b="1" smtClean="0">
                <a:latin typeface="Candara" pitchFamily="34" charset="0"/>
              </a:rPr>
              <a:t>Question 2</a:t>
            </a:r>
          </a:p>
        </p:txBody>
      </p:sp>
      <p:sp>
        <p:nvSpPr>
          <p:cNvPr id="3" name="Content Placeholder 2"/>
          <p:cNvSpPr>
            <a:spLocks noGrp="1"/>
          </p:cNvSpPr>
          <p:nvPr>
            <p:ph idx="1"/>
          </p:nvPr>
        </p:nvSpPr>
        <p:spPr/>
        <p:txBody>
          <a:bodyPr rtlCol="0">
            <a:normAutofit lnSpcReduction="10000"/>
          </a:bodyPr>
          <a:lstStyle/>
          <a:p>
            <a:pPr fontAlgn="auto">
              <a:spcAft>
                <a:spcPts val="0"/>
              </a:spcAft>
              <a:buFont typeface="Arial"/>
              <a:buNone/>
              <a:defRPr/>
            </a:pPr>
            <a:r>
              <a:rPr lang="en-US" sz="3600" b="1" dirty="0" smtClean="0">
                <a:latin typeface="Candara"/>
                <a:cs typeface="Candara"/>
              </a:rPr>
              <a:t>Which of the following components is </a:t>
            </a:r>
            <a:r>
              <a:rPr lang="en-US" sz="3600" b="1" u="sng" dirty="0" smtClean="0">
                <a:latin typeface="Candara"/>
                <a:cs typeface="Candara"/>
              </a:rPr>
              <a:t>NOT</a:t>
            </a:r>
            <a:r>
              <a:rPr lang="en-US" sz="3600" b="1" dirty="0" smtClean="0">
                <a:latin typeface="Candara"/>
                <a:cs typeface="Candara"/>
              </a:rPr>
              <a:t> involved in transcription?</a:t>
            </a:r>
          </a:p>
          <a:p>
            <a:pPr fontAlgn="auto">
              <a:spcAft>
                <a:spcPts val="0"/>
              </a:spcAft>
              <a:buFont typeface="Arial"/>
              <a:buNone/>
              <a:defRPr/>
            </a:pPr>
            <a:endParaRPr lang="en-US" dirty="0" smtClean="0">
              <a:latin typeface="Candara"/>
              <a:cs typeface="Candara"/>
            </a:endParaRPr>
          </a:p>
          <a:p>
            <a:pPr fontAlgn="auto">
              <a:spcAft>
                <a:spcPts val="0"/>
              </a:spcAft>
              <a:buFont typeface="Arial"/>
              <a:buNone/>
              <a:defRPr/>
            </a:pPr>
            <a:r>
              <a:rPr lang="en-US" dirty="0" smtClean="0">
                <a:latin typeface="Candara"/>
                <a:cs typeface="Candara"/>
              </a:rPr>
              <a:t>A. Free </a:t>
            </a:r>
            <a:r>
              <a:rPr lang="en-US" dirty="0" err="1">
                <a:latin typeface="Candara"/>
                <a:cs typeface="Candara"/>
              </a:rPr>
              <a:t>d</a:t>
            </a:r>
            <a:r>
              <a:rPr lang="en-US" dirty="0" err="1" smtClean="0">
                <a:latin typeface="Candara"/>
                <a:cs typeface="Candara"/>
              </a:rPr>
              <a:t>eoxyribonucleotides</a:t>
            </a:r>
            <a:endParaRPr lang="en-US" dirty="0" smtClean="0">
              <a:latin typeface="Candara"/>
              <a:cs typeface="Candara"/>
            </a:endParaRPr>
          </a:p>
          <a:p>
            <a:pPr fontAlgn="auto">
              <a:spcAft>
                <a:spcPts val="0"/>
              </a:spcAft>
              <a:buFont typeface="Arial"/>
              <a:buNone/>
              <a:defRPr/>
            </a:pPr>
            <a:r>
              <a:rPr lang="en-US" dirty="0" smtClean="0">
                <a:latin typeface="Candara"/>
                <a:cs typeface="Candara"/>
              </a:rPr>
              <a:t>B. Free </a:t>
            </a:r>
            <a:r>
              <a:rPr lang="en-US" dirty="0" err="1">
                <a:latin typeface="Candara"/>
                <a:cs typeface="Candara"/>
              </a:rPr>
              <a:t>r</a:t>
            </a:r>
            <a:r>
              <a:rPr lang="en-US" dirty="0" err="1" smtClean="0">
                <a:latin typeface="Candara"/>
                <a:cs typeface="Candara"/>
              </a:rPr>
              <a:t>ibonucleotides</a:t>
            </a:r>
            <a:endParaRPr lang="en-US" dirty="0" smtClean="0">
              <a:latin typeface="Candara"/>
              <a:cs typeface="Candara"/>
            </a:endParaRPr>
          </a:p>
          <a:p>
            <a:pPr fontAlgn="auto">
              <a:spcAft>
                <a:spcPts val="0"/>
              </a:spcAft>
              <a:buFont typeface="Arial"/>
              <a:buNone/>
              <a:defRPr/>
            </a:pPr>
            <a:r>
              <a:rPr lang="en-US" dirty="0" smtClean="0">
                <a:latin typeface="Candara"/>
                <a:cs typeface="Candara"/>
              </a:rPr>
              <a:t>C. RNA polymerase</a:t>
            </a:r>
          </a:p>
          <a:p>
            <a:pPr fontAlgn="auto">
              <a:spcAft>
                <a:spcPts val="0"/>
              </a:spcAft>
              <a:buFont typeface="Arial"/>
              <a:buNone/>
              <a:defRPr/>
            </a:pPr>
            <a:r>
              <a:rPr lang="en-US" dirty="0" smtClean="0">
                <a:latin typeface="Candara"/>
                <a:cs typeface="Candara"/>
              </a:rPr>
              <a:t>D. Template DNA</a:t>
            </a:r>
          </a:p>
          <a:p>
            <a:pPr fontAlgn="auto">
              <a:spcAft>
                <a:spcPts val="0"/>
              </a:spcAft>
              <a:buFont typeface="Arial"/>
              <a:buNone/>
              <a:defRPr/>
            </a:pPr>
            <a:r>
              <a:rPr lang="en-US" dirty="0" smtClean="0">
                <a:latin typeface="Candara"/>
                <a:cs typeface="Candara"/>
              </a:rPr>
              <a:t>E. Promoter</a:t>
            </a:r>
          </a:p>
          <a:p>
            <a:pPr fontAlgn="auto">
              <a:spcAft>
                <a:spcPts val="0"/>
              </a:spcAft>
              <a:buFont typeface="Arial"/>
              <a:buChar char="•"/>
              <a:defRPr/>
            </a:pPr>
            <a:endParaRPr lang="en-US" dirty="0">
              <a:latin typeface="Candara"/>
              <a:cs typeface="Candara"/>
            </a:endParaRPr>
          </a:p>
        </p:txBody>
      </p:sp>
      <p:pic>
        <p:nvPicPr>
          <p:cNvPr id="28675" name="Picture 3" descr="http://www.biologycorner.com/resources/DNA-colored.gif"/>
          <p:cNvPicPr>
            <a:picLocks noChangeAspect="1" noChangeArrowheads="1"/>
          </p:cNvPicPr>
          <p:nvPr/>
        </p:nvPicPr>
        <p:blipFill>
          <a:blip r:embed="rId3"/>
          <a:srcRect b="35896"/>
          <a:stretch>
            <a:fillRect/>
          </a:stretch>
        </p:blipFill>
        <p:spPr bwMode="auto">
          <a:xfrm>
            <a:off x="5905500" y="3810000"/>
            <a:ext cx="2209800" cy="493713"/>
          </a:xfrm>
          <a:prstGeom prst="rect">
            <a:avLst/>
          </a:prstGeom>
          <a:noFill/>
          <a:ln w="9525">
            <a:noFill/>
            <a:miter lim="800000"/>
            <a:headEnd/>
            <a:tailEnd/>
          </a:ln>
        </p:spPr>
      </p:pic>
      <p:pic>
        <p:nvPicPr>
          <p:cNvPr id="28676" name="Picture 6" descr="http://www.biologycorner.com/resources/mRNA-colored.gif"/>
          <p:cNvPicPr>
            <a:picLocks noChangeAspect="1" noChangeArrowheads="1"/>
          </p:cNvPicPr>
          <p:nvPr/>
        </p:nvPicPr>
        <p:blipFill>
          <a:blip r:embed="rId4"/>
          <a:srcRect b="39999"/>
          <a:stretch>
            <a:fillRect/>
          </a:stretch>
        </p:blipFill>
        <p:spPr bwMode="auto">
          <a:xfrm>
            <a:off x="5905500" y="5105400"/>
            <a:ext cx="2209800" cy="465138"/>
          </a:xfrm>
          <a:prstGeom prst="rect">
            <a:avLst/>
          </a:prstGeom>
          <a:noFill/>
          <a:ln w="9525">
            <a:noFill/>
            <a:miter lim="800000"/>
            <a:headEnd/>
            <a:tailEnd/>
          </a:ln>
        </p:spPr>
      </p:pic>
      <p:cxnSp>
        <p:nvCxnSpPr>
          <p:cNvPr id="6" name="Straight Arrow Connector 5"/>
          <p:cNvCxnSpPr/>
          <p:nvPr/>
        </p:nvCxnSpPr>
        <p:spPr>
          <a:xfrm>
            <a:off x="7010400" y="4343400"/>
            <a:ext cx="0" cy="6096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US" b="1" smtClean="0">
                <a:latin typeface="Candara" pitchFamily="34" charset="0"/>
              </a:rPr>
              <a:t>Question 3</a:t>
            </a:r>
          </a:p>
        </p:txBody>
      </p:sp>
      <p:sp>
        <p:nvSpPr>
          <p:cNvPr id="3" name="Content Placeholder 2"/>
          <p:cNvSpPr>
            <a:spLocks noGrp="1"/>
          </p:cNvSpPr>
          <p:nvPr>
            <p:ph idx="1"/>
          </p:nvPr>
        </p:nvSpPr>
        <p:spPr>
          <a:xfrm>
            <a:off x="450850" y="1600200"/>
            <a:ext cx="8532813" cy="4525963"/>
          </a:xfrm>
        </p:spPr>
        <p:txBody>
          <a:bodyPr rtlCol="0">
            <a:normAutofit lnSpcReduction="10000"/>
          </a:bodyPr>
          <a:lstStyle/>
          <a:p>
            <a:pPr fontAlgn="auto">
              <a:spcAft>
                <a:spcPts val="0"/>
              </a:spcAft>
              <a:buFont typeface="Arial"/>
              <a:buNone/>
              <a:defRPr/>
            </a:pPr>
            <a:r>
              <a:rPr lang="en-US" sz="3600" b="1" dirty="0" smtClean="0">
                <a:latin typeface="Candara"/>
                <a:cs typeface="Candara"/>
              </a:rPr>
              <a:t>What is the order of the steps of transcription?</a:t>
            </a:r>
          </a:p>
          <a:p>
            <a:pPr fontAlgn="auto">
              <a:spcAft>
                <a:spcPts val="0"/>
              </a:spcAft>
              <a:buFont typeface="Arial"/>
              <a:buNone/>
              <a:defRPr/>
            </a:pPr>
            <a:r>
              <a:rPr lang="en-US" dirty="0" smtClean="0">
                <a:latin typeface="Candara"/>
                <a:cs typeface="Candara"/>
              </a:rPr>
              <a:t> </a:t>
            </a:r>
          </a:p>
          <a:p>
            <a:pPr fontAlgn="auto">
              <a:spcAft>
                <a:spcPts val="0"/>
              </a:spcAft>
              <a:buFont typeface="Arial"/>
              <a:buNone/>
              <a:defRPr/>
            </a:pPr>
            <a:r>
              <a:rPr lang="en-US" dirty="0" smtClean="0">
                <a:latin typeface="Candara"/>
                <a:cs typeface="Candara"/>
              </a:rPr>
              <a:t>A. Primer binding  </a:t>
            </a:r>
            <a:r>
              <a:rPr lang="en-US" sz="1800" dirty="0" smtClean="0">
                <a:latin typeface="Candara"/>
                <a:ea typeface="Wingdings"/>
                <a:cs typeface="Candara"/>
                <a:sym typeface="Wingdings"/>
              </a:rPr>
              <a:t>   </a:t>
            </a:r>
            <a:r>
              <a:rPr lang="en-US" dirty="0" smtClean="0">
                <a:latin typeface="Candara"/>
                <a:cs typeface="Candara"/>
              </a:rPr>
              <a:t>elongation  </a:t>
            </a:r>
            <a:r>
              <a:rPr lang="en-US" sz="1900" dirty="0" smtClean="0">
                <a:latin typeface="Candara"/>
                <a:ea typeface="Wingdings"/>
                <a:cs typeface="Candara"/>
                <a:sym typeface="Wingdings"/>
              </a:rPr>
              <a:t>  </a:t>
            </a:r>
            <a:r>
              <a:rPr lang="en-US" dirty="0" smtClean="0">
                <a:latin typeface="Candara"/>
                <a:ea typeface="Wingdings"/>
                <a:cs typeface="Candara"/>
                <a:sym typeface="Wingdings"/>
              </a:rPr>
              <a:t> </a:t>
            </a:r>
            <a:r>
              <a:rPr lang="en-US" dirty="0" smtClean="0">
                <a:latin typeface="Candara"/>
                <a:cs typeface="Candara"/>
              </a:rPr>
              <a:t>termination</a:t>
            </a:r>
          </a:p>
          <a:p>
            <a:pPr fontAlgn="auto">
              <a:spcAft>
                <a:spcPts val="0"/>
              </a:spcAft>
              <a:buFont typeface="Arial"/>
              <a:buNone/>
              <a:defRPr/>
            </a:pPr>
            <a:r>
              <a:rPr lang="en-US" dirty="0" smtClean="0">
                <a:latin typeface="Candara"/>
                <a:cs typeface="Candara"/>
              </a:rPr>
              <a:t>B. Elongation  </a:t>
            </a:r>
            <a:r>
              <a:rPr lang="en-US" sz="1800" dirty="0" smtClean="0">
                <a:latin typeface="Candara"/>
                <a:ea typeface="Wingdings"/>
                <a:cs typeface="Candara"/>
                <a:sym typeface="Wingdings"/>
              </a:rPr>
              <a:t></a:t>
            </a:r>
            <a:r>
              <a:rPr lang="en-US" dirty="0" smtClean="0">
                <a:latin typeface="Candara"/>
                <a:ea typeface="Wingdings"/>
                <a:cs typeface="Candara"/>
                <a:sym typeface="Wingdings"/>
              </a:rPr>
              <a:t>  </a:t>
            </a:r>
            <a:r>
              <a:rPr lang="en-US" dirty="0" smtClean="0">
                <a:latin typeface="Candara"/>
                <a:cs typeface="Candara"/>
              </a:rPr>
              <a:t>initiation  </a:t>
            </a:r>
            <a:r>
              <a:rPr lang="en-US" sz="1800" dirty="0" smtClean="0">
                <a:latin typeface="Candara"/>
                <a:ea typeface="Wingdings"/>
                <a:cs typeface="Candara"/>
                <a:sym typeface="Wingdings"/>
              </a:rPr>
              <a:t></a:t>
            </a:r>
            <a:r>
              <a:rPr lang="en-US" dirty="0" smtClean="0">
                <a:latin typeface="Candara"/>
                <a:ea typeface="Wingdings"/>
                <a:cs typeface="Candara"/>
                <a:sym typeface="Wingdings"/>
              </a:rPr>
              <a:t>  </a:t>
            </a:r>
            <a:r>
              <a:rPr lang="en-US" dirty="0" smtClean="0">
                <a:latin typeface="Candara"/>
                <a:cs typeface="Candara"/>
              </a:rPr>
              <a:t>termination</a:t>
            </a:r>
          </a:p>
          <a:p>
            <a:pPr fontAlgn="auto">
              <a:spcAft>
                <a:spcPts val="0"/>
              </a:spcAft>
              <a:buFont typeface="Arial"/>
              <a:buNone/>
              <a:defRPr/>
            </a:pPr>
            <a:r>
              <a:rPr lang="en-US" dirty="0" smtClean="0">
                <a:latin typeface="Candara"/>
                <a:cs typeface="Candara"/>
              </a:rPr>
              <a:t>C. Primer binding  </a:t>
            </a:r>
            <a:r>
              <a:rPr lang="en-US" sz="1800" dirty="0" smtClean="0">
                <a:latin typeface="Candara"/>
                <a:ea typeface="Wingdings"/>
                <a:cs typeface="Candara"/>
                <a:sym typeface="Wingdings"/>
              </a:rPr>
              <a:t></a:t>
            </a:r>
            <a:r>
              <a:rPr lang="en-US" dirty="0" smtClean="0">
                <a:latin typeface="Candara"/>
                <a:ea typeface="Wingdings"/>
                <a:cs typeface="Candara"/>
                <a:sym typeface="Wingdings"/>
              </a:rPr>
              <a:t>  </a:t>
            </a:r>
            <a:r>
              <a:rPr lang="en-US" dirty="0" smtClean="0">
                <a:latin typeface="Candara"/>
                <a:cs typeface="Candara"/>
              </a:rPr>
              <a:t>initiation  </a:t>
            </a:r>
            <a:r>
              <a:rPr lang="en-US" sz="1800" dirty="0" smtClean="0">
                <a:latin typeface="Candara"/>
                <a:ea typeface="Wingdings"/>
                <a:cs typeface="Candara"/>
                <a:sym typeface="Wingdings"/>
              </a:rPr>
              <a:t> </a:t>
            </a:r>
            <a:r>
              <a:rPr lang="en-US" dirty="0" smtClean="0">
                <a:latin typeface="Candara"/>
                <a:ea typeface="Wingdings"/>
                <a:cs typeface="Candara"/>
                <a:sym typeface="Wingdings"/>
              </a:rPr>
              <a:t> </a:t>
            </a:r>
            <a:r>
              <a:rPr lang="en-US" dirty="0" smtClean="0">
                <a:latin typeface="Candara"/>
                <a:cs typeface="Candara"/>
              </a:rPr>
              <a:t>elongation</a:t>
            </a:r>
          </a:p>
          <a:p>
            <a:pPr fontAlgn="auto">
              <a:spcAft>
                <a:spcPts val="0"/>
              </a:spcAft>
              <a:buFont typeface="Arial"/>
              <a:buNone/>
              <a:defRPr/>
            </a:pPr>
            <a:r>
              <a:rPr lang="en-US" dirty="0" smtClean="0">
                <a:latin typeface="Candara"/>
                <a:cs typeface="Candara"/>
              </a:rPr>
              <a:t>D. Initiation</a:t>
            </a:r>
            <a:r>
              <a:rPr lang="en-US" dirty="0">
                <a:latin typeface="Candara"/>
                <a:cs typeface="Candara"/>
              </a:rPr>
              <a:t> </a:t>
            </a:r>
            <a:r>
              <a:rPr lang="en-US" dirty="0" smtClean="0">
                <a:latin typeface="Candara"/>
                <a:cs typeface="Candara"/>
              </a:rPr>
              <a:t> </a:t>
            </a:r>
            <a:r>
              <a:rPr lang="en-US" sz="1800" dirty="0" smtClean="0">
                <a:latin typeface="Candara"/>
                <a:ea typeface="Wingdings"/>
                <a:cs typeface="Candara"/>
                <a:sym typeface="Wingdings"/>
              </a:rPr>
              <a:t></a:t>
            </a:r>
            <a:r>
              <a:rPr lang="en-US" dirty="0" smtClean="0">
                <a:latin typeface="Candara"/>
                <a:ea typeface="Wingdings"/>
                <a:cs typeface="Candara"/>
                <a:sym typeface="Wingdings"/>
              </a:rPr>
              <a:t>  </a:t>
            </a:r>
            <a:r>
              <a:rPr lang="en-US" dirty="0" smtClean="0">
                <a:latin typeface="Candara"/>
                <a:cs typeface="Candara"/>
              </a:rPr>
              <a:t>elongation  </a:t>
            </a:r>
            <a:r>
              <a:rPr lang="en-US" sz="1800" dirty="0" smtClean="0">
                <a:latin typeface="Candara"/>
                <a:ea typeface="Wingdings"/>
                <a:cs typeface="Candara"/>
                <a:sym typeface="Wingdings"/>
              </a:rPr>
              <a:t> </a:t>
            </a:r>
            <a:r>
              <a:rPr lang="en-US" dirty="0" smtClean="0">
                <a:latin typeface="Candara"/>
                <a:ea typeface="Wingdings"/>
                <a:cs typeface="Candara"/>
                <a:sym typeface="Wingdings"/>
              </a:rPr>
              <a:t> </a:t>
            </a:r>
            <a:r>
              <a:rPr lang="en-US" dirty="0" smtClean="0">
                <a:latin typeface="Candara"/>
                <a:cs typeface="Candara"/>
              </a:rPr>
              <a:t>termination</a:t>
            </a:r>
          </a:p>
          <a:p>
            <a:pPr fontAlgn="auto">
              <a:spcAft>
                <a:spcPts val="0"/>
              </a:spcAft>
              <a:buFont typeface="Arial"/>
              <a:buNone/>
              <a:defRPr/>
            </a:pPr>
            <a:r>
              <a:rPr lang="en-US" dirty="0" smtClean="0">
                <a:latin typeface="Candara"/>
                <a:cs typeface="Candara"/>
              </a:rPr>
              <a:t>E. Initiation</a:t>
            </a:r>
            <a:r>
              <a:rPr lang="en-US" dirty="0">
                <a:latin typeface="Candara"/>
                <a:cs typeface="Candara"/>
              </a:rPr>
              <a:t> </a:t>
            </a:r>
            <a:r>
              <a:rPr lang="en-US" dirty="0" smtClean="0">
                <a:latin typeface="Candara"/>
                <a:cs typeface="Candara"/>
              </a:rPr>
              <a:t> </a:t>
            </a:r>
            <a:r>
              <a:rPr lang="en-US" sz="1800" dirty="0" smtClean="0">
                <a:latin typeface="Candara"/>
                <a:ea typeface="Wingdings"/>
                <a:cs typeface="Candara"/>
                <a:sym typeface="Wingdings"/>
              </a:rPr>
              <a:t></a:t>
            </a:r>
            <a:r>
              <a:rPr lang="en-US" dirty="0" smtClean="0">
                <a:latin typeface="Candara"/>
                <a:ea typeface="Wingdings"/>
                <a:cs typeface="Candara"/>
                <a:sym typeface="Wingdings"/>
              </a:rPr>
              <a:t>  </a:t>
            </a:r>
            <a:r>
              <a:rPr lang="en-US" dirty="0" smtClean="0">
                <a:latin typeface="Candara"/>
                <a:cs typeface="Candara"/>
              </a:rPr>
              <a:t>primer binding  </a:t>
            </a:r>
            <a:r>
              <a:rPr lang="en-US" sz="1800" dirty="0" smtClean="0">
                <a:latin typeface="Candara"/>
                <a:ea typeface="Wingdings"/>
                <a:cs typeface="Candara"/>
                <a:sym typeface="Wingdings"/>
              </a:rPr>
              <a:t> </a:t>
            </a:r>
            <a:r>
              <a:rPr lang="en-US" dirty="0" smtClean="0">
                <a:latin typeface="Candara"/>
                <a:ea typeface="Wingdings"/>
                <a:cs typeface="Candara"/>
                <a:sym typeface="Wingdings"/>
              </a:rPr>
              <a:t> </a:t>
            </a:r>
            <a:r>
              <a:rPr lang="en-US" dirty="0" smtClean="0">
                <a:latin typeface="Candara"/>
                <a:cs typeface="Candara"/>
              </a:rPr>
              <a:t>termination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770</TotalTime>
  <Words>1422</Words>
  <Application>Microsoft Office PowerPoint</Application>
  <PresentationFormat>On-screen Show (4:3)</PresentationFormat>
  <Paragraphs>312</Paragraphs>
  <Slides>27</Slides>
  <Notes>27</Notes>
  <HiddenSlides>0</HiddenSlides>
  <MMClips>0</MMClips>
  <ScaleCrop>false</ScaleCrop>
  <HeadingPairs>
    <vt:vector size="6" baseType="variant">
      <vt:variant>
        <vt:lpstr>Fonts Used</vt:lpstr>
      </vt:variant>
      <vt:variant>
        <vt:i4>6</vt:i4>
      </vt:variant>
      <vt:variant>
        <vt:lpstr>Design Template</vt:lpstr>
      </vt:variant>
      <vt:variant>
        <vt:i4>1</vt:i4>
      </vt:variant>
      <vt:variant>
        <vt:lpstr>Slide Titles</vt:lpstr>
      </vt:variant>
      <vt:variant>
        <vt:i4>27</vt:i4>
      </vt:variant>
    </vt:vector>
  </HeadingPairs>
  <TitlesOfParts>
    <vt:vector size="34" baseType="lpstr">
      <vt:lpstr>Calibri</vt:lpstr>
      <vt:lpstr>Arial</vt:lpstr>
      <vt:lpstr>Candara</vt:lpstr>
      <vt:lpstr>Wingdings</vt:lpstr>
      <vt:lpstr>ヒラギノ角ゴ Pro W3</vt:lpstr>
      <vt:lpstr>Symbol</vt:lpstr>
      <vt:lpstr>Office Theme</vt:lpstr>
      <vt:lpstr>Slide 1</vt:lpstr>
      <vt:lpstr>Teaching Unit: Transcription</vt:lpstr>
      <vt:lpstr>Prior knowledge students will have from this course</vt:lpstr>
      <vt:lpstr>Goals</vt:lpstr>
      <vt:lpstr>Review of last night’s readings</vt:lpstr>
      <vt:lpstr>Goals</vt:lpstr>
      <vt:lpstr>Question 1</vt:lpstr>
      <vt:lpstr>Question 2</vt:lpstr>
      <vt:lpstr>Question 3</vt:lpstr>
      <vt:lpstr>Slide 10</vt:lpstr>
      <vt:lpstr>Goals</vt:lpstr>
      <vt:lpstr>Flow of Genetic Information</vt:lpstr>
      <vt:lpstr>Strip Sequence Instructions</vt:lpstr>
      <vt:lpstr>AT YOUR TABLE (LARGE GROUP)</vt:lpstr>
      <vt:lpstr>IN YOUR SMALL GROUP</vt:lpstr>
      <vt:lpstr>AT YOUR TABLE</vt:lpstr>
      <vt:lpstr>Goals</vt:lpstr>
      <vt:lpstr>Mini-lecture/clicker Qs</vt:lpstr>
      <vt:lpstr>Goals</vt:lpstr>
      <vt:lpstr>Data Analysis (stepping out) </vt:lpstr>
      <vt:lpstr>Instruction</vt:lpstr>
      <vt:lpstr>Slide 22</vt:lpstr>
      <vt:lpstr>One-minute paper</vt:lpstr>
      <vt:lpstr>Goals</vt:lpstr>
      <vt:lpstr>Timeline for Day 2: 50 minutes</vt:lpstr>
      <vt:lpstr>To be continued…</vt:lpstr>
      <vt:lpstr>Gene Expression  Anisa Angeletti Greg Burg Vicki Corbin Steve Harris Choong-Min Kang John Osterman Anna Strain Robert Ward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 expression</dc:title>
  <dc:creator>Vicki Corbin</dc:creator>
  <cp:lastModifiedBy>jdy</cp:lastModifiedBy>
  <cp:revision>127</cp:revision>
  <dcterms:created xsi:type="dcterms:W3CDTF">2012-06-14T13:11:19Z</dcterms:created>
  <dcterms:modified xsi:type="dcterms:W3CDTF">2012-08-23T16:13:01Z</dcterms:modified>
</cp:coreProperties>
</file>