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86" r:id="rId2"/>
    <p:sldId id="281" r:id="rId3"/>
    <p:sldId id="267" r:id="rId4"/>
    <p:sldId id="256" r:id="rId5"/>
    <p:sldId id="269" r:id="rId6"/>
    <p:sldId id="268" r:id="rId7"/>
    <p:sldId id="273" r:id="rId8"/>
    <p:sldId id="279" r:id="rId9"/>
    <p:sldId id="277" r:id="rId10"/>
    <p:sldId id="282" r:id="rId11"/>
    <p:sldId id="284" r:id="rId12"/>
    <p:sldId id="271" r:id="rId13"/>
    <p:sldId id="278" r:id="rId14"/>
    <p:sldId id="285" r:id="rId15"/>
    <p:sldId id="25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2051" autoAdjust="0"/>
  </p:normalViewPr>
  <p:slideViewPr>
    <p:cSldViewPr>
      <p:cViewPr>
        <p:scale>
          <a:sx n="75" d="100"/>
          <a:sy n="75" d="100"/>
        </p:scale>
        <p:origin x="-1648" y="-88"/>
      </p:cViewPr>
      <p:guideLst>
        <p:guide orient="horz" pos="2160"/>
        <p:guide pos="2880"/>
      </p:guideLst>
    </p:cSldViewPr>
  </p:slideViewPr>
  <p:notesTextViewPr>
    <p:cViewPr>
      <p:scale>
        <a:sx n="1" d="1"/>
        <a:sy n="1" d="1"/>
      </p:scale>
      <p:origin x="0" y="0"/>
    </p:cViewPr>
  </p:notesTextViewPr>
  <p:sorterViewPr>
    <p:cViewPr>
      <p:scale>
        <a:sx n="266" d="100"/>
        <a:sy n="266" d="100"/>
      </p:scale>
      <p:origin x="0" y="9216"/>
    </p:cViewPr>
  </p:sorterViewPr>
  <p:notesViewPr>
    <p:cSldViewPr>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8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84" charset="0"/>
                <a:ea typeface="ＭＳ Ｐゴシック" pitchFamily="-84" charset="-128"/>
                <a:cs typeface="ＭＳ Ｐゴシック" pitchFamily="-84" charset="-128"/>
              </a:defRPr>
            </a:lvl1pPr>
          </a:lstStyle>
          <a:p>
            <a:pPr>
              <a:defRPr/>
            </a:pPr>
            <a:fld id="{31C9EBC9-D254-3E40-8768-9376FB1EF822}" type="datetime1">
              <a:rPr lang="en-US"/>
              <a:pPr>
                <a:defRPr/>
              </a:pPr>
              <a:t>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8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84" charset="0"/>
                <a:ea typeface="ＭＳ Ｐゴシック" pitchFamily="-84" charset="-128"/>
                <a:cs typeface="ＭＳ Ｐゴシック" pitchFamily="-84" charset="-128"/>
              </a:defRPr>
            </a:lvl1pPr>
          </a:lstStyle>
          <a:p>
            <a:pPr>
              <a:defRPr/>
            </a:pPr>
            <a:fld id="{7C3056E2-C641-1F44-A180-CB452712260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686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B7877-4C6A-C041-BF3E-132D2D9BDB70}" type="datetimeFigureOut">
              <a:rPr lang="en-US" smtClean="0"/>
              <a:pPr/>
              <a:t>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003CB-02FF-4F4C-B595-31B83F2891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4778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teachable</a:t>
            </a:r>
            <a:r>
              <a:rPr lang="en-US" baseline="0" dirty="0" smtClean="0"/>
              <a:t> tidbit focuses on learning objectives 4 &amp; 5</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551196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Alternative/additional</a:t>
            </a:r>
            <a:r>
              <a:rPr lang="en-US" baseline="0" dirty="0" smtClean="0"/>
              <a:t> homework assignments</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846639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started by writing all these terms on the board, having the students do a ‘think-pair-share’ about which terms don’t belong (those crossed out above) and then assigning the remaining terms to the appropriate steps</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043924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this slide to provide the context for homologous recombination as a tool for generating genetic diversity during Meiosis in a simplified form before getting into the mechanistic details.</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001956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Preload</a:t>
            </a:r>
            <a:r>
              <a:rPr lang="en-US" baseline="0" dirty="0" smtClean="0"/>
              <a:t> on </a:t>
            </a:r>
            <a:r>
              <a:rPr lang="en-US" baseline="0" dirty="0" err="1" smtClean="0"/>
              <a:t>youtube</a:t>
            </a:r>
            <a:r>
              <a:rPr lang="en-US" baseline="0" dirty="0" smtClean="0"/>
              <a:t> in your internet browser and pause the video at the start, because an advertisement precedes the video.</a:t>
            </a:r>
          </a:p>
          <a:p>
            <a:r>
              <a:rPr lang="en-US" baseline="0" dirty="0" smtClean="0"/>
              <a:t>* The video goes very quickly. We narrated the steps to provide a review of the process, but paused frequently to avoid going too fast.</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992913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Introduce the idea of the strip sequence activity – give them the start (G) and end (B) products and they must order the steps in between.</a:t>
            </a:r>
          </a:p>
          <a:p>
            <a:r>
              <a:rPr lang="en-US" dirty="0" smtClean="0"/>
              <a:t>* Some students will quickly realize that it spells “GREAT</a:t>
            </a:r>
            <a:r>
              <a:rPr lang="en-US" baseline="0" dirty="0" smtClean="0"/>
              <a:t> JOB” and finish early – they next step will force them to go back and explain what’s happening in each step, though.</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641178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are a lot of 2’s-4’s you can have the groups compare with their neighbors, or tell the students that the next exercise may</a:t>
            </a:r>
            <a:r>
              <a:rPr lang="en-US" baseline="0" dirty="0" smtClean="0"/>
              <a:t> clear up some of the confusion.</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934022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animated</a:t>
            </a:r>
            <a:r>
              <a:rPr lang="en-US" baseline="0" dirty="0" smtClean="0"/>
              <a:t> slide – the words “…and then give them scientific names” should not be revealed until AFTER students have had a chance to describe the process in their own </a:t>
            </a:r>
            <a:r>
              <a:rPr lang="en-US" baseline="0" smtClean="0"/>
              <a:t>words.  </a:t>
            </a:r>
            <a:r>
              <a:rPr lang="en-US" smtClean="0"/>
              <a:t>We </a:t>
            </a:r>
            <a:r>
              <a:rPr lang="en-US" dirty="0" smtClean="0"/>
              <a:t>explicitly</a:t>
            </a:r>
            <a:r>
              <a:rPr lang="en-US" baseline="0" dirty="0" smtClean="0"/>
              <a:t> told the students NOT to use the scientific terms that they might be familiar with and to put the steps in their own words (“If you think something is being broken– say ‘it gets broken’”). After giving them time to do this, we provided them with a term list of the scientific names for what they had just described in their own words to match up with their descriptions (see supplemental slides below for term list).</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29812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 J and B  - represent steps where a ligation event</a:t>
            </a:r>
            <a:r>
              <a:rPr lang="en-US" baseline="0" dirty="0" smtClean="0"/>
              <a:t> has occurred (for J, ligation of newly synthesized DNA strands with the original strands; for B, ligation of the ligation products to form the final recombined strands).</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414944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211369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animated slide – only the first pair of chromosomes</a:t>
            </a:r>
            <a:r>
              <a:rPr lang="en-US" baseline="0" dirty="0" smtClean="0"/>
              <a:t> show up initially. The second chromosome pair shows up as a follow up question (informal, not clicker)</a:t>
            </a:r>
          </a:p>
          <a:p>
            <a:endParaRPr lang="en-US" dirty="0" smtClean="0"/>
          </a:p>
          <a:p>
            <a:r>
              <a:rPr lang="en-US" dirty="0" smtClean="0"/>
              <a:t>Correct </a:t>
            </a:r>
            <a:r>
              <a:rPr lang="en-US" dirty="0" smtClean="0"/>
              <a:t>Answer</a:t>
            </a:r>
            <a:r>
              <a:rPr lang="en-US" baseline="0" dirty="0" smtClean="0"/>
              <a:t>: (2) – black and blue</a:t>
            </a:r>
            <a:endParaRPr lang="en-US" dirty="0" smtClean="0"/>
          </a:p>
          <a:p>
            <a:r>
              <a:rPr lang="en-US" dirty="0" smtClean="0"/>
              <a:t>* The most common incorrect</a:t>
            </a:r>
            <a:r>
              <a:rPr lang="en-US" baseline="0" dirty="0" smtClean="0"/>
              <a:t> answer will be (4) – if there are a lot of students that answer (4) you can walk through what products those cut sites will yield (we have an inset that can appear showing this alternate form).</a:t>
            </a:r>
          </a:p>
          <a:p>
            <a:r>
              <a:rPr lang="en-US" dirty="0" smtClean="0"/>
              <a:t>* If</a:t>
            </a:r>
            <a:r>
              <a:rPr lang="en-US" baseline="0" dirty="0" smtClean="0"/>
              <a:t> students are having difficulty seeing how different cut sites give different products, suggest for homework that they draw out the potential products for each combination of cuts.</a:t>
            </a:r>
            <a:endParaRPr lang="en-US" dirty="0"/>
          </a:p>
        </p:txBody>
      </p:sp>
      <p:sp>
        <p:nvSpPr>
          <p:cNvPr id="4" name="Slide Number Placeholder 3"/>
          <p:cNvSpPr>
            <a:spLocks noGrp="1"/>
          </p:cNvSpPr>
          <p:nvPr>
            <p:ph type="sldNum" sz="quarter" idx="10"/>
          </p:nvPr>
        </p:nvSpPr>
        <p:spPr/>
        <p:txBody>
          <a:bodyPr/>
          <a:lstStyle/>
          <a:p>
            <a:fld id="{E6E003CB-02FF-4F4C-B595-31B83F28917E}"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328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A507FE-BF99-6D47-AB38-137F60A5FDC1}" type="datetime1">
              <a:rPr lang="en-US"/>
              <a:pPr>
                <a:defRPr/>
              </a:pPr>
              <a:t>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22EEB-5E13-634C-80BF-A70D2B6399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BB1252-E509-C04A-A22E-C5EFFC02F307}" type="datetime1">
              <a:rPr lang="en-US"/>
              <a:pPr>
                <a:defRPr/>
              </a:pPr>
              <a:t>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21078-610D-2741-8C60-56E49D422B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FD7137-21AE-7C44-BFB8-53E834DA0F7E}" type="datetime1">
              <a:rPr lang="en-US"/>
              <a:pPr>
                <a:defRPr/>
              </a:pPr>
              <a:t>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09D0A-C0E8-4145-AEB5-79D3653CEE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F44D4D-E689-9D44-9AFE-8B1D0950A180}" type="datetime1">
              <a:rPr lang="en-US"/>
              <a:pPr>
                <a:defRPr/>
              </a:pPr>
              <a:t>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9B047F-589E-8D48-AD04-14DF40BF7F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A956EC-DF7B-5B44-B618-913AD2A2E249}" type="datetime1">
              <a:rPr lang="en-US"/>
              <a:pPr>
                <a:defRPr/>
              </a:pPr>
              <a:t>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6EB7D-A3CA-1247-8192-C725AA1BFF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0557FD-4DF5-A34B-9FA9-D7C177C20652}" type="datetime1">
              <a:rPr lang="en-US"/>
              <a:pPr>
                <a:defRPr/>
              </a:pPr>
              <a:t>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AAEAAD-CB6E-7E45-A57D-75869D4521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6C2769-20A7-1643-B668-982CBD01B7A8}" type="datetime1">
              <a:rPr lang="en-US"/>
              <a:pPr>
                <a:defRPr/>
              </a:pPr>
              <a:t>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0E4901-3148-344E-BF7F-81DD23105D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E9DCBE-2403-0841-8DEF-42DB78AFB15B}" type="datetime1">
              <a:rPr lang="en-US"/>
              <a:pPr>
                <a:defRPr/>
              </a:pPr>
              <a:t>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A593DF-3CD9-BE46-9EB9-20212296C1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7D7ED2-E228-F64F-9A9B-8CEFA9A2BD9A}" type="datetime1">
              <a:rPr lang="en-US"/>
              <a:pPr>
                <a:defRPr/>
              </a:pPr>
              <a:t>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CABC85-B33C-5F4B-A784-C1201B9943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8540E4-824E-074E-941D-6EA05DCFB2F3}" type="datetime1">
              <a:rPr lang="en-US"/>
              <a:pPr>
                <a:defRPr/>
              </a:pPr>
              <a:t>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0951C6-B819-AD4E-A97B-8692F78FF6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D4395B-A229-8D4F-A34E-24A5DC970C90}" type="datetime1">
              <a:rPr lang="en-US"/>
              <a:pPr>
                <a:defRPr/>
              </a:pPr>
              <a:t>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7A6B59-9F02-E14F-8634-2543E5E09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4" charset="0"/>
                <a:ea typeface="ＭＳ Ｐゴシック" pitchFamily="-84" charset="-128"/>
                <a:cs typeface="ＭＳ Ｐゴシック" pitchFamily="-84" charset="-128"/>
              </a:defRPr>
            </a:lvl1pPr>
          </a:lstStyle>
          <a:p>
            <a:pPr>
              <a:defRPr/>
            </a:pPr>
            <a:fld id="{36B124E1-EAE5-F940-8B6C-360E1715A0B6}" type="datetime1">
              <a:rPr lang="en-US"/>
              <a:pPr>
                <a:defRPr/>
              </a:pPr>
              <a:t>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4" charset="0"/>
                <a:ea typeface="ＭＳ Ｐゴシック" pitchFamily="-84" charset="-128"/>
                <a:cs typeface="ＭＳ Ｐゴシック" pitchFamily="-84" charset="-128"/>
              </a:defRPr>
            </a:lvl1pPr>
          </a:lstStyle>
          <a:p>
            <a:pPr>
              <a:defRPr/>
            </a:pPr>
            <a:fld id="{970643C0-DB0A-1147-8C64-9B796BF62D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blog.canacad.ac.jp/bio/BiologyIBHL1/3092.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blog.canacad.ac.jp/bio/BiologyIBHL1/3092.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hpHVryxV4UU"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12.emf"/><Relationship Id="rId11"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12.emf"/><Relationship Id="rId11"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12.emf"/><Relationship Id="rId11"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685800" y="-76200"/>
            <a:ext cx="7772400" cy="1470025"/>
          </a:xfrm>
          <a:prstGeom prst="rect">
            <a:avLst/>
          </a:prstGeom>
          <a:noFill/>
          <a:ln w="9525">
            <a:noFill/>
            <a:miter lim="800000"/>
            <a:headEnd/>
            <a:tailEnd/>
          </a:ln>
        </p:spPr>
        <p:txBody>
          <a:bodyPr anchor="ctr">
            <a:prstTxWarp prst="textNoShape">
              <a:avLst/>
            </a:prstTxWarp>
          </a:bodyPr>
          <a:lstStyle/>
          <a:p>
            <a:pPr algn="ctr" defTabSz="914400">
              <a:defRPr/>
            </a:pPr>
            <a:r>
              <a:rPr lang="en-US" sz="3600" dirty="0">
                <a:latin typeface="Arial"/>
                <a:ea typeface="ＭＳ Ｐゴシック" pitchFamily="-84" charset="-128"/>
                <a:cs typeface="Arial"/>
              </a:rPr>
              <a:t>Teachable Unit:</a:t>
            </a:r>
            <a:br>
              <a:rPr lang="en-US" sz="3600" dirty="0">
                <a:latin typeface="Arial"/>
                <a:ea typeface="ＭＳ Ｐゴシック" pitchFamily="-84" charset="-128"/>
                <a:cs typeface="Arial"/>
              </a:rPr>
            </a:br>
            <a:r>
              <a:rPr lang="en-US" sz="3600" dirty="0">
                <a:solidFill>
                  <a:srgbClr val="FF0000"/>
                </a:solidFill>
                <a:latin typeface="Arial"/>
                <a:ea typeface="ＭＳ Ｐゴシック" pitchFamily="-84" charset="-128"/>
                <a:cs typeface="Arial"/>
              </a:rPr>
              <a:t>Meiosis and genetic diversity</a:t>
            </a:r>
          </a:p>
        </p:txBody>
      </p:sp>
      <p:sp>
        <p:nvSpPr>
          <p:cNvPr id="13316" name="Subtitle 2"/>
          <p:cNvSpPr txBox="1">
            <a:spLocks/>
          </p:cNvSpPr>
          <p:nvPr/>
        </p:nvSpPr>
        <p:spPr bwMode="auto">
          <a:xfrm>
            <a:off x="188913" y="1219200"/>
            <a:ext cx="8802687" cy="2590800"/>
          </a:xfrm>
          <a:prstGeom prst="rect">
            <a:avLst/>
          </a:prstGeom>
          <a:noFill/>
          <a:ln w="9525">
            <a:noFill/>
            <a:miter lim="800000"/>
            <a:headEnd/>
            <a:tailEnd/>
          </a:ln>
        </p:spPr>
        <p:txBody>
          <a:bodyPr>
            <a:prstTxWarp prst="textNoShape">
              <a:avLst/>
            </a:prstTxWarp>
          </a:bodyPr>
          <a:lstStyle/>
          <a:p>
            <a:pPr defTabSz="914400">
              <a:spcBef>
                <a:spcPct val="20000"/>
              </a:spcBef>
              <a:buFont typeface="Arial" charset="0"/>
              <a:buNone/>
            </a:pPr>
            <a:r>
              <a:rPr lang="en-US" sz="2500" b="1" dirty="0">
                <a:latin typeface="Arial"/>
                <a:cs typeface="Arial"/>
              </a:rPr>
              <a:t>Learning Goal:</a:t>
            </a:r>
          </a:p>
          <a:p>
            <a:pPr defTabSz="914400">
              <a:spcBef>
                <a:spcPct val="20000"/>
              </a:spcBef>
              <a:buFont typeface="Arial" charset="0"/>
              <a:buNone/>
            </a:pPr>
            <a:r>
              <a:rPr lang="en-US" sz="2500" b="1" dirty="0">
                <a:latin typeface="Arial"/>
                <a:cs typeface="Arial"/>
              </a:rPr>
              <a:t>Understand how meiosis contributes to genetic diversity</a:t>
            </a:r>
          </a:p>
          <a:p>
            <a:pPr defTabSz="914400">
              <a:spcBef>
                <a:spcPct val="20000"/>
              </a:spcBef>
              <a:buFont typeface="Arial" charset="0"/>
              <a:buNone/>
            </a:pPr>
            <a:endParaRPr lang="en-US" sz="2500" b="1" dirty="0">
              <a:latin typeface="Arial"/>
              <a:cs typeface="Arial"/>
            </a:endParaRPr>
          </a:p>
        </p:txBody>
      </p:sp>
      <p:sp>
        <p:nvSpPr>
          <p:cNvPr id="13317" name="TextBox 3"/>
          <p:cNvSpPr txBox="1">
            <a:spLocks noChangeArrowheads="1"/>
          </p:cNvSpPr>
          <p:nvPr/>
        </p:nvSpPr>
        <p:spPr bwMode="auto">
          <a:xfrm>
            <a:off x="152400" y="2362200"/>
            <a:ext cx="8021638" cy="4278094"/>
          </a:xfrm>
          <a:prstGeom prst="rect">
            <a:avLst/>
          </a:prstGeom>
          <a:noFill/>
          <a:ln w="9525">
            <a:noFill/>
            <a:miter lim="800000"/>
            <a:headEnd/>
            <a:tailEnd/>
          </a:ln>
        </p:spPr>
        <p:txBody>
          <a:bodyPr>
            <a:prstTxWarp prst="textNoShape">
              <a:avLst/>
            </a:prstTxWarp>
            <a:spAutoFit/>
          </a:bodyPr>
          <a:lstStyle/>
          <a:p>
            <a:r>
              <a:rPr lang="en-US" sz="2600" dirty="0">
                <a:latin typeface="Arial"/>
                <a:cs typeface="Arial"/>
              </a:rPr>
              <a:t>Group 5 - Team </a:t>
            </a:r>
            <a:r>
              <a:rPr lang="en-US" sz="2600" dirty="0">
                <a:solidFill>
                  <a:srgbClr val="FF0000"/>
                </a:solidFill>
                <a:latin typeface="Arial"/>
                <a:cs typeface="Arial"/>
              </a:rPr>
              <a:t>Phoenix</a:t>
            </a:r>
            <a:r>
              <a:rPr lang="en-US" sz="2600" dirty="0">
                <a:latin typeface="Arial"/>
                <a:cs typeface="Arial"/>
              </a:rPr>
              <a:t>!</a:t>
            </a:r>
          </a:p>
          <a:p>
            <a:pPr algn="ctr"/>
            <a:endParaRPr lang="en-US" sz="2600" dirty="0">
              <a:latin typeface="Arial"/>
              <a:cs typeface="Arial"/>
            </a:endParaRPr>
          </a:p>
          <a:p>
            <a:r>
              <a:rPr lang="en-US" sz="2000" b="1" u="sng" dirty="0">
                <a:latin typeface="Arial"/>
                <a:cs typeface="Arial"/>
              </a:rPr>
              <a:t>UMBC</a:t>
            </a:r>
            <a:r>
              <a:rPr lang="en-US" sz="2000" dirty="0">
                <a:latin typeface="Arial"/>
                <a:cs typeface="Arial"/>
              </a:rPr>
              <a:t>			</a:t>
            </a:r>
            <a:endParaRPr lang="en-US" sz="2000" b="1" u="sng" dirty="0">
              <a:latin typeface="Arial"/>
              <a:cs typeface="Arial"/>
            </a:endParaRPr>
          </a:p>
          <a:p>
            <a:r>
              <a:rPr lang="en-US" sz="2000" dirty="0">
                <a:latin typeface="Arial"/>
                <a:cs typeface="Arial"/>
              </a:rPr>
              <a:t>Stephen Miller		</a:t>
            </a:r>
          </a:p>
          <a:p>
            <a:r>
              <a:rPr lang="en-US" sz="2000" dirty="0">
                <a:latin typeface="Arial"/>
                <a:cs typeface="Arial"/>
              </a:rPr>
              <a:t>Michelle Starz-Gaiano</a:t>
            </a:r>
          </a:p>
          <a:p>
            <a:endParaRPr lang="en-US" sz="2000" dirty="0">
              <a:latin typeface="Arial"/>
              <a:cs typeface="Arial"/>
            </a:endParaRPr>
          </a:p>
          <a:p>
            <a:r>
              <a:rPr lang="en-US" sz="2000" b="1" u="sng" dirty="0">
                <a:latin typeface="Arial"/>
                <a:cs typeface="Arial"/>
              </a:rPr>
              <a:t>Wellesley College</a:t>
            </a:r>
          </a:p>
          <a:p>
            <a:r>
              <a:rPr lang="en-US" sz="2000" dirty="0">
                <a:latin typeface="Arial"/>
                <a:cs typeface="Arial"/>
              </a:rPr>
              <a:t>Emily </a:t>
            </a:r>
            <a:r>
              <a:rPr lang="en-US" sz="2000" dirty="0" err="1">
                <a:latin typeface="Arial"/>
                <a:cs typeface="Arial"/>
              </a:rPr>
              <a:t>Buchholtz</a:t>
            </a:r>
            <a:endParaRPr lang="en-US" sz="2000" dirty="0">
              <a:latin typeface="Arial"/>
              <a:cs typeface="Arial"/>
            </a:endParaRPr>
          </a:p>
          <a:p>
            <a:r>
              <a:rPr lang="en-US" sz="2000" dirty="0">
                <a:latin typeface="Arial"/>
                <a:cs typeface="Arial"/>
              </a:rPr>
              <a:t>John Goss</a:t>
            </a:r>
          </a:p>
          <a:p>
            <a:endParaRPr lang="en-US" sz="2000" dirty="0">
              <a:latin typeface="Arial"/>
              <a:cs typeface="Arial"/>
            </a:endParaRPr>
          </a:p>
          <a:p>
            <a:r>
              <a:rPr lang="en-US" sz="2000" b="1" u="sng" dirty="0">
                <a:latin typeface="Arial"/>
                <a:cs typeface="Arial"/>
              </a:rPr>
              <a:t>York College of PA</a:t>
            </a:r>
          </a:p>
          <a:p>
            <a:r>
              <a:rPr lang="en-US" sz="2000" dirty="0">
                <a:latin typeface="Arial"/>
                <a:cs typeface="Arial"/>
              </a:rPr>
              <a:t>Ron </a:t>
            </a:r>
            <a:r>
              <a:rPr lang="en-US" sz="2000" dirty="0" err="1">
                <a:latin typeface="Arial"/>
                <a:cs typeface="Arial"/>
              </a:rPr>
              <a:t>Kaltreider</a:t>
            </a:r>
            <a:endParaRPr lang="en-US" sz="2000" dirty="0">
              <a:latin typeface="Arial"/>
              <a:cs typeface="Arial"/>
            </a:endParaRPr>
          </a:p>
          <a:p>
            <a:r>
              <a:rPr lang="en-US" sz="2000" dirty="0" err="1">
                <a:latin typeface="Arial"/>
                <a:cs typeface="Arial"/>
              </a:rPr>
              <a:t>Meda</a:t>
            </a:r>
            <a:r>
              <a:rPr lang="en-US" sz="2000" dirty="0">
                <a:latin typeface="Arial"/>
                <a:cs typeface="Arial"/>
              </a:rPr>
              <a:t> </a:t>
            </a:r>
            <a:r>
              <a:rPr lang="en-US" sz="2000" dirty="0" err="1" smtClean="0">
                <a:latin typeface="Arial"/>
                <a:cs typeface="Arial"/>
              </a:rPr>
              <a:t>Higa</a:t>
            </a:r>
            <a:r>
              <a:rPr lang="en-US" sz="2000" dirty="0" smtClean="0">
                <a:latin typeface="Arial"/>
                <a:cs typeface="Arial"/>
              </a:rPr>
              <a:t>  				</a:t>
            </a:r>
            <a:r>
              <a:rPr lang="en-US" sz="2000" b="1" dirty="0" smtClean="0">
                <a:latin typeface="Arial"/>
                <a:cs typeface="Arial"/>
              </a:rPr>
              <a:t>Facilitator – </a:t>
            </a:r>
            <a:r>
              <a:rPr lang="en-US" sz="2000" dirty="0" smtClean="0">
                <a:latin typeface="Arial"/>
                <a:cs typeface="Arial"/>
              </a:rPr>
              <a:t>Casey </a:t>
            </a:r>
            <a:r>
              <a:rPr lang="en-US" sz="2000" dirty="0" err="1" smtClean="0">
                <a:latin typeface="Arial"/>
                <a:cs typeface="Arial"/>
              </a:rPr>
              <a:t>Roehrig</a:t>
            </a:r>
            <a:endParaRPr lang="en-US" sz="2000" dirty="0" smtClean="0">
              <a:latin typeface="Arial"/>
              <a:cs typeface="Arial"/>
            </a:endParaRPr>
          </a:p>
        </p:txBody>
      </p:sp>
      <p:pic>
        <p:nvPicPr>
          <p:cNvPr id="13319" name="Picture 4"/>
          <p:cNvPicPr>
            <a:picLocks noChangeAspect="1"/>
          </p:cNvPicPr>
          <p:nvPr/>
        </p:nvPicPr>
        <p:blipFill>
          <a:blip r:embed="rId2"/>
          <a:srcRect/>
          <a:stretch>
            <a:fillRect/>
          </a:stretch>
        </p:blipFill>
        <p:spPr bwMode="auto">
          <a:xfrm>
            <a:off x="3073400" y="3276600"/>
            <a:ext cx="1193800" cy="2095500"/>
          </a:xfrm>
          <a:prstGeom prst="rect">
            <a:avLst/>
          </a:prstGeom>
          <a:noFill/>
          <a:ln w="9525">
            <a:noFill/>
            <a:miter lim="800000"/>
            <a:headEnd/>
            <a:tailEnd/>
          </a:ln>
        </p:spPr>
      </p:pic>
      <p:pic>
        <p:nvPicPr>
          <p:cNvPr id="8" name="Picture 7" descr="team phoenix.jpg"/>
          <p:cNvPicPr>
            <a:picLocks noChangeAspect="1"/>
          </p:cNvPicPr>
          <p:nvPr/>
        </p:nvPicPr>
        <p:blipFill>
          <a:blip r:embed="rId3"/>
          <a:stretch>
            <a:fillRect/>
          </a:stretch>
        </p:blipFill>
        <p:spPr>
          <a:xfrm>
            <a:off x="4312920" y="2895600"/>
            <a:ext cx="4602480" cy="27492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3554" name="Group 81"/>
          <p:cNvGrpSpPr>
            <a:grpSpLocks/>
          </p:cNvGrpSpPr>
          <p:nvPr/>
        </p:nvGrpSpPr>
        <p:grpSpPr bwMode="auto">
          <a:xfrm rot="7771160">
            <a:off x="6330156" y="2717007"/>
            <a:ext cx="820737" cy="762000"/>
            <a:chOff x="1676400" y="838200"/>
            <a:chExt cx="1397001" cy="1295400"/>
          </a:xfrm>
        </p:grpSpPr>
        <p:pic>
          <p:nvPicPr>
            <p:cNvPr id="23634" name="Picture 54"/>
            <p:cNvPicPr>
              <a:picLocks noChangeAspect="1"/>
            </p:cNvPicPr>
            <p:nvPr/>
          </p:nvPicPr>
          <p:blipFill>
            <a:blip r:embed="rId3"/>
            <a:srcRect l="48000" b="51430"/>
            <a:stretch>
              <a:fillRect/>
            </a:stretch>
          </p:blipFill>
          <p:spPr bwMode="auto">
            <a:xfrm>
              <a:off x="1752600" y="838200"/>
              <a:ext cx="1320801" cy="1295400"/>
            </a:xfrm>
            <a:prstGeom prst="rect">
              <a:avLst/>
            </a:prstGeom>
            <a:noFill/>
            <a:ln w="9525">
              <a:noFill/>
              <a:miter lim="800000"/>
              <a:headEnd/>
              <a:tailEnd/>
            </a:ln>
          </p:spPr>
        </p:pic>
        <p:sp>
          <p:nvSpPr>
            <p:cNvPr id="68" name="Diagonal Stripe 67"/>
            <p:cNvSpPr/>
            <p:nvPr/>
          </p:nvSpPr>
          <p:spPr>
            <a:xfrm rot="16200000">
              <a:off x="1677384" y="1449010"/>
              <a:ext cx="685483" cy="686341"/>
            </a:xfrm>
            <a:prstGeom prst="diagStripe">
              <a:avLst>
                <a:gd name="adj" fmla="val 27161"/>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23555" name="Group 79"/>
          <p:cNvGrpSpPr>
            <a:grpSpLocks/>
          </p:cNvGrpSpPr>
          <p:nvPr/>
        </p:nvGrpSpPr>
        <p:grpSpPr bwMode="auto">
          <a:xfrm rot="-3104782">
            <a:off x="5106194" y="2683669"/>
            <a:ext cx="671512" cy="762000"/>
            <a:chOff x="304800" y="990600"/>
            <a:chExt cx="1143000" cy="1295400"/>
          </a:xfrm>
        </p:grpSpPr>
        <p:pic>
          <p:nvPicPr>
            <p:cNvPr id="23632" name="Picture 40"/>
            <p:cNvPicPr>
              <a:picLocks noChangeAspect="1"/>
            </p:cNvPicPr>
            <p:nvPr/>
          </p:nvPicPr>
          <p:blipFill>
            <a:blip r:embed="rId3"/>
            <a:srcRect l="48000" r="7001" b="51428"/>
            <a:stretch>
              <a:fillRect/>
            </a:stretch>
          </p:blipFill>
          <p:spPr bwMode="auto">
            <a:xfrm>
              <a:off x="304800" y="990600"/>
              <a:ext cx="1143000" cy="1295400"/>
            </a:xfrm>
            <a:prstGeom prst="rect">
              <a:avLst/>
            </a:prstGeom>
            <a:noFill/>
            <a:ln w="9525">
              <a:noFill/>
              <a:miter lim="800000"/>
              <a:headEnd/>
              <a:tailEnd/>
            </a:ln>
          </p:spPr>
        </p:pic>
        <p:sp>
          <p:nvSpPr>
            <p:cNvPr id="69" name="Diagonal Stripe 68"/>
            <p:cNvSpPr/>
            <p:nvPr/>
          </p:nvSpPr>
          <p:spPr>
            <a:xfrm rot="16200000">
              <a:off x="299039" y="1674542"/>
              <a:ext cx="609918" cy="610681"/>
            </a:xfrm>
            <a:prstGeom prst="diagStripe">
              <a:avLst>
                <a:gd name="adj" fmla="val 27161"/>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23556" name="Group 69"/>
          <p:cNvGrpSpPr>
            <a:grpSpLocks/>
          </p:cNvGrpSpPr>
          <p:nvPr/>
        </p:nvGrpSpPr>
        <p:grpSpPr bwMode="auto">
          <a:xfrm rot="-3418702">
            <a:off x="2647156" y="2620170"/>
            <a:ext cx="739775" cy="900112"/>
            <a:chOff x="304800" y="2819400"/>
            <a:chExt cx="1219200" cy="1371600"/>
          </a:xfrm>
        </p:grpSpPr>
        <p:pic>
          <p:nvPicPr>
            <p:cNvPr id="23629" name="Picture 56"/>
            <p:cNvPicPr>
              <a:picLocks noChangeAspect="1"/>
            </p:cNvPicPr>
            <p:nvPr/>
          </p:nvPicPr>
          <p:blipFill>
            <a:blip r:embed="rId4"/>
            <a:srcRect l="48000" t="42857" r="3999" b="5713"/>
            <a:stretch>
              <a:fillRect/>
            </a:stretch>
          </p:blipFill>
          <p:spPr bwMode="auto">
            <a:xfrm>
              <a:off x="304800" y="2819400"/>
              <a:ext cx="1219200" cy="1371600"/>
            </a:xfrm>
            <a:prstGeom prst="rect">
              <a:avLst/>
            </a:prstGeom>
            <a:noFill/>
            <a:ln w="9525">
              <a:noFill/>
              <a:miter lim="800000"/>
              <a:headEnd/>
              <a:tailEnd/>
            </a:ln>
          </p:spPr>
        </p:pic>
        <p:sp>
          <p:nvSpPr>
            <p:cNvPr id="62" name="Diagonal Stripe 61"/>
            <p:cNvSpPr/>
            <p:nvPr/>
          </p:nvSpPr>
          <p:spPr>
            <a:xfrm rot="5400000">
              <a:off x="839467" y="2812096"/>
              <a:ext cx="687010" cy="685473"/>
            </a:xfrm>
            <a:prstGeom prst="diagStripe">
              <a:avLst>
                <a:gd name="adj" fmla="val 27161"/>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Diagonal Stripe 66"/>
            <p:cNvSpPr/>
            <p:nvPr/>
          </p:nvSpPr>
          <p:spPr>
            <a:xfrm rot="16200000">
              <a:off x="320082" y="3572013"/>
              <a:ext cx="609600" cy="609601"/>
            </a:xfrm>
            <a:prstGeom prst="diagStripe">
              <a:avLst>
                <a:gd name="adj" fmla="val 27161"/>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23557" name="TextBox 138"/>
          <p:cNvSpPr txBox="1">
            <a:spLocks noChangeArrowheads="1"/>
          </p:cNvSpPr>
          <p:nvPr/>
        </p:nvSpPr>
        <p:spPr bwMode="auto">
          <a:xfrm>
            <a:off x="228600" y="39231"/>
            <a:ext cx="8763000" cy="2154436"/>
          </a:xfrm>
          <a:prstGeom prst="rect">
            <a:avLst/>
          </a:prstGeom>
          <a:noFill/>
          <a:ln w="9525">
            <a:noFill/>
            <a:miter lim="800000"/>
            <a:headEnd/>
            <a:tailEnd/>
          </a:ln>
        </p:spPr>
        <p:txBody>
          <a:bodyPr>
            <a:prstTxWarp prst="textNoShape">
              <a:avLst/>
            </a:prstTxWarp>
            <a:spAutoFit/>
          </a:bodyPr>
          <a:lstStyle/>
          <a:p>
            <a:r>
              <a:rPr lang="en-US" sz="2600" u="sng" dirty="0">
                <a:ea typeface="Arial" charset="0"/>
                <a:cs typeface="Arial" charset="0"/>
              </a:rPr>
              <a:t>Clicker 3</a:t>
            </a:r>
            <a:r>
              <a:rPr lang="en-US" sz="2600" dirty="0">
                <a:ea typeface="Arial" charset="0"/>
                <a:cs typeface="Arial" charset="0"/>
              </a:rPr>
              <a:t>: </a:t>
            </a:r>
            <a:endParaRPr lang="en-US" sz="2600" dirty="0" smtClean="0">
              <a:ea typeface="Arial" charset="0"/>
              <a:cs typeface="Arial" charset="0"/>
            </a:endParaRPr>
          </a:p>
          <a:p>
            <a:r>
              <a:rPr lang="en-US" sz="2600" dirty="0" smtClean="0">
                <a:ea typeface="Arial" charset="0"/>
                <a:cs typeface="Arial" charset="0"/>
              </a:rPr>
              <a:t>In </a:t>
            </a:r>
            <a:r>
              <a:rPr lang="en-US" sz="2600" dirty="0">
                <a:ea typeface="Arial" charset="0"/>
                <a:cs typeface="Arial" charset="0"/>
              </a:rPr>
              <a:t>the schematic shown below, which of the listed scissor pairs must be used </a:t>
            </a:r>
            <a:r>
              <a:rPr lang="en-US" sz="2600" dirty="0" smtClean="0">
                <a:ea typeface="Arial" charset="0"/>
                <a:cs typeface="Arial" charset="0"/>
              </a:rPr>
              <a:t>to yield this crossover </a:t>
            </a:r>
            <a:r>
              <a:rPr lang="en-US" sz="2600" dirty="0" smtClean="0">
                <a:ea typeface="Arial" charset="0"/>
                <a:cs typeface="Arial" charset="0"/>
              </a:rPr>
              <a:t>products?</a:t>
            </a:r>
            <a:endParaRPr lang="en-US" sz="2600" dirty="0">
              <a:ea typeface="Arial" charset="0"/>
              <a:cs typeface="Arial" charset="0"/>
            </a:endParaRPr>
          </a:p>
          <a:p>
            <a:endParaRPr lang="en-US" sz="2800" dirty="0">
              <a:ea typeface="Arial" charset="0"/>
              <a:cs typeface="Arial" charset="0"/>
            </a:endParaRPr>
          </a:p>
          <a:p>
            <a:pPr>
              <a:buFontTx/>
              <a:buAutoNum type="alphaUcPeriod"/>
            </a:pPr>
            <a:endParaRPr lang="en-US" sz="2800" dirty="0">
              <a:ea typeface="Arial" charset="0"/>
              <a:cs typeface="Arial" charset="0"/>
            </a:endParaRPr>
          </a:p>
        </p:txBody>
      </p:sp>
      <p:grpSp>
        <p:nvGrpSpPr>
          <p:cNvPr id="23558" name="Group 72"/>
          <p:cNvGrpSpPr>
            <a:grpSpLocks/>
          </p:cNvGrpSpPr>
          <p:nvPr/>
        </p:nvGrpSpPr>
        <p:grpSpPr bwMode="auto">
          <a:xfrm rot="7461394">
            <a:off x="4152901" y="2624137"/>
            <a:ext cx="741362" cy="900113"/>
            <a:chOff x="304800" y="2819400"/>
            <a:chExt cx="1219200" cy="1371600"/>
          </a:xfrm>
        </p:grpSpPr>
        <p:pic>
          <p:nvPicPr>
            <p:cNvPr id="23626" name="Picture 74"/>
            <p:cNvPicPr>
              <a:picLocks noChangeAspect="1"/>
            </p:cNvPicPr>
            <p:nvPr/>
          </p:nvPicPr>
          <p:blipFill>
            <a:blip r:embed="rId4"/>
            <a:srcRect l="48000" t="42857" r="3999" b="5713"/>
            <a:stretch>
              <a:fillRect/>
            </a:stretch>
          </p:blipFill>
          <p:spPr bwMode="auto">
            <a:xfrm>
              <a:off x="304800" y="2819400"/>
              <a:ext cx="1219200" cy="1371600"/>
            </a:xfrm>
            <a:prstGeom prst="rect">
              <a:avLst/>
            </a:prstGeom>
            <a:noFill/>
            <a:ln w="9525">
              <a:noFill/>
              <a:miter lim="800000"/>
              <a:headEnd/>
              <a:tailEnd/>
            </a:ln>
          </p:spPr>
        </p:pic>
        <p:sp>
          <p:nvSpPr>
            <p:cNvPr id="76" name="Diagonal Stripe 75"/>
            <p:cNvSpPr/>
            <p:nvPr/>
          </p:nvSpPr>
          <p:spPr>
            <a:xfrm rot="5400000">
              <a:off x="836694" y="2819182"/>
              <a:ext cx="687009" cy="686615"/>
            </a:xfrm>
            <a:prstGeom prst="diagStripe">
              <a:avLst>
                <a:gd name="adj" fmla="val 27161"/>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9" name="Diagonal Stripe 78"/>
            <p:cNvSpPr/>
            <p:nvPr/>
          </p:nvSpPr>
          <p:spPr>
            <a:xfrm rot="16200000">
              <a:off x="298258" y="3577168"/>
              <a:ext cx="609600" cy="610906"/>
            </a:xfrm>
            <a:prstGeom prst="diagStripe">
              <a:avLst>
                <a:gd name="adj" fmla="val 27161"/>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23559" name="Group 28"/>
          <p:cNvGrpSpPr>
            <a:grpSpLocks/>
          </p:cNvGrpSpPr>
          <p:nvPr/>
        </p:nvGrpSpPr>
        <p:grpSpPr bwMode="auto">
          <a:xfrm>
            <a:off x="1295400" y="1524000"/>
            <a:ext cx="6283325" cy="2895600"/>
            <a:chOff x="2414669" y="3141938"/>
            <a:chExt cx="6282779" cy="2895491"/>
          </a:xfrm>
        </p:grpSpPr>
        <p:grpSp>
          <p:nvGrpSpPr>
            <p:cNvPr id="23616" name="Group 86"/>
            <p:cNvGrpSpPr>
              <a:grpSpLocks/>
            </p:cNvGrpSpPr>
            <p:nvPr/>
          </p:nvGrpSpPr>
          <p:grpSpPr bwMode="auto">
            <a:xfrm>
              <a:off x="2414669" y="3193435"/>
              <a:ext cx="6282779" cy="2843994"/>
              <a:chOff x="5387753" y="4537717"/>
              <a:chExt cx="3313075" cy="1499713"/>
            </a:xfrm>
          </p:grpSpPr>
          <p:pic>
            <p:nvPicPr>
              <p:cNvPr id="23618" name="Picture 73"/>
              <p:cNvPicPr>
                <a:picLocks noChangeAspect="1"/>
              </p:cNvPicPr>
              <p:nvPr/>
            </p:nvPicPr>
            <p:blipFill>
              <a:blip r:embed="rId5"/>
              <a:srcRect t="52277" r="54433" b="34042"/>
              <a:stretch>
                <a:fillRect/>
              </a:stretch>
            </p:blipFill>
            <p:spPr bwMode="auto">
              <a:xfrm>
                <a:off x="5910123" y="4751655"/>
                <a:ext cx="2790705" cy="1095794"/>
              </a:xfrm>
              <a:prstGeom prst="rect">
                <a:avLst/>
              </a:prstGeom>
              <a:noFill/>
              <a:ln w="9525">
                <a:noFill/>
                <a:miter lim="800000"/>
                <a:headEnd/>
                <a:tailEnd/>
              </a:ln>
            </p:spPr>
          </p:pic>
          <p:sp>
            <p:nvSpPr>
              <p:cNvPr id="78" name="Rectangle 77"/>
              <p:cNvSpPr/>
              <p:nvPr/>
            </p:nvSpPr>
            <p:spPr>
              <a:xfrm>
                <a:off x="5989598" y="5715984"/>
                <a:ext cx="1564461" cy="3214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5984576" y="4537348"/>
                <a:ext cx="1186948" cy="4461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3621" name="Group 85"/>
              <p:cNvGrpSpPr>
                <a:grpSpLocks/>
              </p:cNvGrpSpPr>
              <p:nvPr/>
            </p:nvGrpSpPr>
            <p:grpSpPr bwMode="auto">
              <a:xfrm>
                <a:off x="5387753" y="5091699"/>
                <a:ext cx="800100" cy="142398"/>
                <a:chOff x="2953115" y="545990"/>
                <a:chExt cx="800100" cy="142398"/>
              </a:xfrm>
            </p:grpSpPr>
            <p:cxnSp>
              <p:nvCxnSpPr>
                <p:cNvPr id="124" name="Straight Connector 123"/>
                <p:cNvCxnSpPr/>
                <p:nvPr/>
              </p:nvCxnSpPr>
              <p:spPr>
                <a:xfrm>
                  <a:off x="2953115" y="570075"/>
                  <a:ext cx="800227" cy="16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2953115" y="658808"/>
                  <a:ext cx="800227" cy="16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6" name="Oval 125"/>
                <p:cNvSpPr>
                  <a:spLocks noChangeArrowheads="1"/>
                </p:cNvSpPr>
                <p:nvPr/>
              </p:nvSpPr>
              <p:spPr bwMode="auto">
                <a:xfrm>
                  <a:off x="3348206" y="545799"/>
                  <a:ext cx="112166" cy="142307"/>
                </a:xfrm>
                <a:prstGeom prst="ellipse">
                  <a:avLst/>
                </a:prstGeom>
                <a:solidFill>
                  <a:srgbClr val="FF0000"/>
                </a:solidFill>
                <a:ln w="9525">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grpSp>
          <p:grpSp>
            <p:nvGrpSpPr>
              <p:cNvPr id="9" name="Group 91"/>
              <p:cNvGrpSpPr/>
              <p:nvPr/>
            </p:nvGrpSpPr>
            <p:grpSpPr>
              <a:xfrm>
                <a:off x="5387753" y="5414459"/>
                <a:ext cx="800100" cy="142398"/>
                <a:chOff x="2953115" y="545990"/>
                <a:chExt cx="800100" cy="142398"/>
              </a:xfrm>
              <a:solidFill>
                <a:srgbClr val="0000FF"/>
              </a:solidFill>
            </p:grpSpPr>
            <p:cxnSp>
              <p:nvCxnSpPr>
                <p:cNvPr id="106" name="Straight Connector 105"/>
                <p:cNvCxnSpPr/>
                <p:nvPr/>
              </p:nvCxnSpPr>
              <p:spPr>
                <a:xfrm>
                  <a:off x="2953115" y="570468"/>
                  <a:ext cx="800100" cy="1588"/>
                </a:xfrm>
                <a:prstGeom prst="line">
                  <a:avLst/>
                </a:prstGeom>
                <a:grpFill/>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953115" y="659368"/>
                  <a:ext cx="800100" cy="1588"/>
                </a:xfrm>
                <a:prstGeom prst="line">
                  <a:avLst/>
                </a:prstGeom>
                <a:grpFill/>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8" name="Oval 107"/>
                <p:cNvSpPr/>
                <p:nvPr/>
              </p:nvSpPr>
              <p:spPr>
                <a:xfrm>
                  <a:off x="3348407" y="545990"/>
                  <a:ext cx="111893" cy="142398"/>
                </a:xfrm>
                <a:prstGeom prst="ellipse">
                  <a:avLst/>
                </a:prstGeom>
                <a:grp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pic>
          <p:nvPicPr>
            <p:cNvPr id="85" name="Picture 84" descr="BU005292.png"/>
            <p:cNvPicPr>
              <a:picLocks noChangeAspect="1"/>
            </p:cNvPicPr>
            <p:nvPr/>
          </p:nvPicPr>
          <p:blipFill>
            <a:blip r:embed="rId6">
              <a:duotone>
                <a:prstClr val="black"/>
                <a:schemeClr val="accent3">
                  <a:tint val="45000"/>
                  <a:satMod val="400000"/>
                </a:schemeClr>
              </a:duotone>
              <a:lum contrast="61000"/>
              <a:alphaModFix amt="75000"/>
            </a:blip>
            <a:stretch>
              <a:fillRect/>
            </a:stretch>
          </p:blipFill>
          <p:spPr>
            <a:xfrm rot="18876257">
              <a:off x="4437523" y="3122929"/>
              <a:ext cx="757106" cy="795123"/>
            </a:xfrm>
            <a:prstGeom prst="rect">
              <a:avLst/>
            </a:prstGeom>
          </p:spPr>
        </p:pic>
      </p:grpSp>
      <p:sp>
        <p:nvSpPr>
          <p:cNvPr id="23560" name="Rectangle 29"/>
          <p:cNvSpPr>
            <a:spLocks noChangeArrowheads="1"/>
          </p:cNvSpPr>
          <p:nvPr/>
        </p:nvSpPr>
        <p:spPr bwMode="auto">
          <a:xfrm>
            <a:off x="304800" y="4191000"/>
            <a:ext cx="4572000" cy="2246313"/>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US" sz="2800" dirty="0">
                <a:ea typeface="Arial" charset="0"/>
                <a:cs typeface="Arial" charset="0"/>
              </a:rPr>
              <a:t>black</a:t>
            </a:r>
          </a:p>
          <a:p>
            <a:pPr marL="514350" indent="-514350">
              <a:buFont typeface="Calibri" charset="0"/>
              <a:buAutoNum type="arabicPeriod"/>
            </a:pPr>
            <a:r>
              <a:rPr lang="en-US" sz="2800" dirty="0">
                <a:ea typeface="Arial" charset="0"/>
                <a:cs typeface="Arial" charset="0"/>
              </a:rPr>
              <a:t>black &amp; blue</a:t>
            </a:r>
          </a:p>
          <a:p>
            <a:pPr marL="514350" indent="-514350">
              <a:buFont typeface="Calibri" charset="0"/>
              <a:buAutoNum type="arabicPeriod"/>
            </a:pPr>
            <a:r>
              <a:rPr lang="en-US" sz="2800" dirty="0">
                <a:ea typeface="Arial" charset="0"/>
                <a:cs typeface="Arial" charset="0"/>
              </a:rPr>
              <a:t>blue </a:t>
            </a:r>
          </a:p>
          <a:p>
            <a:pPr marL="514350" indent="-514350">
              <a:buFont typeface="Calibri" charset="0"/>
              <a:buAutoNum type="arabicPeriod"/>
            </a:pPr>
            <a:r>
              <a:rPr lang="en-US" sz="2800" dirty="0">
                <a:ea typeface="Arial" charset="0"/>
                <a:cs typeface="Arial" charset="0"/>
              </a:rPr>
              <a:t>blue &amp; red</a:t>
            </a:r>
          </a:p>
          <a:p>
            <a:pPr marL="514350" indent="-514350">
              <a:buFont typeface="Calibri" charset="0"/>
              <a:buAutoNum type="arabicPeriod"/>
            </a:pPr>
            <a:r>
              <a:rPr lang="en-US" sz="2800" dirty="0">
                <a:ea typeface="Arial" charset="0"/>
                <a:cs typeface="Arial" charset="0"/>
              </a:rPr>
              <a:t>white</a:t>
            </a:r>
          </a:p>
        </p:txBody>
      </p:sp>
      <p:grpSp>
        <p:nvGrpSpPr>
          <p:cNvPr id="23561" name="Group 62"/>
          <p:cNvGrpSpPr>
            <a:grpSpLocks/>
          </p:cNvGrpSpPr>
          <p:nvPr/>
        </p:nvGrpSpPr>
        <p:grpSpPr bwMode="auto">
          <a:xfrm rot="2196498">
            <a:off x="3024188" y="1462088"/>
            <a:ext cx="1271587" cy="1109662"/>
            <a:chOff x="0" y="2971800"/>
            <a:chExt cx="1600200" cy="1447800"/>
          </a:xfrm>
        </p:grpSpPr>
        <p:pic>
          <p:nvPicPr>
            <p:cNvPr id="56" name="Picture 55"/>
            <p:cNvPicPr>
              <a:picLocks noChangeAspect="1"/>
            </p:cNvPicPr>
            <p:nvPr/>
          </p:nvPicPr>
          <p:blipFill>
            <a:blip r:embed="rId4">
              <a:biLevel thresh="50000"/>
            </a:blip>
            <a:srcRect t="42857" r="40000" b="5714"/>
            <a:stretch>
              <a:fillRect/>
            </a:stretch>
          </p:blipFill>
          <p:spPr>
            <a:xfrm>
              <a:off x="0" y="3048000"/>
              <a:ext cx="1524000" cy="1371600"/>
            </a:xfrm>
            <a:prstGeom prst="hexagon">
              <a:avLst/>
            </a:prstGeom>
          </p:spPr>
        </p:pic>
        <p:sp>
          <p:nvSpPr>
            <p:cNvPr id="61" name="Diagonal Stripe 60"/>
            <p:cNvSpPr/>
            <p:nvPr/>
          </p:nvSpPr>
          <p:spPr>
            <a:xfrm rot="5400000">
              <a:off x="678212" y="2967428"/>
              <a:ext cx="913419" cy="914971"/>
            </a:xfrm>
            <a:prstGeom prst="diagStripe">
              <a:avLst>
                <a:gd name="adj" fmla="val 51852"/>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23562" name="Group 63"/>
          <p:cNvGrpSpPr>
            <a:grpSpLocks/>
          </p:cNvGrpSpPr>
          <p:nvPr/>
        </p:nvGrpSpPr>
        <p:grpSpPr bwMode="auto">
          <a:xfrm rot="-8754311">
            <a:off x="3022600" y="3582988"/>
            <a:ext cx="1271588" cy="1109662"/>
            <a:chOff x="0" y="2971800"/>
            <a:chExt cx="1600200" cy="1447800"/>
          </a:xfrm>
        </p:grpSpPr>
        <p:pic>
          <p:nvPicPr>
            <p:cNvPr id="65" name="Picture 64"/>
            <p:cNvPicPr>
              <a:picLocks noChangeAspect="1"/>
            </p:cNvPicPr>
            <p:nvPr/>
          </p:nvPicPr>
          <p:blipFill>
            <a:blip r:embed="rId4">
              <a:biLevel thresh="50000"/>
            </a:blip>
            <a:srcRect t="42857" r="40000" b="5714"/>
            <a:stretch>
              <a:fillRect/>
            </a:stretch>
          </p:blipFill>
          <p:spPr>
            <a:xfrm>
              <a:off x="0" y="3048000"/>
              <a:ext cx="1524000" cy="1371600"/>
            </a:xfrm>
            <a:prstGeom prst="hexagon">
              <a:avLst/>
            </a:prstGeom>
          </p:spPr>
        </p:pic>
        <p:sp>
          <p:nvSpPr>
            <p:cNvPr id="66" name="Diagonal Stripe 65"/>
            <p:cNvSpPr/>
            <p:nvPr/>
          </p:nvSpPr>
          <p:spPr>
            <a:xfrm rot="5400000">
              <a:off x="685397" y="2973176"/>
              <a:ext cx="913420" cy="914970"/>
            </a:xfrm>
            <a:prstGeom prst="diagStripe">
              <a:avLst>
                <a:gd name="adj" fmla="val 51852"/>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23563" name="Group 110"/>
          <p:cNvGrpSpPr>
            <a:grpSpLocks/>
          </p:cNvGrpSpPr>
          <p:nvPr/>
        </p:nvGrpSpPr>
        <p:grpSpPr bwMode="auto">
          <a:xfrm>
            <a:off x="5386388" y="1412875"/>
            <a:ext cx="1347787" cy="3248025"/>
            <a:chOff x="5387029" y="1412636"/>
            <a:chExt cx="1347526" cy="3247965"/>
          </a:xfrm>
        </p:grpSpPr>
        <p:grpSp>
          <p:nvGrpSpPr>
            <p:cNvPr id="23600" name="Group 86"/>
            <p:cNvGrpSpPr>
              <a:grpSpLocks/>
            </p:cNvGrpSpPr>
            <p:nvPr/>
          </p:nvGrpSpPr>
          <p:grpSpPr bwMode="auto">
            <a:xfrm rot="2196498">
              <a:off x="5463228" y="1412636"/>
              <a:ext cx="1271327" cy="1109517"/>
              <a:chOff x="0" y="2971800"/>
              <a:chExt cx="1600200" cy="1447800"/>
            </a:xfrm>
          </p:grpSpPr>
          <p:pic>
            <p:nvPicPr>
              <p:cNvPr id="89" name="Picture 88"/>
              <p:cNvPicPr>
                <a:picLocks noChangeAspect="1"/>
              </p:cNvPicPr>
              <p:nvPr/>
            </p:nvPicPr>
            <p:blipFill>
              <a:blip r:embed="rId4">
                <a:grayscl/>
                <a:lum bright="-16000" contrast="32000"/>
              </a:blip>
              <a:srcRect t="42857" r="40000" b="5714"/>
              <a:stretch>
                <a:fillRect/>
              </a:stretch>
            </p:blipFill>
            <p:spPr>
              <a:xfrm>
                <a:off x="0" y="3048000"/>
                <a:ext cx="1524000" cy="1371600"/>
              </a:xfrm>
              <a:prstGeom prst="hexagon">
                <a:avLst/>
              </a:prstGeom>
            </p:spPr>
          </p:pic>
          <p:sp>
            <p:nvSpPr>
              <p:cNvPr id="94" name="Diagonal Stripe 93"/>
              <p:cNvSpPr/>
              <p:nvPr/>
            </p:nvSpPr>
            <p:spPr>
              <a:xfrm rot="5400000">
                <a:off x="680559" y="2968723"/>
                <a:ext cx="915594" cy="914981"/>
              </a:xfrm>
              <a:prstGeom prst="diagStripe">
                <a:avLst>
                  <a:gd name="adj" fmla="val 51852"/>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102" name="Freeform 101"/>
            <p:cNvSpPr>
              <a:spLocks noChangeArrowheads="1"/>
            </p:cNvSpPr>
            <p:nvPr/>
          </p:nvSpPr>
          <p:spPr bwMode="auto">
            <a:xfrm>
              <a:off x="5877471" y="1523759"/>
              <a:ext cx="146022" cy="427030"/>
            </a:xfrm>
            <a:custGeom>
              <a:avLst/>
              <a:gdLst>
                <a:gd name="T0" fmla="*/ 146731 w 146731"/>
                <a:gd name="T1" fmla="*/ 466052 h 389467"/>
                <a:gd name="T2" fmla="*/ 142498 w 146731"/>
                <a:gd name="T3" fmla="*/ 430592 h 389467"/>
                <a:gd name="T4" fmla="*/ 134031 w 146731"/>
                <a:gd name="T5" fmla="*/ 400197 h 389467"/>
                <a:gd name="T6" fmla="*/ 129798 w 146731"/>
                <a:gd name="T7" fmla="*/ 385000 h 389467"/>
                <a:gd name="T8" fmla="*/ 125565 w 146731"/>
                <a:gd name="T9" fmla="*/ 354605 h 389467"/>
                <a:gd name="T10" fmla="*/ 112865 w 146731"/>
                <a:gd name="T11" fmla="*/ 278619 h 389467"/>
                <a:gd name="T12" fmla="*/ 121331 w 146731"/>
                <a:gd name="T13" fmla="*/ 207697 h 389467"/>
                <a:gd name="T14" fmla="*/ 125565 w 146731"/>
                <a:gd name="T15" fmla="*/ 192500 h 389467"/>
                <a:gd name="T16" fmla="*/ 129798 w 146731"/>
                <a:gd name="T17" fmla="*/ 162105 h 389467"/>
                <a:gd name="T18" fmla="*/ 125565 w 146731"/>
                <a:gd name="T19" fmla="*/ 96251 h 389467"/>
                <a:gd name="T20" fmla="*/ 117098 w 146731"/>
                <a:gd name="T21" fmla="*/ 70921 h 389467"/>
                <a:gd name="T22" fmla="*/ 112865 w 146731"/>
                <a:gd name="T23" fmla="*/ 55724 h 389467"/>
                <a:gd name="T24" fmla="*/ 87465 w 146731"/>
                <a:gd name="T25" fmla="*/ 0 h 389467"/>
                <a:gd name="T26" fmla="*/ 36665 w 146731"/>
                <a:gd name="T27" fmla="*/ 5067 h 389467"/>
                <a:gd name="T28" fmla="*/ 23965 w 146731"/>
                <a:gd name="T29" fmla="*/ 10132 h 389467"/>
                <a:gd name="T30" fmla="*/ 19731 w 146731"/>
                <a:gd name="T31" fmla="*/ 30394 h 389467"/>
                <a:gd name="T32" fmla="*/ 11265 w 146731"/>
                <a:gd name="T33" fmla="*/ 60790 h 389467"/>
                <a:gd name="T34" fmla="*/ 2798 w 146731"/>
                <a:gd name="T35" fmla="*/ 126645 h 389467"/>
                <a:gd name="T36" fmla="*/ 15498 w 146731"/>
                <a:gd name="T37" fmla="*/ 192500 h 389467"/>
                <a:gd name="T38" fmla="*/ 19731 w 146731"/>
                <a:gd name="T39" fmla="*/ 212762 h 389467"/>
                <a:gd name="T40" fmla="*/ 28198 w 146731"/>
                <a:gd name="T41" fmla="*/ 227960 h 389467"/>
                <a:gd name="T42" fmla="*/ 32431 w 146731"/>
                <a:gd name="T43" fmla="*/ 243158 h 389467"/>
                <a:gd name="T44" fmla="*/ 45131 w 146731"/>
                <a:gd name="T45" fmla="*/ 248224 h 389467"/>
                <a:gd name="T46" fmla="*/ 57831 w 146731"/>
                <a:gd name="T47" fmla="*/ 258354 h 389467"/>
                <a:gd name="T48" fmla="*/ 87465 w 146731"/>
                <a:gd name="T49" fmla="*/ 268486 h 389467"/>
                <a:gd name="T50" fmla="*/ 138265 w 146731"/>
                <a:gd name="T51" fmla="*/ 263421 h 389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731"/>
                <a:gd name="T79" fmla="*/ 0 h 389467"/>
                <a:gd name="T80" fmla="*/ 146731 w 146731"/>
                <a:gd name="T81" fmla="*/ 389467 h 3894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731" h="389467">
                  <a:moveTo>
                    <a:pt x="146731" y="389467"/>
                  </a:moveTo>
                  <a:cubicBezTo>
                    <a:pt x="145320" y="379589"/>
                    <a:pt x="144742" y="369556"/>
                    <a:pt x="142498" y="359834"/>
                  </a:cubicBezTo>
                  <a:cubicBezTo>
                    <a:pt x="140491" y="351138"/>
                    <a:pt x="136853" y="342901"/>
                    <a:pt x="134031" y="334434"/>
                  </a:cubicBezTo>
                  <a:cubicBezTo>
                    <a:pt x="132620" y="330201"/>
                    <a:pt x="130532" y="326136"/>
                    <a:pt x="129798" y="321734"/>
                  </a:cubicBezTo>
                  <a:cubicBezTo>
                    <a:pt x="128387" y="313267"/>
                    <a:pt x="126513" y="304865"/>
                    <a:pt x="125565" y="296334"/>
                  </a:cubicBezTo>
                  <a:cubicBezTo>
                    <a:pt x="119047" y="237671"/>
                    <a:pt x="131313" y="260509"/>
                    <a:pt x="112865" y="232834"/>
                  </a:cubicBezTo>
                  <a:cubicBezTo>
                    <a:pt x="115687" y="213078"/>
                    <a:pt x="117863" y="193220"/>
                    <a:pt x="121331" y="173567"/>
                  </a:cubicBezTo>
                  <a:cubicBezTo>
                    <a:pt x="122106" y="169173"/>
                    <a:pt x="124597" y="165223"/>
                    <a:pt x="125565" y="160867"/>
                  </a:cubicBezTo>
                  <a:cubicBezTo>
                    <a:pt x="127427" y="152488"/>
                    <a:pt x="128387" y="143934"/>
                    <a:pt x="129798" y="135467"/>
                  </a:cubicBezTo>
                  <a:cubicBezTo>
                    <a:pt x="128387" y="117123"/>
                    <a:pt x="128590" y="98582"/>
                    <a:pt x="125565" y="80434"/>
                  </a:cubicBezTo>
                  <a:cubicBezTo>
                    <a:pt x="124316" y="72938"/>
                    <a:pt x="119766" y="66382"/>
                    <a:pt x="117098" y="59267"/>
                  </a:cubicBezTo>
                  <a:cubicBezTo>
                    <a:pt x="115531" y="55089"/>
                    <a:pt x="114712" y="50629"/>
                    <a:pt x="112865" y="46567"/>
                  </a:cubicBezTo>
                  <a:cubicBezTo>
                    <a:pt x="99146" y="16386"/>
                    <a:pt x="100719" y="19882"/>
                    <a:pt x="87465" y="0"/>
                  </a:cubicBezTo>
                  <a:cubicBezTo>
                    <a:pt x="70532" y="1411"/>
                    <a:pt x="53508" y="1988"/>
                    <a:pt x="36665" y="4234"/>
                  </a:cubicBezTo>
                  <a:cubicBezTo>
                    <a:pt x="32242" y="4824"/>
                    <a:pt x="26753" y="4983"/>
                    <a:pt x="23965" y="8467"/>
                  </a:cubicBezTo>
                  <a:cubicBezTo>
                    <a:pt x="20330" y="13010"/>
                    <a:pt x="21403" y="19827"/>
                    <a:pt x="19731" y="25400"/>
                  </a:cubicBezTo>
                  <a:cubicBezTo>
                    <a:pt x="17167" y="33948"/>
                    <a:pt x="12732" y="41997"/>
                    <a:pt x="11265" y="50800"/>
                  </a:cubicBezTo>
                  <a:cubicBezTo>
                    <a:pt x="5390" y="86042"/>
                    <a:pt x="8245" y="67703"/>
                    <a:pt x="2798" y="105834"/>
                  </a:cubicBezTo>
                  <a:cubicBezTo>
                    <a:pt x="12626" y="174632"/>
                    <a:pt x="0" y="98873"/>
                    <a:pt x="15498" y="160867"/>
                  </a:cubicBezTo>
                  <a:cubicBezTo>
                    <a:pt x="16909" y="166511"/>
                    <a:pt x="17439" y="172452"/>
                    <a:pt x="19731" y="177800"/>
                  </a:cubicBezTo>
                  <a:cubicBezTo>
                    <a:pt x="21735" y="182477"/>
                    <a:pt x="25376" y="186267"/>
                    <a:pt x="28198" y="190500"/>
                  </a:cubicBezTo>
                  <a:cubicBezTo>
                    <a:pt x="29609" y="194733"/>
                    <a:pt x="29276" y="200045"/>
                    <a:pt x="32431" y="203200"/>
                  </a:cubicBezTo>
                  <a:cubicBezTo>
                    <a:pt x="35586" y="206355"/>
                    <a:pt x="41140" y="205438"/>
                    <a:pt x="45131" y="207434"/>
                  </a:cubicBezTo>
                  <a:cubicBezTo>
                    <a:pt x="49682" y="209709"/>
                    <a:pt x="53280" y="213625"/>
                    <a:pt x="57831" y="215900"/>
                  </a:cubicBezTo>
                  <a:cubicBezTo>
                    <a:pt x="63909" y="218939"/>
                    <a:pt x="82032" y="223009"/>
                    <a:pt x="87465" y="224367"/>
                  </a:cubicBezTo>
                  <a:lnTo>
                    <a:pt x="138265" y="220134"/>
                  </a:lnTo>
                </a:path>
              </a:pathLst>
            </a:custGeom>
            <a:noFill/>
            <a:ln w="38100">
              <a:solidFill>
                <a:srgbClr val="000000"/>
              </a:solidFill>
              <a:round/>
              <a:headEnd/>
              <a:tailEnd/>
            </a:ln>
            <a:effectLst>
              <a:outerShdw blurRad="40000" dist="20000" dir="5400000" rotWithShape="0">
                <a:srgbClr val="808080">
                  <a:alpha val="37999"/>
                </a:srgbClr>
              </a:outerShdw>
            </a:effectLst>
          </p:spPr>
          <p:txBody>
            <a:bodyPr anchor="ctr">
              <a:prstTxWarp prst="textNoShape">
                <a:avLst/>
              </a:prstTxWarp>
            </a:bodyPr>
            <a:lstStyle/>
            <a:p>
              <a:pPr>
                <a:defRPr/>
              </a:pPr>
              <a:endParaRPr lang="en-US">
                <a:latin typeface="Arial" pitchFamily="-84" charset="0"/>
                <a:ea typeface="ＭＳ Ｐゴシック" pitchFamily="-84" charset="-128"/>
                <a:cs typeface="ＭＳ Ｐゴシック" pitchFamily="-84" charset="-128"/>
              </a:endParaRPr>
            </a:p>
          </p:txBody>
        </p:sp>
        <p:sp>
          <p:nvSpPr>
            <p:cNvPr id="103" name="Freeform 102"/>
            <p:cNvSpPr>
              <a:spLocks noChangeArrowheads="1"/>
            </p:cNvSpPr>
            <p:nvPr/>
          </p:nvSpPr>
          <p:spPr bwMode="auto">
            <a:xfrm>
              <a:off x="6129835" y="1549158"/>
              <a:ext cx="139673" cy="363531"/>
            </a:xfrm>
            <a:custGeom>
              <a:avLst/>
              <a:gdLst>
                <a:gd name="T0" fmla="*/ 0 w 131233"/>
                <a:gd name="T1" fmla="*/ 364599 h 364599"/>
                <a:gd name="T2" fmla="*/ 14532 w 131233"/>
                <a:gd name="T3" fmla="*/ 330732 h 364599"/>
                <a:gd name="T4" fmla="*/ 29063 w 131233"/>
                <a:gd name="T5" fmla="*/ 305332 h 364599"/>
                <a:gd name="T6" fmla="*/ 29063 w 131233"/>
                <a:gd name="T7" fmla="*/ 123299 h 364599"/>
                <a:gd name="T8" fmla="*/ 33907 w 131233"/>
                <a:gd name="T9" fmla="*/ 42865 h 364599"/>
                <a:gd name="T10" fmla="*/ 38750 w 131233"/>
                <a:gd name="T11" fmla="*/ 30165 h 364599"/>
                <a:gd name="T12" fmla="*/ 53282 w 131233"/>
                <a:gd name="T13" fmla="*/ 21699 h 364599"/>
                <a:gd name="T14" fmla="*/ 58126 w 131233"/>
                <a:gd name="T15" fmla="*/ 8999 h 364599"/>
                <a:gd name="T16" fmla="*/ 72658 w 131233"/>
                <a:gd name="T17" fmla="*/ 532 h 364599"/>
                <a:gd name="T18" fmla="*/ 106563 w 131233"/>
                <a:gd name="T19" fmla="*/ 8999 h 364599"/>
                <a:gd name="T20" fmla="*/ 130783 w 131233"/>
                <a:gd name="T21" fmla="*/ 47099 h 364599"/>
                <a:gd name="T22" fmla="*/ 140470 w 131233"/>
                <a:gd name="T23" fmla="*/ 64032 h 364599"/>
                <a:gd name="T24" fmla="*/ 150158 w 131233"/>
                <a:gd name="T25" fmla="*/ 97899 h 364599"/>
                <a:gd name="T26" fmla="*/ 145315 w 131233"/>
                <a:gd name="T27" fmla="*/ 144465 h 364599"/>
                <a:gd name="T28" fmla="*/ 140470 w 131233"/>
                <a:gd name="T29" fmla="*/ 157165 h 364599"/>
                <a:gd name="T30" fmla="*/ 135627 w 131233"/>
                <a:gd name="T31" fmla="*/ 174099 h 364599"/>
                <a:gd name="T32" fmla="*/ 125938 w 131233"/>
                <a:gd name="T33" fmla="*/ 199499 h 364599"/>
                <a:gd name="T34" fmla="*/ 96875 w 131233"/>
                <a:gd name="T35" fmla="*/ 216432 h 364599"/>
                <a:gd name="T36" fmla="*/ 53282 w 131233"/>
                <a:gd name="T37" fmla="*/ 207965 h 364599"/>
                <a:gd name="T38" fmla="*/ 43595 w 131233"/>
                <a:gd name="T39" fmla="*/ 195265 h 364599"/>
                <a:gd name="T40" fmla="*/ 33907 w 131233"/>
                <a:gd name="T41" fmla="*/ 169865 h 364599"/>
                <a:gd name="T42" fmla="*/ 29063 w 131233"/>
                <a:gd name="T43" fmla="*/ 161399 h 3645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233"/>
                <a:gd name="T67" fmla="*/ 0 h 364599"/>
                <a:gd name="T68" fmla="*/ 131233 w 131233"/>
                <a:gd name="T69" fmla="*/ 364599 h 3645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233" h="364599">
                  <a:moveTo>
                    <a:pt x="0" y="364599"/>
                  </a:moveTo>
                  <a:cubicBezTo>
                    <a:pt x="3665" y="353604"/>
                    <a:pt x="7636" y="340861"/>
                    <a:pt x="12700" y="330732"/>
                  </a:cubicBezTo>
                  <a:cubicBezTo>
                    <a:pt x="29114" y="297903"/>
                    <a:pt x="14757" y="337257"/>
                    <a:pt x="25400" y="305332"/>
                  </a:cubicBezTo>
                  <a:cubicBezTo>
                    <a:pt x="35164" y="139334"/>
                    <a:pt x="25400" y="345045"/>
                    <a:pt x="25400" y="123299"/>
                  </a:cubicBezTo>
                  <a:cubicBezTo>
                    <a:pt x="25400" y="96451"/>
                    <a:pt x="27202" y="69603"/>
                    <a:pt x="29633" y="42865"/>
                  </a:cubicBezTo>
                  <a:cubicBezTo>
                    <a:pt x="30037" y="38421"/>
                    <a:pt x="31078" y="33649"/>
                    <a:pt x="33866" y="30165"/>
                  </a:cubicBezTo>
                  <a:cubicBezTo>
                    <a:pt x="37044" y="26192"/>
                    <a:pt x="42333" y="24521"/>
                    <a:pt x="46566" y="21699"/>
                  </a:cubicBezTo>
                  <a:cubicBezTo>
                    <a:pt x="47977" y="17466"/>
                    <a:pt x="48012" y="12484"/>
                    <a:pt x="50800" y="8999"/>
                  </a:cubicBezTo>
                  <a:cubicBezTo>
                    <a:pt x="53978" y="5026"/>
                    <a:pt x="58463" y="1252"/>
                    <a:pt x="63500" y="532"/>
                  </a:cubicBezTo>
                  <a:cubicBezTo>
                    <a:pt x="67223" y="0"/>
                    <a:pt x="88366" y="7410"/>
                    <a:pt x="93133" y="8999"/>
                  </a:cubicBezTo>
                  <a:cubicBezTo>
                    <a:pt x="126128" y="58492"/>
                    <a:pt x="100890" y="15808"/>
                    <a:pt x="114300" y="47099"/>
                  </a:cubicBezTo>
                  <a:cubicBezTo>
                    <a:pt x="116786" y="52899"/>
                    <a:pt x="120770" y="58045"/>
                    <a:pt x="122766" y="64032"/>
                  </a:cubicBezTo>
                  <a:cubicBezTo>
                    <a:pt x="126446" y="75071"/>
                    <a:pt x="131233" y="97899"/>
                    <a:pt x="131233" y="97899"/>
                  </a:cubicBezTo>
                  <a:cubicBezTo>
                    <a:pt x="129822" y="113421"/>
                    <a:pt x="129204" y="129036"/>
                    <a:pt x="127000" y="144465"/>
                  </a:cubicBezTo>
                  <a:cubicBezTo>
                    <a:pt x="126369" y="148883"/>
                    <a:pt x="123992" y="152874"/>
                    <a:pt x="122766" y="157165"/>
                  </a:cubicBezTo>
                  <a:cubicBezTo>
                    <a:pt x="121168" y="162759"/>
                    <a:pt x="120205" y="168526"/>
                    <a:pt x="118533" y="174099"/>
                  </a:cubicBezTo>
                  <a:cubicBezTo>
                    <a:pt x="115969" y="182647"/>
                    <a:pt x="117492" y="194549"/>
                    <a:pt x="110066" y="199499"/>
                  </a:cubicBezTo>
                  <a:lnTo>
                    <a:pt x="84666" y="216432"/>
                  </a:lnTo>
                  <a:cubicBezTo>
                    <a:pt x="84402" y="216388"/>
                    <a:pt x="52053" y="212355"/>
                    <a:pt x="46566" y="207965"/>
                  </a:cubicBezTo>
                  <a:cubicBezTo>
                    <a:pt x="42593" y="204787"/>
                    <a:pt x="40166" y="199914"/>
                    <a:pt x="38100" y="195265"/>
                  </a:cubicBezTo>
                  <a:cubicBezTo>
                    <a:pt x="34475" y="187109"/>
                    <a:pt x="33624" y="177847"/>
                    <a:pt x="29633" y="169865"/>
                  </a:cubicBezTo>
                  <a:lnTo>
                    <a:pt x="25400" y="161399"/>
                  </a:lnTo>
                </a:path>
              </a:pathLst>
            </a:custGeom>
            <a:noFill/>
            <a:ln w="44450">
              <a:solidFill>
                <a:srgbClr val="000000"/>
              </a:solidFill>
              <a:round/>
              <a:headEnd/>
              <a:tailEnd/>
            </a:ln>
            <a:effectLst>
              <a:outerShdw blurRad="40000" dist="20000" dir="5400000" rotWithShape="0">
                <a:srgbClr val="808080">
                  <a:alpha val="37999"/>
                </a:srgbClr>
              </a:outerShdw>
            </a:effectLst>
          </p:spPr>
          <p:txBody>
            <a:bodyPr anchor="ctr">
              <a:prstTxWarp prst="textNoShape">
                <a:avLst/>
              </a:prstTxWarp>
            </a:bodyPr>
            <a:lstStyle/>
            <a:p>
              <a:pPr>
                <a:defRPr/>
              </a:pPr>
              <a:endParaRPr lang="en-US">
                <a:latin typeface="Arial" pitchFamily="-84" charset="0"/>
                <a:ea typeface="ＭＳ Ｐゴシック" pitchFamily="-84" charset="-128"/>
                <a:cs typeface="ＭＳ Ｐゴシック" pitchFamily="-84" charset="-128"/>
              </a:endParaRPr>
            </a:p>
          </p:txBody>
        </p:sp>
        <p:grpSp>
          <p:nvGrpSpPr>
            <p:cNvPr id="23603" name="Group 109"/>
            <p:cNvGrpSpPr>
              <a:grpSpLocks/>
            </p:cNvGrpSpPr>
            <p:nvPr/>
          </p:nvGrpSpPr>
          <p:grpSpPr bwMode="auto">
            <a:xfrm>
              <a:off x="5387029" y="3551084"/>
              <a:ext cx="1271327" cy="1109517"/>
              <a:chOff x="5387029" y="3551084"/>
              <a:chExt cx="1271327" cy="1109517"/>
            </a:xfrm>
          </p:grpSpPr>
          <p:grpSp>
            <p:nvGrpSpPr>
              <p:cNvPr id="23604" name="Group 94"/>
              <p:cNvGrpSpPr>
                <a:grpSpLocks/>
              </p:cNvGrpSpPr>
              <p:nvPr/>
            </p:nvGrpSpPr>
            <p:grpSpPr bwMode="auto">
              <a:xfrm rot="-8504001">
                <a:off x="5387029" y="3551084"/>
                <a:ext cx="1271327" cy="1109517"/>
                <a:chOff x="0" y="2971800"/>
                <a:chExt cx="1600200" cy="1447800"/>
              </a:xfrm>
            </p:grpSpPr>
            <p:pic>
              <p:nvPicPr>
                <p:cNvPr id="96" name="Picture 95"/>
                <p:cNvPicPr>
                  <a:picLocks noChangeAspect="1"/>
                </p:cNvPicPr>
                <p:nvPr/>
              </p:nvPicPr>
              <p:blipFill>
                <a:blip r:embed="rId4">
                  <a:grayscl/>
                  <a:lum bright="-16000" contrast="32000"/>
                </a:blip>
                <a:srcRect t="42857" r="40000" b="5714"/>
                <a:stretch>
                  <a:fillRect/>
                </a:stretch>
              </p:blipFill>
              <p:spPr>
                <a:xfrm>
                  <a:off x="0" y="3048000"/>
                  <a:ext cx="1524000" cy="1371600"/>
                </a:xfrm>
                <a:prstGeom prst="hexagon">
                  <a:avLst/>
                </a:prstGeom>
              </p:spPr>
            </p:pic>
            <p:sp>
              <p:nvSpPr>
                <p:cNvPr id="97" name="Diagonal Stripe 96"/>
                <p:cNvSpPr/>
                <p:nvPr/>
              </p:nvSpPr>
              <p:spPr>
                <a:xfrm rot="5400000">
                  <a:off x="686017" y="2971226"/>
                  <a:ext cx="913522" cy="914981"/>
                </a:xfrm>
                <a:prstGeom prst="diagStripe">
                  <a:avLst>
                    <a:gd name="adj" fmla="val 51852"/>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23605" name="Group 108"/>
              <p:cNvGrpSpPr>
                <a:grpSpLocks/>
              </p:cNvGrpSpPr>
              <p:nvPr/>
            </p:nvGrpSpPr>
            <p:grpSpPr bwMode="auto">
              <a:xfrm rot="10800000">
                <a:off x="5839197" y="4114800"/>
                <a:ext cx="392269" cy="426042"/>
                <a:chOff x="6029702" y="1676399"/>
                <a:chExt cx="392269" cy="426042"/>
              </a:xfrm>
            </p:grpSpPr>
            <p:sp>
              <p:nvSpPr>
                <p:cNvPr id="104" name="Freeform 103"/>
                <p:cNvSpPr>
                  <a:spLocks noChangeArrowheads="1"/>
                </p:cNvSpPr>
                <p:nvPr/>
              </p:nvSpPr>
              <p:spPr bwMode="auto">
                <a:xfrm>
                  <a:off x="6029752" y="1678875"/>
                  <a:ext cx="146022" cy="427030"/>
                </a:xfrm>
                <a:custGeom>
                  <a:avLst/>
                  <a:gdLst>
                    <a:gd name="T0" fmla="*/ 146731 w 146731"/>
                    <a:gd name="T1" fmla="*/ 466052 h 389467"/>
                    <a:gd name="T2" fmla="*/ 142498 w 146731"/>
                    <a:gd name="T3" fmla="*/ 430592 h 389467"/>
                    <a:gd name="T4" fmla="*/ 134031 w 146731"/>
                    <a:gd name="T5" fmla="*/ 400197 h 389467"/>
                    <a:gd name="T6" fmla="*/ 129798 w 146731"/>
                    <a:gd name="T7" fmla="*/ 385000 h 389467"/>
                    <a:gd name="T8" fmla="*/ 125565 w 146731"/>
                    <a:gd name="T9" fmla="*/ 354605 h 389467"/>
                    <a:gd name="T10" fmla="*/ 112865 w 146731"/>
                    <a:gd name="T11" fmla="*/ 278619 h 389467"/>
                    <a:gd name="T12" fmla="*/ 121331 w 146731"/>
                    <a:gd name="T13" fmla="*/ 207697 h 389467"/>
                    <a:gd name="T14" fmla="*/ 125565 w 146731"/>
                    <a:gd name="T15" fmla="*/ 192500 h 389467"/>
                    <a:gd name="T16" fmla="*/ 129798 w 146731"/>
                    <a:gd name="T17" fmla="*/ 162105 h 389467"/>
                    <a:gd name="T18" fmla="*/ 125565 w 146731"/>
                    <a:gd name="T19" fmla="*/ 96251 h 389467"/>
                    <a:gd name="T20" fmla="*/ 117098 w 146731"/>
                    <a:gd name="T21" fmla="*/ 70921 h 389467"/>
                    <a:gd name="T22" fmla="*/ 112865 w 146731"/>
                    <a:gd name="T23" fmla="*/ 55724 h 389467"/>
                    <a:gd name="T24" fmla="*/ 87465 w 146731"/>
                    <a:gd name="T25" fmla="*/ 0 h 389467"/>
                    <a:gd name="T26" fmla="*/ 36665 w 146731"/>
                    <a:gd name="T27" fmla="*/ 5067 h 389467"/>
                    <a:gd name="T28" fmla="*/ 23965 w 146731"/>
                    <a:gd name="T29" fmla="*/ 10132 h 389467"/>
                    <a:gd name="T30" fmla="*/ 19731 w 146731"/>
                    <a:gd name="T31" fmla="*/ 30394 h 389467"/>
                    <a:gd name="T32" fmla="*/ 11265 w 146731"/>
                    <a:gd name="T33" fmla="*/ 60790 h 389467"/>
                    <a:gd name="T34" fmla="*/ 2798 w 146731"/>
                    <a:gd name="T35" fmla="*/ 126645 h 389467"/>
                    <a:gd name="T36" fmla="*/ 15498 w 146731"/>
                    <a:gd name="T37" fmla="*/ 192500 h 389467"/>
                    <a:gd name="T38" fmla="*/ 19731 w 146731"/>
                    <a:gd name="T39" fmla="*/ 212762 h 389467"/>
                    <a:gd name="T40" fmla="*/ 28198 w 146731"/>
                    <a:gd name="T41" fmla="*/ 227960 h 389467"/>
                    <a:gd name="T42" fmla="*/ 32431 w 146731"/>
                    <a:gd name="T43" fmla="*/ 243158 h 389467"/>
                    <a:gd name="T44" fmla="*/ 45131 w 146731"/>
                    <a:gd name="T45" fmla="*/ 248224 h 389467"/>
                    <a:gd name="T46" fmla="*/ 57831 w 146731"/>
                    <a:gd name="T47" fmla="*/ 258354 h 389467"/>
                    <a:gd name="T48" fmla="*/ 87465 w 146731"/>
                    <a:gd name="T49" fmla="*/ 268486 h 389467"/>
                    <a:gd name="T50" fmla="*/ 138265 w 146731"/>
                    <a:gd name="T51" fmla="*/ 263421 h 389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731"/>
                    <a:gd name="T79" fmla="*/ 0 h 389467"/>
                    <a:gd name="T80" fmla="*/ 146731 w 146731"/>
                    <a:gd name="T81" fmla="*/ 389467 h 3894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731" h="389467">
                      <a:moveTo>
                        <a:pt x="146731" y="389467"/>
                      </a:moveTo>
                      <a:cubicBezTo>
                        <a:pt x="145320" y="379589"/>
                        <a:pt x="144742" y="369556"/>
                        <a:pt x="142498" y="359834"/>
                      </a:cubicBezTo>
                      <a:cubicBezTo>
                        <a:pt x="140491" y="351138"/>
                        <a:pt x="136853" y="342901"/>
                        <a:pt x="134031" y="334434"/>
                      </a:cubicBezTo>
                      <a:cubicBezTo>
                        <a:pt x="132620" y="330201"/>
                        <a:pt x="130532" y="326136"/>
                        <a:pt x="129798" y="321734"/>
                      </a:cubicBezTo>
                      <a:cubicBezTo>
                        <a:pt x="128387" y="313267"/>
                        <a:pt x="126513" y="304865"/>
                        <a:pt x="125565" y="296334"/>
                      </a:cubicBezTo>
                      <a:cubicBezTo>
                        <a:pt x="119047" y="237671"/>
                        <a:pt x="131313" y="260509"/>
                        <a:pt x="112865" y="232834"/>
                      </a:cubicBezTo>
                      <a:cubicBezTo>
                        <a:pt x="115687" y="213078"/>
                        <a:pt x="117863" y="193220"/>
                        <a:pt x="121331" y="173567"/>
                      </a:cubicBezTo>
                      <a:cubicBezTo>
                        <a:pt x="122106" y="169173"/>
                        <a:pt x="124597" y="165223"/>
                        <a:pt x="125565" y="160867"/>
                      </a:cubicBezTo>
                      <a:cubicBezTo>
                        <a:pt x="127427" y="152488"/>
                        <a:pt x="128387" y="143934"/>
                        <a:pt x="129798" y="135467"/>
                      </a:cubicBezTo>
                      <a:cubicBezTo>
                        <a:pt x="128387" y="117123"/>
                        <a:pt x="128590" y="98582"/>
                        <a:pt x="125565" y="80434"/>
                      </a:cubicBezTo>
                      <a:cubicBezTo>
                        <a:pt x="124316" y="72938"/>
                        <a:pt x="119766" y="66382"/>
                        <a:pt x="117098" y="59267"/>
                      </a:cubicBezTo>
                      <a:cubicBezTo>
                        <a:pt x="115531" y="55089"/>
                        <a:pt x="114712" y="50629"/>
                        <a:pt x="112865" y="46567"/>
                      </a:cubicBezTo>
                      <a:cubicBezTo>
                        <a:pt x="99146" y="16386"/>
                        <a:pt x="100719" y="19882"/>
                        <a:pt x="87465" y="0"/>
                      </a:cubicBezTo>
                      <a:cubicBezTo>
                        <a:pt x="70532" y="1411"/>
                        <a:pt x="53508" y="1988"/>
                        <a:pt x="36665" y="4234"/>
                      </a:cubicBezTo>
                      <a:cubicBezTo>
                        <a:pt x="32242" y="4824"/>
                        <a:pt x="26753" y="4983"/>
                        <a:pt x="23965" y="8467"/>
                      </a:cubicBezTo>
                      <a:cubicBezTo>
                        <a:pt x="20330" y="13010"/>
                        <a:pt x="21403" y="19827"/>
                        <a:pt x="19731" y="25400"/>
                      </a:cubicBezTo>
                      <a:cubicBezTo>
                        <a:pt x="17167" y="33948"/>
                        <a:pt x="12732" y="41997"/>
                        <a:pt x="11265" y="50800"/>
                      </a:cubicBezTo>
                      <a:cubicBezTo>
                        <a:pt x="5390" y="86042"/>
                        <a:pt x="8245" y="67703"/>
                        <a:pt x="2798" y="105834"/>
                      </a:cubicBezTo>
                      <a:cubicBezTo>
                        <a:pt x="12626" y="174632"/>
                        <a:pt x="0" y="98873"/>
                        <a:pt x="15498" y="160867"/>
                      </a:cubicBezTo>
                      <a:cubicBezTo>
                        <a:pt x="16909" y="166511"/>
                        <a:pt x="17439" y="172452"/>
                        <a:pt x="19731" y="177800"/>
                      </a:cubicBezTo>
                      <a:cubicBezTo>
                        <a:pt x="21735" y="182477"/>
                        <a:pt x="25376" y="186267"/>
                        <a:pt x="28198" y="190500"/>
                      </a:cubicBezTo>
                      <a:cubicBezTo>
                        <a:pt x="29609" y="194733"/>
                        <a:pt x="29276" y="200045"/>
                        <a:pt x="32431" y="203200"/>
                      </a:cubicBezTo>
                      <a:cubicBezTo>
                        <a:pt x="35586" y="206355"/>
                        <a:pt x="41140" y="205438"/>
                        <a:pt x="45131" y="207434"/>
                      </a:cubicBezTo>
                      <a:cubicBezTo>
                        <a:pt x="49682" y="209709"/>
                        <a:pt x="53280" y="213625"/>
                        <a:pt x="57831" y="215900"/>
                      </a:cubicBezTo>
                      <a:cubicBezTo>
                        <a:pt x="63909" y="218939"/>
                        <a:pt x="82032" y="223009"/>
                        <a:pt x="87465" y="224367"/>
                      </a:cubicBezTo>
                      <a:lnTo>
                        <a:pt x="138265" y="220134"/>
                      </a:lnTo>
                    </a:path>
                  </a:pathLst>
                </a:custGeom>
                <a:noFill/>
                <a:ln w="38100">
                  <a:solidFill>
                    <a:srgbClr val="000000"/>
                  </a:solidFill>
                  <a:round/>
                  <a:headEnd/>
                  <a:tailEnd/>
                </a:ln>
                <a:effectLst>
                  <a:outerShdw blurRad="40000" dist="20000" dir="5400000" rotWithShape="0">
                    <a:srgbClr val="808080">
                      <a:alpha val="37999"/>
                    </a:srgbClr>
                  </a:outerShdw>
                </a:effectLst>
              </p:spPr>
              <p:txBody>
                <a:bodyPr anchor="ctr">
                  <a:prstTxWarp prst="textNoShape">
                    <a:avLst/>
                  </a:prstTxWarp>
                </a:bodyPr>
                <a:lstStyle/>
                <a:p>
                  <a:pPr>
                    <a:defRPr/>
                  </a:pPr>
                  <a:endParaRPr lang="en-US">
                    <a:latin typeface="Arial" pitchFamily="-84" charset="0"/>
                    <a:ea typeface="ＭＳ Ｐゴシック" pitchFamily="-84" charset="-128"/>
                    <a:cs typeface="ＭＳ Ｐゴシック" pitchFamily="-84" charset="-128"/>
                  </a:endParaRPr>
                </a:p>
              </p:txBody>
            </p:sp>
            <p:sp>
              <p:nvSpPr>
                <p:cNvPr id="105" name="Freeform 104"/>
                <p:cNvSpPr>
                  <a:spLocks noChangeArrowheads="1"/>
                </p:cNvSpPr>
                <p:nvPr/>
              </p:nvSpPr>
              <p:spPr bwMode="auto">
                <a:xfrm>
                  <a:off x="6282116" y="1701100"/>
                  <a:ext cx="139673" cy="365118"/>
                </a:xfrm>
                <a:custGeom>
                  <a:avLst/>
                  <a:gdLst>
                    <a:gd name="T0" fmla="*/ 0 w 131233"/>
                    <a:gd name="T1" fmla="*/ 364599 h 364599"/>
                    <a:gd name="T2" fmla="*/ 14532 w 131233"/>
                    <a:gd name="T3" fmla="*/ 330732 h 364599"/>
                    <a:gd name="T4" fmla="*/ 29063 w 131233"/>
                    <a:gd name="T5" fmla="*/ 305332 h 364599"/>
                    <a:gd name="T6" fmla="*/ 29063 w 131233"/>
                    <a:gd name="T7" fmla="*/ 123299 h 364599"/>
                    <a:gd name="T8" fmla="*/ 33907 w 131233"/>
                    <a:gd name="T9" fmla="*/ 42865 h 364599"/>
                    <a:gd name="T10" fmla="*/ 38750 w 131233"/>
                    <a:gd name="T11" fmla="*/ 30165 h 364599"/>
                    <a:gd name="T12" fmla="*/ 53282 w 131233"/>
                    <a:gd name="T13" fmla="*/ 21699 h 364599"/>
                    <a:gd name="T14" fmla="*/ 58126 w 131233"/>
                    <a:gd name="T15" fmla="*/ 8999 h 364599"/>
                    <a:gd name="T16" fmla="*/ 72658 w 131233"/>
                    <a:gd name="T17" fmla="*/ 532 h 364599"/>
                    <a:gd name="T18" fmla="*/ 106563 w 131233"/>
                    <a:gd name="T19" fmla="*/ 8999 h 364599"/>
                    <a:gd name="T20" fmla="*/ 130783 w 131233"/>
                    <a:gd name="T21" fmla="*/ 47099 h 364599"/>
                    <a:gd name="T22" fmla="*/ 140470 w 131233"/>
                    <a:gd name="T23" fmla="*/ 64032 h 364599"/>
                    <a:gd name="T24" fmla="*/ 150158 w 131233"/>
                    <a:gd name="T25" fmla="*/ 97899 h 364599"/>
                    <a:gd name="T26" fmla="*/ 145315 w 131233"/>
                    <a:gd name="T27" fmla="*/ 144465 h 364599"/>
                    <a:gd name="T28" fmla="*/ 140470 w 131233"/>
                    <a:gd name="T29" fmla="*/ 157165 h 364599"/>
                    <a:gd name="T30" fmla="*/ 135627 w 131233"/>
                    <a:gd name="T31" fmla="*/ 174099 h 364599"/>
                    <a:gd name="T32" fmla="*/ 125938 w 131233"/>
                    <a:gd name="T33" fmla="*/ 199499 h 364599"/>
                    <a:gd name="T34" fmla="*/ 96875 w 131233"/>
                    <a:gd name="T35" fmla="*/ 216432 h 364599"/>
                    <a:gd name="T36" fmla="*/ 53282 w 131233"/>
                    <a:gd name="T37" fmla="*/ 207965 h 364599"/>
                    <a:gd name="T38" fmla="*/ 43595 w 131233"/>
                    <a:gd name="T39" fmla="*/ 195265 h 364599"/>
                    <a:gd name="T40" fmla="*/ 33907 w 131233"/>
                    <a:gd name="T41" fmla="*/ 169865 h 364599"/>
                    <a:gd name="T42" fmla="*/ 29063 w 131233"/>
                    <a:gd name="T43" fmla="*/ 161399 h 3645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233"/>
                    <a:gd name="T67" fmla="*/ 0 h 364599"/>
                    <a:gd name="T68" fmla="*/ 131233 w 131233"/>
                    <a:gd name="T69" fmla="*/ 364599 h 3645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233" h="364599">
                      <a:moveTo>
                        <a:pt x="0" y="364599"/>
                      </a:moveTo>
                      <a:cubicBezTo>
                        <a:pt x="3665" y="353604"/>
                        <a:pt x="7636" y="340861"/>
                        <a:pt x="12700" y="330732"/>
                      </a:cubicBezTo>
                      <a:cubicBezTo>
                        <a:pt x="29114" y="297903"/>
                        <a:pt x="14757" y="337257"/>
                        <a:pt x="25400" y="305332"/>
                      </a:cubicBezTo>
                      <a:cubicBezTo>
                        <a:pt x="35164" y="139334"/>
                        <a:pt x="25400" y="345045"/>
                        <a:pt x="25400" y="123299"/>
                      </a:cubicBezTo>
                      <a:cubicBezTo>
                        <a:pt x="25400" y="96451"/>
                        <a:pt x="27202" y="69603"/>
                        <a:pt x="29633" y="42865"/>
                      </a:cubicBezTo>
                      <a:cubicBezTo>
                        <a:pt x="30037" y="38421"/>
                        <a:pt x="31078" y="33649"/>
                        <a:pt x="33866" y="30165"/>
                      </a:cubicBezTo>
                      <a:cubicBezTo>
                        <a:pt x="37044" y="26192"/>
                        <a:pt x="42333" y="24521"/>
                        <a:pt x="46566" y="21699"/>
                      </a:cubicBezTo>
                      <a:cubicBezTo>
                        <a:pt x="47977" y="17466"/>
                        <a:pt x="48012" y="12484"/>
                        <a:pt x="50800" y="8999"/>
                      </a:cubicBezTo>
                      <a:cubicBezTo>
                        <a:pt x="53978" y="5026"/>
                        <a:pt x="58463" y="1252"/>
                        <a:pt x="63500" y="532"/>
                      </a:cubicBezTo>
                      <a:cubicBezTo>
                        <a:pt x="67223" y="0"/>
                        <a:pt x="88366" y="7410"/>
                        <a:pt x="93133" y="8999"/>
                      </a:cubicBezTo>
                      <a:cubicBezTo>
                        <a:pt x="126128" y="58492"/>
                        <a:pt x="100890" y="15808"/>
                        <a:pt x="114300" y="47099"/>
                      </a:cubicBezTo>
                      <a:cubicBezTo>
                        <a:pt x="116786" y="52899"/>
                        <a:pt x="120770" y="58045"/>
                        <a:pt x="122766" y="64032"/>
                      </a:cubicBezTo>
                      <a:cubicBezTo>
                        <a:pt x="126446" y="75071"/>
                        <a:pt x="131233" y="97899"/>
                        <a:pt x="131233" y="97899"/>
                      </a:cubicBezTo>
                      <a:cubicBezTo>
                        <a:pt x="129822" y="113421"/>
                        <a:pt x="129204" y="129036"/>
                        <a:pt x="127000" y="144465"/>
                      </a:cubicBezTo>
                      <a:cubicBezTo>
                        <a:pt x="126369" y="148883"/>
                        <a:pt x="123992" y="152874"/>
                        <a:pt x="122766" y="157165"/>
                      </a:cubicBezTo>
                      <a:cubicBezTo>
                        <a:pt x="121168" y="162759"/>
                        <a:pt x="120205" y="168526"/>
                        <a:pt x="118533" y="174099"/>
                      </a:cubicBezTo>
                      <a:cubicBezTo>
                        <a:pt x="115969" y="182647"/>
                        <a:pt x="117492" y="194549"/>
                        <a:pt x="110066" y="199499"/>
                      </a:cubicBezTo>
                      <a:lnTo>
                        <a:pt x="84666" y="216432"/>
                      </a:lnTo>
                      <a:cubicBezTo>
                        <a:pt x="84402" y="216388"/>
                        <a:pt x="52053" y="212355"/>
                        <a:pt x="46566" y="207965"/>
                      </a:cubicBezTo>
                      <a:cubicBezTo>
                        <a:pt x="42593" y="204787"/>
                        <a:pt x="40166" y="199914"/>
                        <a:pt x="38100" y="195265"/>
                      </a:cubicBezTo>
                      <a:cubicBezTo>
                        <a:pt x="34475" y="187109"/>
                        <a:pt x="33624" y="177847"/>
                        <a:pt x="29633" y="169865"/>
                      </a:cubicBezTo>
                      <a:lnTo>
                        <a:pt x="25400" y="161399"/>
                      </a:lnTo>
                    </a:path>
                  </a:pathLst>
                </a:custGeom>
                <a:noFill/>
                <a:ln w="44450">
                  <a:solidFill>
                    <a:srgbClr val="000000"/>
                  </a:solidFill>
                  <a:round/>
                  <a:headEnd/>
                  <a:tailEnd/>
                </a:ln>
                <a:effectLst>
                  <a:outerShdw blurRad="40000" dist="20000" dir="5400000" rotWithShape="0">
                    <a:srgbClr val="808080">
                      <a:alpha val="37999"/>
                    </a:srgbClr>
                  </a:outerShdw>
                </a:effectLst>
              </p:spPr>
              <p:txBody>
                <a:bodyPr anchor="ctr">
                  <a:prstTxWarp prst="textNoShape">
                    <a:avLst/>
                  </a:prstTxWarp>
                </a:bodyPr>
                <a:lstStyle/>
                <a:p>
                  <a:pPr>
                    <a:defRPr/>
                  </a:pPr>
                  <a:endParaRPr lang="en-US">
                    <a:latin typeface="Arial" pitchFamily="-84" charset="0"/>
                    <a:ea typeface="ＭＳ Ｐゴシック" pitchFamily="-84" charset="-128"/>
                    <a:cs typeface="ＭＳ Ｐゴシック" pitchFamily="-84" charset="-128"/>
                  </a:endParaRPr>
                </a:p>
              </p:txBody>
            </p:sp>
          </p:grpSp>
        </p:grpSp>
      </p:grpSp>
      <p:grpSp>
        <p:nvGrpSpPr>
          <p:cNvPr id="23565" name="Group 129"/>
          <p:cNvGrpSpPr>
            <a:grpSpLocks/>
          </p:cNvGrpSpPr>
          <p:nvPr/>
        </p:nvGrpSpPr>
        <p:grpSpPr bwMode="auto">
          <a:xfrm>
            <a:off x="4724400" y="4800600"/>
            <a:ext cx="4102100" cy="650875"/>
            <a:chOff x="4724400" y="5732381"/>
            <a:chExt cx="4102100" cy="651038"/>
          </a:xfrm>
        </p:grpSpPr>
        <p:cxnSp>
          <p:nvCxnSpPr>
            <p:cNvPr id="131" name="Straight Connector 130"/>
            <p:cNvCxnSpPr>
              <a:cxnSpLocks noChangeShapeType="1"/>
            </p:cNvCxnSpPr>
            <p:nvPr/>
          </p:nvCxnSpPr>
          <p:spPr bwMode="auto">
            <a:xfrm>
              <a:off x="5257800" y="5811776"/>
              <a:ext cx="609600" cy="1588"/>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2" name="Straight Connector 131"/>
            <p:cNvCxnSpPr>
              <a:cxnSpLocks noChangeShapeType="1"/>
            </p:cNvCxnSpPr>
            <p:nvPr/>
          </p:nvCxnSpPr>
          <p:spPr bwMode="auto">
            <a:xfrm>
              <a:off x="5867400" y="5811776"/>
              <a:ext cx="6858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3" name="Straight Connector 132"/>
            <p:cNvCxnSpPr>
              <a:cxnSpLocks noChangeShapeType="1"/>
            </p:cNvCxnSpPr>
            <p:nvPr/>
          </p:nvCxnSpPr>
          <p:spPr bwMode="auto">
            <a:xfrm>
              <a:off x="5257800" y="5964214"/>
              <a:ext cx="609600" cy="1588"/>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4" name="Straight Connector 133"/>
            <p:cNvCxnSpPr>
              <a:cxnSpLocks noChangeShapeType="1"/>
            </p:cNvCxnSpPr>
            <p:nvPr/>
          </p:nvCxnSpPr>
          <p:spPr bwMode="auto">
            <a:xfrm>
              <a:off x="6553200" y="5811776"/>
              <a:ext cx="482600" cy="1588"/>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5" name="Straight Connector 134"/>
            <p:cNvCxnSpPr>
              <a:cxnSpLocks noChangeShapeType="1"/>
            </p:cNvCxnSpPr>
            <p:nvPr/>
          </p:nvCxnSpPr>
          <p:spPr bwMode="auto">
            <a:xfrm>
              <a:off x="5867400" y="5964214"/>
              <a:ext cx="6858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6" name="Straight Connector 135"/>
            <p:cNvCxnSpPr>
              <a:cxnSpLocks noChangeShapeType="1"/>
            </p:cNvCxnSpPr>
            <p:nvPr/>
          </p:nvCxnSpPr>
          <p:spPr bwMode="auto">
            <a:xfrm>
              <a:off x="6553200" y="5964214"/>
              <a:ext cx="22606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7" name="Straight Connector 136"/>
            <p:cNvCxnSpPr>
              <a:cxnSpLocks noChangeShapeType="1"/>
            </p:cNvCxnSpPr>
            <p:nvPr/>
          </p:nvCxnSpPr>
          <p:spPr bwMode="auto">
            <a:xfrm>
              <a:off x="5257800" y="6192871"/>
              <a:ext cx="6096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38" name="Straight Connector 137"/>
            <p:cNvCxnSpPr>
              <a:cxnSpLocks noChangeShapeType="1"/>
            </p:cNvCxnSpPr>
            <p:nvPr/>
          </p:nvCxnSpPr>
          <p:spPr bwMode="auto">
            <a:xfrm>
              <a:off x="5867400" y="6192871"/>
              <a:ext cx="685800" cy="1588"/>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0" name="Straight Connector 139"/>
            <p:cNvCxnSpPr>
              <a:cxnSpLocks noChangeShapeType="1"/>
            </p:cNvCxnSpPr>
            <p:nvPr/>
          </p:nvCxnSpPr>
          <p:spPr bwMode="auto">
            <a:xfrm>
              <a:off x="5257800" y="6345309"/>
              <a:ext cx="6096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1" name="Straight Connector 140"/>
            <p:cNvCxnSpPr>
              <a:cxnSpLocks noChangeShapeType="1"/>
            </p:cNvCxnSpPr>
            <p:nvPr/>
          </p:nvCxnSpPr>
          <p:spPr bwMode="auto">
            <a:xfrm>
              <a:off x="6553200" y="6192871"/>
              <a:ext cx="5334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2" name="Straight Connector 141"/>
            <p:cNvCxnSpPr>
              <a:cxnSpLocks noChangeShapeType="1"/>
            </p:cNvCxnSpPr>
            <p:nvPr/>
          </p:nvCxnSpPr>
          <p:spPr bwMode="auto">
            <a:xfrm>
              <a:off x="5867400" y="6345309"/>
              <a:ext cx="9779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sp>
          <p:nvSpPr>
            <p:cNvPr id="143" name="Oval 142"/>
            <p:cNvSpPr>
              <a:spLocks noChangeArrowheads="1"/>
            </p:cNvSpPr>
            <p:nvPr/>
          </p:nvSpPr>
          <p:spPr bwMode="auto">
            <a:xfrm>
              <a:off x="4800600" y="5732381"/>
              <a:ext cx="212725" cy="269943"/>
            </a:xfrm>
            <a:prstGeom prst="ellipse">
              <a:avLst/>
            </a:prstGeom>
            <a:solidFill>
              <a:srgbClr val="FF0000"/>
            </a:solidFill>
            <a:ln w="57150" cap="flat" cmpd="sng" algn="ctr">
              <a:solidFill>
                <a:srgbClr val="FF0000"/>
              </a:solidFill>
              <a:prstDash val="solid"/>
              <a:round/>
              <a:headEnd type="none" w="med" len="med"/>
              <a:tailEnd type="none" w="med" len="med"/>
            </a:ln>
            <a:effectLst>
              <a:outerShdw blurRad="40000"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sp>
          <p:nvSpPr>
            <p:cNvPr id="144" name="Oval 143"/>
            <p:cNvSpPr>
              <a:spLocks noChangeArrowheads="1"/>
            </p:cNvSpPr>
            <p:nvPr/>
          </p:nvSpPr>
          <p:spPr bwMode="auto">
            <a:xfrm>
              <a:off x="4800600" y="6113476"/>
              <a:ext cx="212725" cy="269943"/>
            </a:xfrm>
            <a:prstGeom prst="ellipse">
              <a:avLst/>
            </a:prstGeom>
            <a:solidFill>
              <a:srgbClr val="0000FF"/>
            </a:solidFill>
            <a:ln w="57150" cap="flat" cmpd="sng" algn="ctr">
              <a:solidFill>
                <a:srgbClr val="0000FF"/>
              </a:solidFill>
              <a:prstDash val="solid"/>
              <a:round/>
              <a:headEnd type="none" w="med" len="med"/>
              <a:tailEnd type="none" w="med" len="med"/>
            </a:ln>
            <a:effectLst>
              <a:outerShdw blurRad="40000"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cxnSp>
          <p:nvCxnSpPr>
            <p:cNvPr id="145" name="Straight Connector 144"/>
            <p:cNvCxnSpPr>
              <a:cxnSpLocks noChangeShapeType="1"/>
            </p:cNvCxnSpPr>
            <p:nvPr/>
          </p:nvCxnSpPr>
          <p:spPr bwMode="auto">
            <a:xfrm>
              <a:off x="4724400" y="5810188"/>
              <a:ext cx="1143000" cy="1587"/>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6" name="Straight Connector 145"/>
            <p:cNvCxnSpPr>
              <a:cxnSpLocks noChangeShapeType="1"/>
            </p:cNvCxnSpPr>
            <p:nvPr/>
          </p:nvCxnSpPr>
          <p:spPr bwMode="auto">
            <a:xfrm>
              <a:off x="4724400" y="5965802"/>
              <a:ext cx="1143000" cy="1587"/>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7" name="Straight Connector 146"/>
            <p:cNvCxnSpPr>
              <a:cxnSpLocks noChangeShapeType="1"/>
            </p:cNvCxnSpPr>
            <p:nvPr/>
          </p:nvCxnSpPr>
          <p:spPr bwMode="auto">
            <a:xfrm>
              <a:off x="4724400" y="6191284"/>
              <a:ext cx="1143000" cy="1587"/>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8" name="Straight Connector 147"/>
            <p:cNvCxnSpPr>
              <a:cxnSpLocks noChangeShapeType="1"/>
            </p:cNvCxnSpPr>
            <p:nvPr/>
          </p:nvCxnSpPr>
          <p:spPr bwMode="auto">
            <a:xfrm>
              <a:off x="4724400" y="6343722"/>
              <a:ext cx="1143000" cy="1587"/>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49" name="Straight Connector 148"/>
            <p:cNvCxnSpPr>
              <a:cxnSpLocks noChangeShapeType="1"/>
            </p:cNvCxnSpPr>
            <p:nvPr/>
          </p:nvCxnSpPr>
          <p:spPr bwMode="auto">
            <a:xfrm>
              <a:off x="6845300" y="6345309"/>
              <a:ext cx="1981200" cy="1588"/>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50" name="Straight Connector 149"/>
            <p:cNvCxnSpPr>
              <a:cxnSpLocks noChangeShapeType="1"/>
            </p:cNvCxnSpPr>
            <p:nvPr/>
          </p:nvCxnSpPr>
          <p:spPr bwMode="auto">
            <a:xfrm>
              <a:off x="7073900" y="6192871"/>
              <a:ext cx="1739900" cy="1588"/>
            </a:xfrm>
            <a:prstGeom prst="line">
              <a:avLst/>
            </a:prstGeom>
            <a:noFill/>
            <a:ln w="5715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51" name="Straight Connector 150"/>
            <p:cNvCxnSpPr>
              <a:cxnSpLocks noChangeShapeType="1"/>
            </p:cNvCxnSpPr>
            <p:nvPr/>
          </p:nvCxnSpPr>
          <p:spPr bwMode="auto">
            <a:xfrm>
              <a:off x="7035800" y="5811776"/>
              <a:ext cx="1778000" cy="1588"/>
            </a:xfrm>
            <a:prstGeom prst="line">
              <a:avLst/>
            </a:prstGeom>
            <a:noFill/>
            <a:ln w="5715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grpSp>
      <p:cxnSp>
        <p:nvCxnSpPr>
          <p:cNvPr id="88" name="Straight Arrow Connector 87"/>
          <p:cNvCxnSpPr/>
          <p:nvPr/>
        </p:nvCxnSpPr>
        <p:spPr>
          <a:xfrm rot="16200000" flipH="1">
            <a:off x="6743700" y="4076700"/>
            <a:ext cx="914400" cy="381000"/>
          </a:xfrm>
          <a:prstGeom prst="straightConnector1">
            <a:avLst/>
          </a:prstGeom>
          <a:ln w="25400"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3" name="Group 92"/>
          <p:cNvGrpSpPr/>
          <p:nvPr/>
        </p:nvGrpSpPr>
        <p:grpSpPr>
          <a:xfrm>
            <a:off x="4737100" y="5791200"/>
            <a:ext cx="4102100" cy="978932"/>
            <a:chOff x="4572000" y="5791200"/>
            <a:chExt cx="4102100" cy="978932"/>
          </a:xfrm>
        </p:grpSpPr>
        <p:grpSp>
          <p:nvGrpSpPr>
            <p:cNvPr id="23564" name="Group 111"/>
            <p:cNvGrpSpPr>
              <a:grpSpLocks/>
            </p:cNvGrpSpPr>
            <p:nvPr/>
          </p:nvGrpSpPr>
          <p:grpSpPr bwMode="auto">
            <a:xfrm>
              <a:off x="4572000" y="5791200"/>
              <a:ext cx="4102100" cy="650875"/>
              <a:chOff x="4711700" y="4864100"/>
              <a:chExt cx="4102100" cy="651038"/>
            </a:xfrm>
          </p:grpSpPr>
          <p:sp>
            <p:nvSpPr>
              <p:cNvPr id="113" name="Oval 112"/>
              <p:cNvSpPr>
                <a:spLocks noChangeArrowheads="1"/>
              </p:cNvSpPr>
              <p:nvPr/>
            </p:nvSpPr>
            <p:spPr bwMode="auto">
              <a:xfrm>
                <a:off x="4787900" y="4864100"/>
                <a:ext cx="212725" cy="269943"/>
              </a:xfrm>
              <a:prstGeom prst="ellipse">
                <a:avLst/>
              </a:prstGeom>
              <a:solidFill>
                <a:srgbClr val="FF0000"/>
              </a:solidFill>
              <a:ln w="38100" cap="flat" cmpd="sng" algn="ctr">
                <a:solidFill>
                  <a:srgbClr val="FF0000"/>
                </a:solidFill>
                <a:prstDash val="solid"/>
                <a:round/>
                <a:headEnd type="none" w="med" len="med"/>
                <a:tailEnd type="none" w="med" len="med"/>
              </a:ln>
              <a:effectLst>
                <a:outerShdw blurRad="40000"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sp>
            <p:nvSpPr>
              <p:cNvPr id="114" name="Oval 113"/>
              <p:cNvSpPr>
                <a:spLocks noChangeArrowheads="1"/>
              </p:cNvSpPr>
              <p:nvPr/>
            </p:nvSpPr>
            <p:spPr bwMode="auto">
              <a:xfrm>
                <a:off x="4787900" y="5245195"/>
                <a:ext cx="212725" cy="269943"/>
              </a:xfrm>
              <a:prstGeom prst="ellipse">
                <a:avLst/>
              </a:prstGeom>
              <a:solidFill>
                <a:srgbClr val="0000FF"/>
              </a:solidFill>
              <a:ln w="38100" cap="flat" cmpd="sng" algn="ctr">
                <a:solidFill>
                  <a:srgbClr val="0000FF"/>
                </a:solidFill>
                <a:prstDash val="solid"/>
                <a:round/>
                <a:headEnd type="none" w="med" len="med"/>
                <a:tailEnd type="none" w="med" len="med"/>
              </a:ln>
              <a:effectLst>
                <a:outerShdw blurRad="40000"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cxnSp>
            <p:nvCxnSpPr>
              <p:cNvPr id="115" name="Straight Connector 114"/>
              <p:cNvCxnSpPr>
                <a:cxnSpLocks noChangeShapeType="1"/>
              </p:cNvCxnSpPr>
              <p:nvPr/>
            </p:nvCxnSpPr>
            <p:spPr bwMode="auto">
              <a:xfrm>
                <a:off x="4711700" y="4941907"/>
                <a:ext cx="1143000" cy="1587"/>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16" name="Straight Connector 115"/>
              <p:cNvCxnSpPr>
                <a:cxnSpLocks noChangeShapeType="1"/>
              </p:cNvCxnSpPr>
              <p:nvPr/>
            </p:nvCxnSpPr>
            <p:spPr bwMode="auto">
              <a:xfrm>
                <a:off x="5854700" y="4940319"/>
                <a:ext cx="685800" cy="1588"/>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17" name="Straight Connector 116"/>
              <p:cNvCxnSpPr>
                <a:cxnSpLocks noChangeShapeType="1"/>
              </p:cNvCxnSpPr>
              <p:nvPr/>
            </p:nvCxnSpPr>
            <p:spPr bwMode="auto">
              <a:xfrm>
                <a:off x="4711700" y="5097521"/>
                <a:ext cx="1143000" cy="1587"/>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18" name="Straight Connector 117"/>
              <p:cNvCxnSpPr>
                <a:cxnSpLocks noChangeShapeType="1"/>
              </p:cNvCxnSpPr>
              <p:nvPr/>
            </p:nvCxnSpPr>
            <p:spPr bwMode="auto">
              <a:xfrm>
                <a:off x="6540500" y="4940319"/>
                <a:ext cx="2273300" cy="1588"/>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19" name="Straight Connector 118"/>
              <p:cNvCxnSpPr>
                <a:cxnSpLocks noChangeShapeType="1"/>
              </p:cNvCxnSpPr>
              <p:nvPr/>
            </p:nvCxnSpPr>
            <p:spPr bwMode="auto">
              <a:xfrm>
                <a:off x="5854700" y="5092757"/>
                <a:ext cx="990600" cy="1588"/>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0" name="Straight Connector 119"/>
              <p:cNvCxnSpPr>
                <a:cxnSpLocks noChangeShapeType="1"/>
              </p:cNvCxnSpPr>
              <p:nvPr/>
            </p:nvCxnSpPr>
            <p:spPr bwMode="auto">
              <a:xfrm>
                <a:off x="6845300" y="5092757"/>
                <a:ext cx="1968500" cy="1588"/>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1" name="Straight Connector 120"/>
              <p:cNvCxnSpPr>
                <a:cxnSpLocks noChangeShapeType="1"/>
              </p:cNvCxnSpPr>
              <p:nvPr/>
            </p:nvCxnSpPr>
            <p:spPr bwMode="auto">
              <a:xfrm>
                <a:off x="4711700" y="5323003"/>
                <a:ext cx="1143000" cy="1587"/>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2" name="Straight Connector 121"/>
              <p:cNvCxnSpPr>
                <a:cxnSpLocks noChangeShapeType="1"/>
              </p:cNvCxnSpPr>
              <p:nvPr/>
            </p:nvCxnSpPr>
            <p:spPr bwMode="auto">
              <a:xfrm>
                <a:off x="5854700" y="5321414"/>
                <a:ext cx="685800" cy="1588"/>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3" name="Straight Connector 122"/>
              <p:cNvCxnSpPr>
                <a:cxnSpLocks noChangeShapeType="1"/>
              </p:cNvCxnSpPr>
              <p:nvPr/>
            </p:nvCxnSpPr>
            <p:spPr bwMode="auto">
              <a:xfrm>
                <a:off x="4711700" y="5475441"/>
                <a:ext cx="1143000" cy="1587"/>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7" name="Straight Connector 126"/>
              <p:cNvCxnSpPr>
                <a:cxnSpLocks noChangeShapeType="1"/>
              </p:cNvCxnSpPr>
              <p:nvPr/>
            </p:nvCxnSpPr>
            <p:spPr bwMode="auto">
              <a:xfrm>
                <a:off x="6540500" y="5321414"/>
                <a:ext cx="2273300" cy="1588"/>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8" name="Straight Connector 127"/>
              <p:cNvCxnSpPr>
                <a:cxnSpLocks noChangeShapeType="1"/>
              </p:cNvCxnSpPr>
              <p:nvPr/>
            </p:nvCxnSpPr>
            <p:spPr bwMode="auto">
              <a:xfrm>
                <a:off x="5854700" y="5473853"/>
                <a:ext cx="685800" cy="1588"/>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cxnSp>
            <p:nvCxnSpPr>
              <p:cNvPr id="129" name="Straight Connector 128"/>
              <p:cNvCxnSpPr>
                <a:cxnSpLocks noChangeShapeType="1"/>
              </p:cNvCxnSpPr>
              <p:nvPr/>
            </p:nvCxnSpPr>
            <p:spPr bwMode="auto">
              <a:xfrm>
                <a:off x="6540500" y="5473853"/>
                <a:ext cx="2273300" cy="1588"/>
              </a:xfrm>
              <a:prstGeom prst="line">
                <a:avLst/>
              </a:prstGeom>
              <a:noFill/>
              <a:ln w="38100" cap="flat" cmpd="sng" algn="ctr">
                <a:solidFill>
                  <a:srgbClr val="0000FF"/>
                </a:solidFill>
                <a:prstDash val="solid"/>
                <a:round/>
                <a:headEnd type="none" w="med" len="med"/>
                <a:tailEnd type="none" w="med" len="med"/>
              </a:ln>
              <a:effectLst>
                <a:outerShdw blurRad="40000" dist="20000" dir="5400000" rotWithShape="0">
                  <a:srgbClr val="000000">
                    <a:alpha val="37999"/>
                  </a:srgbClr>
                </a:outerShdw>
              </a:effectLst>
            </p:spPr>
          </p:cxnSp>
        </p:grpSp>
        <p:sp>
          <p:nvSpPr>
            <p:cNvPr id="92" name="TextBox 91"/>
            <p:cNvSpPr txBox="1"/>
            <p:nvPr/>
          </p:nvSpPr>
          <p:spPr>
            <a:xfrm>
              <a:off x="4724400" y="6400800"/>
              <a:ext cx="1971328" cy="369332"/>
            </a:xfrm>
            <a:prstGeom prst="rect">
              <a:avLst/>
            </a:prstGeom>
            <a:noFill/>
          </p:spPr>
          <p:txBody>
            <a:bodyPr wrap="none" rtlCol="0">
              <a:spAutoFit/>
            </a:bodyPr>
            <a:lstStyle/>
            <a:p>
              <a:r>
                <a:rPr lang="en-US" i="1" dirty="0" smtClean="0">
                  <a:solidFill>
                    <a:srgbClr val="7F7F7F"/>
                  </a:solidFill>
                </a:rPr>
                <a:t>non-recombinant</a:t>
              </a:r>
              <a:endParaRPr lang="en-US" i="1" dirty="0">
                <a:solidFill>
                  <a:srgbClr val="7F7F7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1325" y="152400"/>
            <a:ext cx="8229600" cy="1143000"/>
          </a:xfrm>
        </p:spPr>
        <p:txBody>
          <a:bodyPr/>
          <a:lstStyle/>
          <a:p>
            <a:pPr eaLnBrk="1" hangingPunct="1"/>
            <a:r>
              <a:rPr lang="en-US" dirty="0">
                <a:latin typeface="Arial"/>
                <a:ea typeface="ＭＳ Ｐゴシック" charset="-128"/>
                <a:cs typeface="Arial"/>
              </a:rPr>
              <a:t>Wrap-</a:t>
            </a:r>
            <a:r>
              <a:rPr lang="en-US" dirty="0" smtClean="0">
                <a:latin typeface="Arial"/>
                <a:ea typeface="ＭＳ Ｐゴシック" charset="-128"/>
                <a:cs typeface="Arial"/>
              </a:rPr>
              <a:t>Up: </a:t>
            </a:r>
            <a:br>
              <a:rPr lang="en-US" dirty="0" smtClean="0">
                <a:latin typeface="Arial"/>
                <a:ea typeface="ＭＳ Ｐゴシック" charset="-128"/>
                <a:cs typeface="Arial"/>
              </a:rPr>
            </a:br>
            <a:r>
              <a:rPr lang="en-US" dirty="0">
                <a:latin typeface="Arial"/>
                <a:ea typeface="ＭＳ Ｐゴシック" charset="-128"/>
                <a:cs typeface="Arial"/>
              </a:rPr>
              <a:t>Learning</a:t>
            </a:r>
            <a:r>
              <a:rPr lang="en-US" dirty="0" smtClean="0">
                <a:latin typeface="Arial"/>
                <a:ea typeface="ＭＳ Ｐゴシック" charset="-128"/>
                <a:cs typeface="Arial"/>
              </a:rPr>
              <a:t> accomplishments </a:t>
            </a:r>
            <a:endParaRPr lang="en-US" dirty="0">
              <a:latin typeface="Arial"/>
              <a:ea typeface="ＭＳ Ｐゴシック" charset="-128"/>
              <a:cs typeface="Arial"/>
            </a:endParaRPr>
          </a:p>
        </p:txBody>
      </p:sp>
      <p:sp>
        <p:nvSpPr>
          <p:cNvPr id="24579" name="Rectangle 3"/>
          <p:cNvSpPr>
            <a:spLocks noChangeArrowheads="1"/>
          </p:cNvSpPr>
          <p:nvPr/>
        </p:nvSpPr>
        <p:spPr bwMode="auto">
          <a:xfrm>
            <a:off x="457200" y="2209800"/>
            <a:ext cx="8534400" cy="2092881"/>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2400" dirty="0"/>
              <a:t>Students</a:t>
            </a:r>
            <a:r>
              <a:rPr lang="en-US" sz="2400" dirty="0" smtClean="0"/>
              <a:t> should be able </a:t>
            </a:r>
            <a:r>
              <a:rPr lang="en-US" sz="2400" dirty="0"/>
              <a:t>to…</a:t>
            </a:r>
            <a:endParaRPr lang="en-US" sz="2400" dirty="0" smtClean="0"/>
          </a:p>
          <a:p>
            <a:pPr>
              <a:spcAft>
                <a:spcPts val="600"/>
              </a:spcAft>
              <a:buFontTx/>
              <a:buAutoNum type="arabicPeriod"/>
            </a:pPr>
            <a:r>
              <a:rPr lang="en-US" sz="2400" b="1" dirty="0" smtClean="0">
                <a:solidFill>
                  <a:srgbClr val="FF0000"/>
                </a:solidFill>
              </a:rPr>
              <a:t>Describe </a:t>
            </a:r>
            <a:r>
              <a:rPr lang="en-US" sz="2400" b="1" dirty="0">
                <a:solidFill>
                  <a:srgbClr val="FF0000"/>
                </a:solidFill>
              </a:rPr>
              <a:t>the molecular events that occur during homologous recombination. </a:t>
            </a:r>
          </a:p>
          <a:p>
            <a:pPr>
              <a:spcAft>
                <a:spcPts val="600"/>
              </a:spcAft>
              <a:buFontTx/>
              <a:buAutoNum type="arabicPeriod"/>
            </a:pPr>
            <a:r>
              <a:rPr lang="en-US" sz="2400" b="1" dirty="0">
                <a:solidFill>
                  <a:srgbClr val="FF0000"/>
                </a:solidFill>
              </a:rPr>
              <a:t>Identify the product of a homologous recombination event</a:t>
            </a:r>
            <a:r>
              <a:rPr lang="en-US" sz="2400" b="1" dirty="0" smtClean="0">
                <a:solidFill>
                  <a:srgbClr val="FF0000"/>
                </a:solidFill>
              </a:rPr>
              <a:t>.</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373063"/>
            <a:ext cx="4953000" cy="1143000"/>
          </a:xfrm>
        </p:spPr>
        <p:txBody>
          <a:bodyPr/>
          <a:lstStyle/>
          <a:p>
            <a:pPr eaLnBrk="1" hangingPunct="1"/>
            <a:r>
              <a:rPr lang="en-US" dirty="0">
                <a:latin typeface="Arial"/>
                <a:ea typeface="ＭＳ Ｐゴシック" charset="-128"/>
                <a:cs typeface="Arial"/>
              </a:rPr>
              <a:t>Apply your knowledge!</a:t>
            </a:r>
          </a:p>
        </p:txBody>
      </p:sp>
      <p:sp>
        <p:nvSpPr>
          <p:cNvPr id="25603" name="Content Placeholder 2"/>
          <p:cNvSpPr>
            <a:spLocks noGrp="1"/>
          </p:cNvSpPr>
          <p:nvPr>
            <p:ph idx="1"/>
          </p:nvPr>
        </p:nvSpPr>
        <p:spPr>
          <a:xfrm>
            <a:off x="228600" y="1676400"/>
            <a:ext cx="8610600" cy="4953000"/>
          </a:xfrm>
        </p:spPr>
        <p:txBody>
          <a:bodyPr/>
          <a:lstStyle/>
          <a:p>
            <a:pPr eaLnBrk="1" hangingPunct="1">
              <a:lnSpc>
                <a:spcPct val="80000"/>
              </a:lnSpc>
              <a:buFont typeface="Arial" charset="0"/>
              <a:buNone/>
            </a:pPr>
            <a:endParaRPr lang="en-US" sz="2200" dirty="0">
              <a:latin typeface="Arial"/>
              <a:ea typeface="ＭＳ Ｐゴシック" charset="-128"/>
              <a:cs typeface="Arial"/>
            </a:endParaRPr>
          </a:p>
          <a:p>
            <a:pPr eaLnBrk="1" hangingPunct="1">
              <a:lnSpc>
                <a:spcPct val="80000"/>
              </a:lnSpc>
              <a:buFont typeface="Arial" charset="0"/>
              <a:buNone/>
            </a:pPr>
            <a:r>
              <a:rPr lang="en-US" sz="2600" dirty="0">
                <a:latin typeface="Arial"/>
                <a:ea typeface="ＭＳ Ｐゴシック" charset="-128"/>
                <a:cs typeface="Arial"/>
              </a:rPr>
              <a:t>H</a:t>
            </a:r>
            <a:r>
              <a:rPr lang="en-US" sz="2600" dirty="0" smtClean="0">
                <a:latin typeface="Arial"/>
                <a:ea typeface="ＭＳ Ｐゴシック" charset="-128"/>
                <a:cs typeface="Arial"/>
              </a:rPr>
              <a:t>omework </a:t>
            </a:r>
            <a:r>
              <a:rPr lang="en-US" sz="2600" dirty="0">
                <a:latin typeface="Arial"/>
                <a:ea typeface="ＭＳ Ｐゴシック" charset="-128"/>
                <a:cs typeface="Arial"/>
              </a:rPr>
              <a:t>on your own (see website)</a:t>
            </a:r>
            <a:r>
              <a:rPr lang="en-US" sz="2600" dirty="0" smtClean="0">
                <a:latin typeface="Arial"/>
                <a:ea typeface="ＭＳ Ｐゴシック" charset="-128"/>
                <a:cs typeface="Arial"/>
              </a:rPr>
              <a:t>:</a:t>
            </a:r>
          </a:p>
          <a:p>
            <a:pPr eaLnBrk="1" hangingPunct="1">
              <a:lnSpc>
                <a:spcPct val="80000"/>
              </a:lnSpc>
              <a:buFont typeface="Arial" charset="0"/>
              <a:buNone/>
            </a:pPr>
            <a:r>
              <a:rPr lang="en-US" sz="2800" dirty="0" smtClean="0">
                <a:latin typeface="Arial"/>
                <a:ea typeface="ＭＳ Ｐゴシック" charset="-128"/>
                <a:cs typeface="Arial"/>
              </a:rPr>
              <a:t> </a:t>
            </a:r>
            <a:endParaRPr lang="en-US" sz="2800" dirty="0">
              <a:latin typeface="Arial"/>
              <a:ea typeface="ＭＳ Ｐゴシック" charset="-128"/>
              <a:cs typeface="Arial"/>
            </a:endParaRPr>
          </a:p>
          <a:p>
            <a:pPr eaLnBrk="1" hangingPunct="1">
              <a:lnSpc>
                <a:spcPct val="80000"/>
              </a:lnSpc>
            </a:pPr>
            <a:r>
              <a:rPr lang="en-US" sz="2400" dirty="0" smtClean="0">
                <a:latin typeface="Arial"/>
                <a:ea typeface="ＭＳ Ｐゴシック" charset="-128"/>
                <a:cs typeface="Arial"/>
              </a:rPr>
              <a:t>Diagram the </a:t>
            </a:r>
            <a:r>
              <a:rPr lang="en-US" sz="2400" dirty="0">
                <a:latin typeface="Arial"/>
                <a:ea typeface="ＭＳ Ｐゴシック" charset="-128"/>
                <a:cs typeface="Arial"/>
              </a:rPr>
              <a:t>steps </a:t>
            </a:r>
            <a:r>
              <a:rPr lang="en-US" sz="2400" dirty="0" smtClean="0">
                <a:latin typeface="Arial"/>
                <a:ea typeface="ＭＳ Ｐゴシック" charset="-128"/>
                <a:cs typeface="Arial"/>
              </a:rPr>
              <a:t>involved in </a:t>
            </a:r>
            <a:r>
              <a:rPr lang="en-US" sz="2400" dirty="0">
                <a:latin typeface="Arial"/>
                <a:ea typeface="ＭＳ Ｐゴシック" charset="-128"/>
                <a:cs typeface="Arial"/>
              </a:rPr>
              <a:t>homologous recombination</a:t>
            </a:r>
            <a:r>
              <a:rPr lang="en-US" sz="2400" dirty="0" smtClean="0">
                <a:latin typeface="Arial"/>
                <a:ea typeface="ＭＳ Ｐゴシック" charset="-128"/>
                <a:cs typeface="Arial"/>
              </a:rPr>
              <a:t>.</a:t>
            </a:r>
          </a:p>
          <a:p>
            <a:pPr eaLnBrk="1" hangingPunct="1">
              <a:lnSpc>
                <a:spcPct val="80000"/>
              </a:lnSpc>
            </a:pPr>
            <a:endParaRPr lang="en-US" sz="2400" dirty="0" smtClean="0">
              <a:latin typeface="Arial"/>
              <a:ea typeface="ＭＳ Ｐゴシック" charset="-128"/>
              <a:cs typeface="Arial"/>
            </a:endParaRPr>
          </a:p>
          <a:p>
            <a:pPr eaLnBrk="1" hangingPunct="1">
              <a:lnSpc>
                <a:spcPct val="80000"/>
              </a:lnSpc>
            </a:pPr>
            <a:r>
              <a:rPr lang="en-US" sz="2400" dirty="0" smtClean="0">
                <a:latin typeface="Arial"/>
                <a:ea typeface="ＭＳ Ｐゴシック" charset="-128"/>
                <a:cs typeface="Arial"/>
              </a:rPr>
              <a:t>Based </a:t>
            </a:r>
            <a:r>
              <a:rPr lang="en-US" sz="2400" dirty="0">
                <a:latin typeface="Arial"/>
                <a:ea typeface="ＭＳ Ｐゴシック" charset="-128"/>
                <a:cs typeface="Arial"/>
              </a:rPr>
              <a:t>on what we </a:t>
            </a:r>
            <a:r>
              <a:rPr lang="en-US" sz="2400" dirty="0" smtClean="0">
                <a:latin typeface="Arial"/>
                <a:ea typeface="ＭＳ Ｐゴシック" charset="-128"/>
                <a:cs typeface="Arial"/>
              </a:rPr>
              <a:t>previously learned about repair of double strand breaks in DNA, write a 1 page summary that compares and contrasts the steps involved in homologous recombination and DNA repair. </a:t>
            </a:r>
            <a:endParaRPr lang="en-US" sz="2400" dirty="0">
              <a:latin typeface="Arial"/>
              <a:ea typeface="ＭＳ Ｐゴシック" charset="-128"/>
              <a:cs typeface="Arial"/>
            </a:endParaRPr>
          </a:p>
        </p:txBody>
      </p:sp>
      <p:grpSp>
        <p:nvGrpSpPr>
          <p:cNvPr id="25604" name="Group 23"/>
          <p:cNvGrpSpPr>
            <a:grpSpLocks/>
          </p:cNvGrpSpPr>
          <p:nvPr/>
        </p:nvGrpSpPr>
        <p:grpSpPr bwMode="auto">
          <a:xfrm>
            <a:off x="6076950" y="261938"/>
            <a:ext cx="3048000" cy="2076450"/>
            <a:chOff x="1676399" y="1566545"/>
            <a:chExt cx="4773479" cy="3691255"/>
          </a:xfrm>
        </p:grpSpPr>
        <p:pic>
          <p:nvPicPr>
            <p:cNvPr id="25605" name="Picture 3"/>
            <p:cNvPicPr>
              <a:picLocks noChangeAspect="1" noChangeArrowheads="1"/>
            </p:cNvPicPr>
            <p:nvPr/>
          </p:nvPicPr>
          <p:blipFill>
            <a:blip r:embed="rId2"/>
            <a:srcRect l="3685" t="6573" r="70514" b="60420"/>
            <a:stretch>
              <a:fillRect/>
            </a:stretch>
          </p:blipFill>
          <p:spPr bwMode="auto">
            <a:xfrm>
              <a:off x="1676399" y="1600200"/>
              <a:ext cx="4773479" cy="3657600"/>
            </a:xfrm>
            <a:prstGeom prst="rect">
              <a:avLst/>
            </a:prstGeom>
            <a:noFill/>
            <a:ln w="9525">
              <a:noFill/>
              <a:miter lim="800000"/>
              <a:headEnd/>
              <a:tailEnd/>
            </a:ln>
          </p:spPr>
        </p:pic>
        <p:sp>
          <p:nvSpPr>
            <p:cNvPr id="26" name="TextBox 25"/>
            <p:cNvSpPr txBox="1"/>
            <p:nvPr/>
          </p:nvSpPr>
          <p:spPr>
            <a:xfrm>
              <a:off x="4498222" y="4301121"/>
              <a:ext cx="474861" cy="764779"/>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sp>
          <p:nvSpPr>
            <p:cNvPr id="27" name="TextBox 26"/>
            <p:cNvSpPr txBox="1"/>
            <p:nvPr/>
          </p:nvSpPr>
          <p:spPr>
            <a:xfrm>
              <a:off x="4421149" y="1566545"/>
              <a:ext cx="522099" cy="925636"/>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sp>
          <p:nvSpPr>
            <p:cNvPr id="28" name="TextBox 27"/>
            <p:cNvSpPr txBox="1"/>
            <p:nvPr/>
          </p:nvSpPr>
          <p:spPr>
            <a:xfrm>
              <a:off x="4421149" y="2523223"/>
              <a:ext cx="522099" cy="767600"/>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sp>
          <p:nvSpPr>
            <p:cNvPr id="29" name="TextBox 28"/>
            <p:cNvSpPr txBox="1"/>
            <p:nvPr/>
          </p:nvSpPr>
          <p:spPr>
            <a:xfrm>
              <a:off x="4498222" y="3361375"/>
              <a:ext cx="474861" cy="764777"/>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grpSp>
      <p:sp>
        <p:nvSpPr>
          <p:cNvPr id="2" name="TextBox 1"/>
          <p:cNvSpPr txBox="1"/>
          <p:nvPr/>
        </p:nvSpPr>
        <p:spPr>
          <a:xfrm>
            <a:off x="3733800" y="6400800"/>
            <a:ext cx="5223305" cy="276999"/>
          </a:xfrm>
          <a:prstGeom prst="rect">
            <a:avLst/>
          </a:prstGeom>
          <a:noFill/>
        </p:spPr>
        <p:txBody>
          <a:bodyPr wrap="none" rtlCol="0">
            <a:spAutoFit/>
          </a:bodyPr>
          <a:lstStyle/>
          <a:p>
            <a:r>
              <a:rPr lang="en-US" sz="1200" dirty="0" smtClean="0"/>
              <a:t>Figure adapted from </a:t>
            </a:r>
            <a:r>
              <a:rPr lang="en-US" sz="1200" dirty="0">
                <a:hlinkClick r:id="rId3"/>
              </a:rPr>
              <a:t>http://blog.canacad.ac.jp/bio/BiologyIBHL1/3092.html</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
        <p:nvSpPr>
          <p:cNvPr id="26627"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373063"/>
            <a:ext cx="4953000" cy="1143000"/>
          </a:xfrm>
        </p:spPr>
        <p:txBody>
          <a:bodyPr/>
          <a:lstStyle/>
          <a:p>
            <a:pPr eaLnBrk="1" hangingPunct="1"/>
            <a:r>
              <a:rPr lang="en-US" sz="4000" dirty="0" smtClean="0">
                <a:latin typeface="Arial"/>
                <a:ea typeface="ＭＳ Ｐゴシック" charset="-128"/>
                <a:cs typeface="Arial"/>
              </a:rPr>
              <a:t>More ways to apply </a:t>
            </a:r>
            <a:r>
              <a:rPr lang="en-US" sz="4000" dirty="0">
                <a:latin typeface="Arial"/>
                <a:ea typeface="ＭＳ Ｐゴシック" charset="-128"/>
                <a:cs typeface="Arial"/>
              </a:rPr>
              <a:t>your knowledge!</a:t>
            </a:r>
          </a:p>
        </p:txBody>
      </p:sp>
      <p:sp>
        <p:nvSpPr>
          <p:cNvPr id="25603" name="Content Placeholder 2"/>
          <p:cNvSpPr>
            <a:spLocks noGrp="1"/>
          </p:cNvSpPr>
          <p:nvPr>
            <p:ph idx="1"/>
          </p:nvPr>
        </p:nvSpPr>
        <p:spPr>
          <a:xfrm>
            <a:off x="304800" y="1600200"/>
            <a:ext cx="8610600" cy="4953000"/>
          </a:xfrm>
        </p:spPr>
        <p:txBody>
          <a:bodyPr/>
          <a:lstStyle/>
          <a:p>
            <a:pPr eaLnBrk="1" hangingPunct="1">
              <a:lnSpc>
                <a:spcPct val="80000"/>
              </a:lnSpc>
              <a:buFont typeface="Arial" charset="0"/>
              <a:buNone/>
            </a:pPr>
            <a:endParaRPr lang="en-US" sz="2200" dirty="0">
              <a:latin typeface="Arial"/>
              <a:ea typeface="ＭＳ Ｐゴシック" charset="-128"/>
              <a:cs typeface="Arial"/>
            </a:endParaRPr>
          </a:p>
          <a:p>
            <a:pPr eaLnBrk="1" hangingPunct="1">
              <a:lnSpc>
                <a:spcPct val="80000"/>
              </a:lnSpc>
              <a:buFont typeface="Arial" charset="0"/>
              <a:buNone/>
            </a:pPr>
            <a:r>
              <a:rPr lang="en-US" sz="2200" dirty="0">
                <a:latin typeface="Arial"/>
                <a:ea typeface="ＭＳ Ｐゴシック" charset="-128"/>
                <a:cs typeface="Arial"/>
              </a:rPr>
              <a:t>homework on your own (see website): </a:t>
            </a:r>
            <a:endParaRPr lang="en-US" sz="2200" dirty="0" smtClean="0">
              <a:latin typeface="Arial"/>
              <a:ea typeface="ＭＳ Ｐゴシック" charset="-128"/>
              <a:cs typeface="Arial"/>
            </a:endParaRPr>
          </a:p>
          <a:p>
            <a:pPr eaLnBrk="1" hangingPunct="1">
              <a:lnSpc>
                <a:spcPct val="80000"/>
              </a:lnSpc>
            </a:pPr>
            <a:endParaRPr lang="en-US" sz="2400" dirty="0" smtClean="0">
              <a:latin typeface="Arial"/>
              <a:ea typeface="ＭＳ Ｐゴシック" charset="-128"/>
              <a:cs typeface="Arial"/>
            </a:endParaRPr>
          </a:p>
          <a:p>
            <a:pPr eaLnBrk="1" hangingPunct="1">
              <a:lnSpc>
                <a:spcPct val="80000"/>
              </a:lnSpc>
            </a:pPr>
            <a:r>
              <a:rPr lang="en-US" sz="2400" dirty="0" smtClean="0">
                <a:latin typeface="Arial"/>
                <a:ea typeface="ＭＳ Ｐゴシック" charset="-128"/>
                <a:cs typeface="Arial"/>
              </a:rPr>
              <a:t>Imagine </a:t>
            </a:r>
            <a:r>
              <a:rPr lang="en-US" sz="2400" dirty="0">
                <a:latin typeface="Arial"/>
                <a:ea typeface="ＭＳ Ｐゴシック" charset="-128"/>
                <a:cs typeface="Arial"/>
              </a:rPr>
              <a:t>a pair of chromosomes (shown) with three separate genes A, B, and C (heterozygous for all genes).  If recombination occurs between genes A and C, then draw all of the resulting gametes from this crossing over event.</a:t>
            </a:r>
            <a:endParaRPr lang="en-US" sz="2400" dirty="0" smtClean="0">
              <a:latin typeface="Arial"/>
              <a:ea typeface="ＭＳ Ｐゴシック" charset="-128"/>
              <a:cs typeface="Arial"/>
            </a:endParaRPr>
          </a:p>
          <a:p>
            <a:pPr eaLnBrk="1" hangingPunct="1">
              <a:lnSpc>
                <a:spcPct val="80000"/>
              </a:lnSpc>
            </a:pPr>
            <a:r>
              <a:rPr lang="en-US" sz="2400" dirty="0" smtClean="0">
                <a:latin typeface="Arial"/>
                <a:ea typeface="ＭＳ Ｐゴシック" charset="-128"/>
                <a:cs typeface="Arial"/>
              </a:rPr>
              <a:t>In yeast, a mutation occurs that makes Spo11 protein non-functional.  Based on your knowledge of homologous recombination, predict how this mutation would affect this organism.  Explain your answer.</a:t>
            </a:r>
          </a:p>
        </p:txBody>
      </p:sp>
      <p:grpSp>
        <p:nvGrpSpPr>
          <p:cNvPr id="2" name="Group 23"/>
          <p:cNvGrpSpPr>
            <a:grpSpLocks/>
          </p:cNvGrpSpPr>
          <p:nvPr/>
        </p:nvGrpSpPr>
        <p:grpSpPr bwMode="auto">
          <a:xfrm>
            <a:off x="6076950" y="261938"/>
            <a:ext cx="3048000" cy="2076450"/>
            <a:chOff x="1676399" y="1566545"/>
            <a:chExt cx="4773479" cy="3691255"/>
          </a:xfrm>
        </p:grpSpPr>
        <p:pic>
          <p:nvPicPr>
            <p:cNvPr id="25605" name="Picture 3"/>
            <p:cNvPicPr>
              <a:picLocks noChangeAspect="1" noChangeArrowheads="1"/>
            </p:cNvPicPr>
            <p:nvPr/>
          </p:nvPicPr>
          <p:blipFill>
            <a:blip r:embed="rId3"/>
            <a:srcRect l="3685" t="6573" r="70514" b="60420"/>
            <a:stretch>
              <a:fillRect/>
            </a:stretch>
          </p:blipFill>
          <p:spPr bwMode="auto">
            <a:xfrm>
              <a:off x="1676399" y="1600200"/>
              <a:ext cx="4773479" cy="3657600"/>
            </a:xfrm>
            <a:prstGeom prst="rect">
              <a:avLst/>
            </a:prstGeom>
            <a:noFill/>
            <a:ln w="9525">
              <a:noFill/>
              <a:miter lim="800000"/>
              <a:headEnd/>
              <a:tailEnd/>
            </a:ln>
          </p:spPr>
        </p:pic>
        <p:sp>
          <p:nvSpPr>
            <p:cNvPr id="26" name="TextBox 25"/>
            <p:cNvSpPr txBox="1"/>
            <p:nvPr/>
          </p:nvSpPr>
          <p:spPr>
            <a:xfrm>
              <a:off x="4498222" y="4301121"/>
              <a:ext cx="474861" cy="764779"/>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sp>
          <p:nvSpPr>
            <p:cNvPr id="27" name="TextBox 26"/>
            <p:cNvSpPr txBox="1"/>
            <p:nvPr/>
          </p:nvSpPr>
          <p:spPr>
            <a:xfrm>
              <a:off x="4421149" y="1566545"/>
              <a:ext cx="522099" cy="925636"/>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sp>
          <p:nvSpPr>
            <p:cNvPr id="28" name="TextBox 27"/>
            <p:cNvSpPr txBox="1"/>
            <p:nvPr/>
          </p:nvSpPr>
          <p:spPr>
            <a:xfrm>
              <a:off x="4421149" y="2523223"/>
              <a:ext cx="522099" cy="767600"/>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sp>
          <p:nvSpPr>
            <p:cNvPr id="29" name="TextBox 28"/>
            <p:cNvSpPr txBox="1"/>
            <p:nvPr/>
          </p:nvSpPr>
          <p:spPr>
            <a:xfrm>
              <a:off x="4498222" y="3361375"/>
              <a:ext cx="474861" cy="764777"/>
            </a:xfrm>
            <a:prstGeom prst="rect">
              <a:avLst/>
            </a:prstGeom>
            <a:noFill/>
          </p:spPr>
          <p:txBody>
            <a:bodyPr wrap="none">
              <a:spAutoFit/>
            </a:bodyPr>
            <a:lstStyle/>
            <a:p>
              <a:pPr>
                <a:defRPr/>
              </a:pPr>
              <a:r>
                <a:rPr lang="en-US" sz="2200" b="1" dirty="0">
                  <a:solidFill>
                    <a:schemeClr val="accent5">
                      <a:lumMod val="60000"/>
                      <a:lumOff val="40000"/>
                    </a:schemeClr>
                  </a:solidFill>
                  <a:ea typeface="ＭＳ Ｐゴシック" pitchFamily="-84" charset="-128"/>
                  <a:cs typeface="+mn-cs"/>
                </a:rPr>
                <a:t>c</a:t>
              </a:r>
            </a:p>
          </p:txBody>
        </p:sp>
      </p:grpSp>
      <p:sp>
        <p:nvSpPr>
          <p:cNvPr id="10" name="TextBox 9"/>
          <p:cNvSpPr txBox="1"/>
          <p:nvPr/>
        </p:nvSpPr>
        <p:spPr>
          <a:xfrm>
            <a:off x="3733800" y="6400800"/>
            <a:ext cx="5223305" cy="276999"/>
          </a:xfrm>
          <a:prstGeom prst="rect">
            <a:avLst/>
          </a:prstGeom>
          <a:noFill/>
        </p:spPr>
        <p:txBody>
          <a:bodyPr wrap="none" rtlCol="0">
            <a:spAutoFit/>
          </a:bodyPr>
          <a:lstStyle/>
          <a:p>
            <a:r>
              <a:rPr lang="en-US" sz="1200" dirty="0" smtClean="0"/>
              <a:t>Figure adapted from </a:t>
            </a:r>
            <a:r>
              <a:rPr lang="en-US" sz="1200" dirty="0">
                <a:hlinkClick r:id="rId4"/>
              </a:rPr>
              <a:t>http://blog.canacad.ac.jp/bio/BiologyIBHL1/3092.html</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14463" y="76200"/>
            <a:ext cx="6713537" cy="1143000"/>
          </a:xfrm>
        </p:spPr>
        <p:txBody>
          <a:bodyPr/>
          <a:lstStyle/>
          <a:p>
            <a:pPr eaLnBrk="1" hangingPunct="1"/>
            <a:r>
              <a:rPr lang="en-US" sz="3600" dirty="0">
                <a:latin typeface="Arial"/>
                <a:ea typeface="ＭＳ Ｐゴシック" charset="-128"/>
                <a:cs typeface="Arial"/>
              </a:rPr>
              <a:t>possible processes at each step</a:t>
            </a:r>
            <a:br>
              <a:rPr lang="en-US" sz="3600" dirty="0">
                <a:latin typeface="Arial"/>
                <a:ea typeface="ＭＳ Ｐゴシック" charset="-128"/>
                <a:cs typeface="Arial"/>
              </a:rPr>
            </a:br>
            <a:r>
              <a:rPr lang="en-US" sz="2900" dirty="0">
                <a:latin typeface="Arial"/>
                <a:ea typeface="ＭＳ Ｐゴシック" charset="-128"/>
                <a:cs typeface="Arial"/>
              </a:rPr>
              <a:t>(on board – rule out wrong answers)</a:t>
            </a:r>
          </a:p>
        </p:txBody>
      </p:sp>
      <p:sp>
        <p:nvSpPr>
          <p:cNvPr id="3" name="Content Placeholder 2"/>
          <p:cNvSpPr>
            <a:spLocks noGrp="1"/>
          </p:cNvSpPr>
          <p:nvPr>
            <p:ph idx="1"/>
          </p:nvPr>
        </p:nvSpPr>
        <p:spPr>
          <a:xfrm>
            <a:off x="2521858" y="1600200"/>
            <a:ext cx="4517573" cy="4953000"/>
          </a:xfrm>
          <a:extLst/>
        </p:spPr>
        <p:txBody>
          <a:bodyPr rtlCol="0">
            <a:normAutofit fontScale="85000" lnSpcReduction="20000"/>
          </a:bodyPr>
          <a:lstStyle/>
          <a:p>
            <a:pPr eaLnBrk="1" fontAlgn="auto" hangingPunct="1">
              <a:spcAft>
                <a:spcPts val="0"/>
              </a:spcAft>
              <a:buFont typeface="Arial" pitchFamily="34" charset="0"/>
              <a:buChar char="•"/>
              <a:defRPr/>
            </a:pPr>
            <a:r>
              <a:rPr lang="en-US" strike="sngStrike" dirty="0" smtClean="0">
                <a:latin typeface="Arial"/>
                <a:ea typeface="+mn-ea"/>
                <a:cs typeface="Arial"/>
              </a:rPr>
              <a:t>RNA synthesis</a:t>
            </a:r>
          </a:p>
          <a:p>
            <a:pPr eaLnBrk="1" fontAlgn="auto" hangingPunct="1">
              <a:spcAft>
                <a:spcPts val="0"/>
              </a:spcAft>
              <a:buFont typeface="Arial" pitchFamily="34" charset="0"/>
              <a:buChar char="•"/>
              <a:defRPr/>
            </a:pPr>
            <a:r>
              <a:rPr lang="en-US" dirty="0" smtClean="0">
                <a:latin typeface="Arial"/>
                <a:ea typeface="+mn-ea"/>
                <a:cs typeface="Arial"/>
              </a:rPr>
              <a:t>DNA synthesis</a:t>
            </a:r>
          </a:p>
          <a:p>
            <a:pPr eaLnBrk="1" fontAlgn="auto" hangingPunct="1">
              <a:spcAft>
                <a:spcPts val="0"/>
              </a:spcAft>
              <a:buFont typeface="Arial" pitchFamily="34" charset="0"/>
              <a:buChar char="•"/>
              <a:defRPr/>
            </a:pPr>
            <a:r>
              <a:rPr lang="en-US" dirty="0" smtClean="0">
                <a:solidFill>
                  <a:srgbClr val="FF0000"/>
                </a:solidFill>
                <a:latin typeface="Arial"/>
                <a:ea typeface="+mn-ea"/>
                <a:cs typeface="Arial"/>
              </a:rPr>
              <a:t>ligation</a:t>
            </a:r>
          </a:p>
          <a:p>
            <a:pPr eaLnBrk="1" fontAlgn="auto" hangingPunct="1">
              <a:spcAft>
                <a:spcPts val="0"/>
              </a:spcAft>
              <a:buFont typeface="Arial" pitchFamily="34" charset="0"/>
              <a:buChar char="•"/>
              <a:defRPr/>
            </a:pPr>
            <a:r>
              <a:rPr lang="en-US" dirty="0" smtClean="0">
                <a:latin typeface="Arial"/>
                <a:ea typeface="+mn-ea"/>
                <a:cs typeface="Arial"/>
              </a:rPr>
              <a:t>5’ to 3’ </a:t>
            </a:r>
            <a:r>
              <a:rPr lang="en-US" dirty="0" err="1" smtClean="0">
                <a:latin typeface="Arial"/>
                <a:ea typeface="+mn-ea"/>
                <a:cs typeface="Arial"/>
              </a:rPr>
              <a:t>exonuclease</a:t>
            </a:r>
            <a:r>
              <a:rPr lang="en-US" dirty="0" smtClean="0">
                <a:latin typeface="Arial"/>
                <a:ea typeface="+mn-ea"/>
                <a:cs typeface="Arial"/>
              </a:rPr>
              <a:t> activity</a:t>
            </a:r>
          </a:p>
          <a:p>
            <a:pPr eaLnBrk="1" fontAlgn="auto" hangingPunct="1">
              <a:spcAft>
                <a:spcPts val="0"/>
              </a:spcAft>
              <a:buFont typeface="Arial" pitchFamily="34" charset="0"/>
              <a:buChar char="•"/>
              <a:defRPr/>
            </a:pPr>
            <a:r>
              <a:rPr lang="en-US" strike="sngStrike" dirty="0" smtClean="0">
                <a:latin typeface="Arial"/>
                <a:ea typeface="+mn-ea"/>
                <a:cs typeface="Arial"/>
              </a:rPr>
              <a:t>3’ to 5’ </a:t>
            </a:r>
            <a:r>
              <a:rPr lang="en-US" strike="sngStrike" dirty="0" err="1" smtClean="0">
                <a:latin typeface="Arial"/>
                <a:ea typeface="+mn-ea"/>
                <a:cs typeface="Arial"/>
              </a:rPr>
              <a:t>exonuclease</a:t>
            </a:r>
            <a:r>
              <a:rPr lang="en-US" strike="sngStrike" dirty="0" smtClean="0">
                <a:latin typeface="Arial"/>
                <a:ea typeface="+mn-ea"/>
                <a:cs typeface="Arial"/>
              </a:rPr>
              <a:t> activity</a:t>
            </a:r>
          </a:p>
          <a:p>
            <a:pPr eaLnBrk="1" fontAlgn="auto" hangingPunct="1">
              <a:spcAft>
                <a:spcPts val="0"/>
              </a:spcAft>
              <a:buFont typeface="Arial" pitchFamily="34" charset="0"/>
              <a:buChar char="•"/>
              <a:defRPr/>
            </a:pPr>
            <a:r>
              <a:rPr lang="en-US" dirty="0" err="1" smtClean="0">
                <a:latin typeface="Arial"/>
                <a:ea typeface="+mn-ea"/>
                <a:cs typeface="Arial"/>
              </a:rPr>
              <a:t>Endonuclease</a:t>
            </a:r>
            <a:r>
              <a:rPr lang="en-US" dirty="0" smtClean="0">
                <a:latin typeface="Arial"/>
                <a:ea typeface="+mn-ea"/>
                <a:cs typeface="Arial"/>
              </a:rPr>
              <a:t> activity</a:t>
            </a:r>
          </a:p>
          <a:p>
            <a:pPr eaLnBrk="1" fontAlgn="auto" hangingPunct="1">
              <a:spcAft>
                <a:spcPts val="0"/>
              </a:spcAft>
              <a:buFont typeface="Arial" pitchFamily="34" charset="0"/>
              <a:buChar char="•"/>
              <a:defRPr/>
            </a:pPr>
            <a:r>
              <a:rPr lang="en-US" strike="sngStrike" dirty="0" smtClean="0">
                <a:latin typeface="Arial"/>
                <a:ea typeface="+mn-ea"/>
                <a:cs typeface="Arial"/>
              </a:rPr>
              <a:t>reverse transcription activity</a:t>
            </a:r>
          </a:p>
          <a:p>
            <a:pPr eaLnBrk="1" fontAlgn="auto" hangingPunct="1">
              <a:spcAft>
                <a:spcPts val="0"/>
              </a:spcAft>
              <a:buFont typeface="Arial" pitchFamily="34" charset="0"/>
              <a:buChar char="•"/>
              <a:defRPr/>
            </a:pPr>
            <a:r>
              <a:rPr lang="en-US" dirty="0" smtClean="0">
                <a:latin typeface="Arial"/>
                <a:ea typeface="+mn-ea"/>
                <a:cs typeface="Arial"/>
              </a:rPr>
              <a:t>strand invasion</a:t>
            </a:r>
          </a:p>
          <a:p>
            <a:pPr eaLnBrk="1" fontAlgn="auto" hangingPunct="1">
              <a:spcAft>
                <a:spcPts val="0"/>
              </a:spcAft>
              <a:buFont typeface="Arial" pitchFamily="34" charset="0"/>
              <a:buChar char="•"/>
              <a:defRPr/>
            </a:pPr>
            <a:r>
              <a:rPr lang="en-US" dirty="0" smtClean="0">
                <a:latin typeface="Arial"/>
                <a:ea typeface="+mn-ea"/>
                <a:cs typeface="Arial"/>
              </a:rPr>
              <a:t>Double strand break</a:t>
            </a:r>
          </a:p>
        </p:txBody>
      </p:sp>
      <p:sp>
        <p:nvSpPr>
          <p:cNvPr id="4" name="TextBox 3"/>
          <p:cNvSpPr txBox="1">
            <a:spLocks noChangeArrowheads="1"/>
          </p:cNvSpPr>
          <p:nvPr/>
        </p:nvSpPr>
        <p:spPr bwMode="auto">
          <a:xfrm>
            <a:off x="6992938" y="1887538"/>
            <a:ext cx="1922462" cy="203041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fontAlgn="auto">
              <a:spcBef>
                <a:spcPts val="0"/>
              </a:spcBef>
              <a:spcAft>
                <a:spcPts val="0"/>
              </a:spcAft>
              <a:defRPr/>
            </a:pPr>
            <a:r>
              <a:rPr lang="en-US" dirty="0">
                <a:solidFill>
                  <a:schemeClr val="dk1"/>
                </a:solidFill>
                <a:latin typeface="+mn-lt"/>
                <a:ea typeface="+mn-ea"/>
                <a:cs typeface="+mn-cs"/>
              </a:rPr>
              <a:t>CAUTION:</a:t>
            </a:r>
          </a:p>
          <a:p>
            <a:pPr fontAlgn="auto">
              <a:spcBef>
                <a:spcPts val="0"/>
              </a:spcBef>
              <a:spcAft>
                <a:spcPts val="0"/>
              </a:spcAft>
              <a:defRPr/>
            </a:pPr>
            <a:r>
              <a:rPr lang="en-US" dirty="0">
                <a:solidFill>
                  <a:schemeClr val="dk1"/>
                </a:solidFill>
                <a:latin typeface="+mn-lt"/>
                <a:ea typeface="+mn-ea"/>
                <a:cs typeface="+mn-cs"/>
              </a:rPr>
              <a:t>Some processes may occur more than once!</a:t>
            </a:r>
          </a:p>
          <a:p>
            <a:pPr fontAlgn="auto">
              <a:spcBef>
                <a:spcPts val="0"/>
              </a:spcBef>
              <a:spcAft>
                <a:spcPts val="0"/>
              </a:spcAft>
              <a:defRPr/>
            </a:pPr>
            <a:endParaRPr lang="en-US" dirty="0">
              <a:solidFill>
                <a:schemeClr val="dk1"/>
              </a:solidFill>
              <a:latin typeface="+mn-lt"/>
              <a:ea typeface="+mn-ea"/>
              <a:cs typeface="+mn-cs"/>
            </a:endParaRPr>
          </a:p>
          <a:p>
            <a:pPr fontAlgn="auto">
              <a:spcBef>
                <a:spcPts val="0"/>
              </a:spcBef>
              <a:spcAft>
                <a:spcPts val="0"/>
              </a:spcAft>
              <a:defRPr/>
            </a:pPr>
            <a:r>
              <a:rPr lang="en-US" dirty="0">
                <a:solidFill>
                  <a:schemeClr val="dk1"/>
                </a:solidFill>
                <a:latin typeface="+mn-lt"/>
                <a:ea typeface="+mn-ea"/>
                <a:cs typeface="+mn-cs"/>
              </a:rPr>
              <a:t>Some processes may not occur!</a:t>
            </a:r>
          </a:p>
        </p:txBody>
      </p:sp>
      <p:pic>
        <p:nvPicPr>
          <p:cNvPr id="27653" name="Picture 4"/>
          <p:cNvPicPr>
            <a:picLocks noChangeAspect="1"/>
          </p:cNvPicPr>
          <p:nvPr/>
        </p:nvPicPr>
        <p:blipFill rotWithShape="1">
          <a:blip r:embed="rId3"/>
          <a:srcRect l="22156" r="22623" b="86267"/>
          <a:stretch/>
        </p:blipFill>
        <p:spPr bwMode="auto">
          <a:xfrm>
            <a:off x="-127000" y="1054100"/>
            <a:ext cx="2847975" cy="927100"/>
          </a:xfrm>
          <a:prstGeom prst="rect">
            <a:avLst/>
          </a:prstGeom>
          <a:noFill/>
          <a:ln w="9525">
            <a:noFill/>
            <a:miter lim="800000"/>
            <a:headEnd/>
            <a:tailEnd/>
          </a:ln>
        </p:spPr>
      </p:pic>
      <p:pic>
        <p:nvPicPr>
          <p:cNvPr id="27654" name="Picture 5"/>
          <p:cNvPicPr>
            <a:picLocks noChangeAspect="1"/>
          </p:cNvPicPr>
          <p:nvPr/>
        </p:nvPicPr>
        <p:blipFill>
          <a:blip r:embed="rId3"/>
          <a:srcRect t="86000" r="54160"/>
          <a:stretch>
            <a:fillRect/>
          </a:stretch>
        </p:blipFill>
        <p:spPr bwMode="auto">
          <a:xfrm>
            <a:off x="53975" y="5567363"/>
            <a:ext cx="2263775" cy="903287"/>
          </a:xfrm>
          <a:prstGeom prst="rect">
            <a:avLst/>
          </a:prstGeom>
          <a:noFill/>
          <a:ln w="9525">
            <a:noFill/>
            <a:miter lim="800000"/>
            <a:headEnd/>
            <a:tailEnd/>
          </a:ln>
        </p:spPr>
      </p:pic>
      <p:cxnSp>
        <p:nvCxnSpPr>
          <p:cNvPr id="8" name="Straight Arrow Connector 7"/>
          <p:cNvCxnSpPr/>
          <p:nvPr/>
        </p:nvCxnSpPr>
        <p:spPr>
          <a:xfrm>
            <a:off x="1210732" y="1882772"/>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219200" y="2416172"/>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219200" y="3025772"/>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219200" y="3593035"/>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19200" y="4134903"/>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219200" y="4676771"/>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218143" y="5235572"/>
            <a:ext cx="1057" cy="40322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1325" y="7938"/>
            <a:ext cx="8229600" cy="1143000"/>
          </a:xfrm>
        </p:spPr>
        <p:txBody>
          <a:bodyPr/>
          <a:lstStyle/>
          <a:p>
            <a:pPr eaLnBrk="1" hangingPunct="1"/>
            <a:r>
              <a:rPr lang="en-US" sz="4000" dirty="0">
                <a:latin typeface="Arial"/>
                <a:ea typeface="ＭＳ Ｐゴシック" charset="-128"/>
                <a:cs typeface="Arial"/>
              </a:rPr>
              <a:t>Learning objectives for meiosis unit</a:t>
            </a:r>
          </a:p>
        </p:txBody>
      </p:sp>
      <p:sp>
        <p:nvSpPr>
          <p:cNvPr id="15363" name="Rectangle 3"/>
          <p:cNvSpPr>
            <a:spLocks noChangeArrowheads="1"/>
          </p:cNvSpPr>
          <p:nvPr/>
        </p:nvSpPr>
        <p:spPr bwMode="auto">
          <a:xfrm>
            <a:off x="93663" y="1093788"/>
            <a:ext cx="9140825" cy="5510212"/>
          </a:xfrm>
          <a:prstGeom prst="rect">
            <a:avLst/>
          </a:prstGeom>
          <a:noFill/>
          <a:ln w="9525">
            <a:noFill/>
            <a:miter lim="800000"/>
            <a:headEnd/>
            <a:tailEnd/>
          </a:ln>
        </p:spPr>
        <p:txBody>
          <a:bodyPr>
            <a:prstTxWarp prst="textNoShape">
              <a:avLst/>
            </a:prstTxWarp>
            <a:spAutoFit/>
          </a:bodyPr>
          <a:lstStyle/>
          <a:p>
            <a:pPr>
              <a:spcAft>
                <a:spcPts val="600"/>
              </a:spcAft>
            </a:pPr>
            <a:r>
              <a:rPr lang="en-US" sz="2400" dirty="0"/>
              <a:t>Students will be able to…</a:t>
            </a:r>
          </a:p>
          <a:p>
            <a:pPr>
              <a:spcAft>
                <a:spcPts val="600"/>
              </a:spcAft>
            </a:pPr>
            <a:endParaRPr lang="en-US" sz="2400" dirty="0"/>
          </a:p>
          <a:p>
            <a:pPr>
              <a:spcAft>
                <a:spcPts val="600"/>
              </a:spcAft>
              <a:buFontTx/>
              <a:buAutoNum type="arabicPeriod"/>
            </a:pPr>
            <a:r>
              <a:rPr lang="en-US" sz="2400" dirty="0"/>
              <a:t>Compare and contrast normal mitosis, meiosis I, and meiosis II</a:t>
            </a:r>
          </a:p>
          <a:p>
            <a:pPr>
              <a:spcAft>
                <a:spcPts val="600"/>
              </a:spcAft>
              <a:buFontTx/>
              <a:buAutoNum type="arabicPeriod"/>
            </a:pPr>
            <a:r>
              <a:rPr lang="en-US" sz="2400" dirty="0"/>
              <a:t>Describe the 2 sources of genetic variation in meiosis.</a:t>
            </a:r>
          </a:p>
          <a:p>
            <a:pPr>
              <a:spcAft>
                <a:spcPts val="600"/>
              </a:spcAft>
              <a:buFontTx/>
              <a:buAutoNum type="arabicPeriod"/>
            </a:pPr>
            <a:r>
              <a:rPr lang="en-US" sz="2400" dirty="0"/>
              <a:t>Based on </a:t>
            </a:r>
            <a:r>
              <a:rPr lang="en-US" sz="2400" dirty="0" err="1"/>
              <a:t>karyotype</a:t>
            </a:r>
            <a:r>
              <a:rPr lang="en-US" sz="2400" dirty="0"/>
              <a:t> data, distinguish among non-disjunction errors that occurred during different stages of meiosis.</a:t>
            </a:r>
          </a:p>
          <a:p>
            <a:pPr>
              <a:spcAft>
                <a:spcPts val="600"/>
              </a:spcAft>
              <a:buFontTx/>
              <a:buAutoNum type="arabicPeriod"/>
            </a:pPr>
            <a:r>
              <a:rPr lang="en-US" sz="2400" b="1" dirty="0">
                <a:solidFill>
                  <a:srgbClr val="FF0000"/>
                </a:solidFill>
              </a:rPr>
              <a:t>Describe the molecular events that occur during homologous recombination. </a:t>
            </a:r>
          </a:p>
          <a:p>
            <a:pPr>
              <a:spcAft>
                <a:spcPts val="600"/>
              </a:spcAft>
              <a:buFontTx/>
              <a:buAutoNum type="arabicPeriod"/>
            </a:pPr>
            <a:r>
              <a:rPr lang="en-US" sz="2400" b="1" dirty="0">
                <a:solidFill>
                  <a:srgbClr val="FF0000"/>
                </a:solidFill>
              </a:rPr>
              <a:t>Identify the product of a homologous recombination event.</a:t>
            </a:r>
          </a:p>
          <a:p>
            <a:pPr>
              <a:spcAft>
                <a:spcPts val="600"/>
              </a:spcAft>
              <a:buFontTx/>
              <a:buAutoNum type="arabicPeriod"/>
            </a:pPr>
            <a:r>
              <a:rPr lang="en-US" sz="2400" dirty="0">
                <a:solidFill>
                  <a:schemeClr val="bg1">
                    <a:lumMod val="50000"/>
                  </a:schemeClr>
                </a:solidFill>
              </a:rPr>
              <a:t>Evaluate the products of homologous recombination to do linkage analysis.</a:t>
            </a:r>
          </a:p>
          <a:p>
            <a:pPr>
              <a:spcAft>
                <a:spcPts val="600"/>
              </a:spcAft>
              <a:buFontTx/>
              <a:buAutoNum type="arabicPeriod"/>
            </a:pPr>
            <a:r>
              <a:rPr lang="en-US" sz="2400" dirty="0">
                <a:solidFill>
                  <a:schemeClr val="bg1">
                    <a:lumMod val="50000"/>
                  </a:schemeClr>
                </a:solidFill>
              </a:rPr>
              <a:t>Compare and contrast the processes of DNA repair and homologous recombination.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386" name="Group 16"/>
          <p:cNvGrpSpPr>
            <a:grpSpLocks/>
          </p:cNvGrpSpPr>
          <p:nvPr/>
        </p:nvGrpSpPr>
        <p:grpSpPr bwMode="auto">
          <a:xfrm>
            <a:off x="3429000" y="2108200"/>
            <a:ext cx="2266950" cy="3155950"/>
            <a:chOff x="3429000" y="168696"/>
            <a:chExt cx="2266950" cy="3155528"/>
          </a:xfrm>
        </p:grpSpPr>
        <p:pic>
          <p:nvPicPr>
            <p:cNvPr id="16401" name="Picture 2"/>
            <p:cNvPicPr>
              <a:picLocks noChangeAspect="1" noChangeArrowheads="1"/>
            </p:cNvPicPr>
            <p:nvPr/>
          </p:nvPicPr>
          <p:blipFill>
            <a:blip r:embed="rId3"/>
            <a:srcRect l="10898" t="46677" r="54099" b="772"/>
            <a:stretch>
              <a:fillRect/>
            </a:stretch>
          </p:blipFill>
          <p:spPr bwMode="auto">
            <a:xfrm>
              <a:off x="3457575" y="914400"/>
              <a:ext cx="2238375" cy="2409824"/>
            </a:xfrm>
            <a:prstGeom prst="rect">
              <a:avLst/>
            </a:prstGeom>
            <a:noFill/>
            <a:ln w="9525">
              <a:noFill/>
              <a:miter lim="800000"/>
              <a:headEnd/>
              <a:tailEnd/>
            </a:ln>
          </p:spPr>
        </p:pic>
        <p:sp>
          <p:nvSpPr>
            <p:cNvPr id="4" name="Rectangle 3"/>
            <p:cNvSpPr/>
            <p:nvPr/>
          </p:nvSpPr>
          <p:spPr>
            <a:xfrm>
              <a:off x="3457575" y="1828999"/>
              <a:ext cx="1038225" cy="406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429000" y="609962"/>
              <a:ext cx="1038225" cy="406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04" name="TextBox 11"/>
            <p:cNvSpPr txBox="1">
              <a:spLocks noChangeArrowheads="1"/>
            </p:cNvSpPr>
            <p:nvPr/>
          </p:nvSpPr>
          <p:spPr bwMode="auto">
            <a:xfrm>
              <a:off x="3647181" y="168696"/>
              <a:ext cx="1636273" cy="646331"/>
            </a:xfrm>
            <a:prstGeom prst="rect">
              <a:avLst/>
            </a:prstGeom>
            <a:noFill/>
            <a:ln w="9525">
              <a:noFill/>
              <a:miter lim="800000"/>
              <a:headEnd/>
              <a:tailEnd/>
            </a:ln>
          </p:spPr>
          <p:txBody>
            <a:bodyPr wrap="none">
              <a:prstTxWarp prst="textNoShape">
                <a:avLst/>
              </a:prstTxWarp>
              <a:spAutoFit/>
            </a:bodyPr>
            <a:lstStyle/>
            <a:p>
              <a:pPr algn="ctr"/>
              <a:r>
                <a:rPr lang="en-US" b="1">
                  <a:latin typeface="Calibri" charset="0"/>
                </a:rPr>
                <a:t>Homologous</a:t>
              </a:r>
            </a:p>
            <a:p>
              <a:pPr algn="ctr"/>
              <a:r>
                <a:rPr lang="en-US" b="1">
                  <a:latin typeface="Calibri" charset="0"/>
                </a:rPr>
                <a:t>Recombination</a:t>
              </a:r>
            </a:p>
          </p:txBody>
        </p:sp>
      </p:grpSp>
      <p:grpSp>
        <p:nvGrpSpPr>
          <p:cNvPr id="16387" name="Group 2"/>
          <p:cNvGrpSpPr>
            <a:grpSpLocks/>
          </p:cNvGrpSpPr>
          <p:nvPr/>
        </p:nvGrpSpPr>
        <p:grpSpPr bwMode="auto">
          <a:xfrm>
            <a:off x="6096000" y="2336800"/>
            <a:ext cx="2395538" cy="2943225"/>
            <a:chOff x="6705600" y="953004"/>
            <a:chExt cx="2395686" cy="2943764"/>
          </a:xfrm>
        </p:grpSpPr>
        <p:grpSp>
          <p:nvGrpSpPr>
            <p:cNvPr id="16397" name="Group 12"/>
            <p:cNvGrpSpPr>
              <a:grpSpLocks/>
            </p:cNvGrpSpPr>
            <p:nvPr/>
          </p:nvGrpSpPr>
          <p:grpSpPr bwMode="auto">
            <a:xfrm>
              <a:off x="6705600" y="953004"/>
              <a:ext cx="2350452" cy="1684672"/>
              <a:chOff x="773398" y="914400"/>
              <a:chExt cx="2350452" cy="1684672"/>
            </a:xfrm>
          </p:grpSpPr>
          <p:pic>
            <p:nvPicPr>
              <p:cNvPr id="16399" name="Picture 2"/>
              <p:cNvPicPr>
                <a:picLocks noChangeAspect="1" noChangeArrowheads="1"/>
              </p:cNvPicPr>
              <p:nvPr/>
            </p:nvPicPr>
            <p:blipFill>
              <a:blip r:embed="rId3"/>
              <a:srcRect l="54068" t="54517" r="-218" b="10007"/>
              <a:stretch>
                <a:fillRect/>
              </a:stretch>
            </p:blipFill>
            <p:spPr bwMode="auto">
              <a:xfrm>
                <a:off x="1066800" y="1465096"/>
                <a:ext cx="2057050" cy="1133976"/>
              </a:xfrm>
              <a:prstGeom prst="rect">
                <a:avLst/>
              </a:prstGeom>
              <a:noFill/>
              <a:ln w="9525">
                <a:noFill/>
                <a:miter lim="800000"/>
                <a:headEnd/>
                <a:tailEnd/>
              </a:ln>
            </p:spPr>
          </p:pic>
          <p:sp>
            <p:nvSpPr>
              <p:cNvPr id="16400" name="TextBox 7"/>
              <p:cNvSpPr txBox="1">
                <a:spLocks noChangeArrowheads="1"/>
              </p:cNvSpPr>
              <p:nvPr/>
            </p:nvSpPr>
            <p:spPr bwMode="auto">
              <a:xfrm>
                <a:off x="773398" y="914400"/>
                <a:ext cx="2350452" cy="369332"/>
              </a:xfrm>
              <a:prstGeom prst="rect">
                <a:avLst/>
              </a:prstGeom>
              <a:noFill/>
              <a:ln w="9525">
                <a:noFill/>
                <a:miter lim="800000"/>
                <a:headEnd/>
                <a:tailEnd/>
              </a:ln>
            </p:spPr>
            <p:txBody>
              <a:bodyPr wrap="none">
                <a:prstTxWarp prst="textNoShape">
                  <a:avLst/>
                </a:prstTxWarp>
                <a:spAutoFit/>
              </a:bodyPr>
              <a:lstStyle/>
              <a:p>
                <a:r>
                  <a:rPr lang="en-US" b="1">
                    <a:latin typeface="Calibri" charset="0"/>
                  </a:rPr>
                  <a:t>Recombinant Gametes</a:t>
                </a:r>
              </a:p>
            </p:txBody>
          </p:sp>
        </p:grpSp>
        <p:pic>
          <p:nvPicPr>
            <p:cNvPr id="16398" name="Picture 2"/>
            <p:cNvPicPr>
              <a:picLocks noChangeAspect="1" noChangeArrowheads="1"/>
            </p:cNvPicPr>
            <p:nvPr/>
          </p:nvPicPr>
          <p:blipFill>
            <a:blip r:embed="rId3"/>
            <a:srcRect l="54068" t="54517" r="-218" b="10007"/>
            <a:stretch>
              <a:fillRect/>
            </a:stretch>
          </p:blipFill>
          <p:spPr bwMode="auto">
            <a:xfrm>
              <a:off x="7044236" y="2762792"/>
              <a:ext cx="2057050" cy="1133976"/>
            </a:xfrm>
            <a:prstGeom prst="rect">
              <a:avLst/>
            </a:prstGeom>
            <a:noFill/>
            <a:ln w="9525">
              <a:noFill/>
              <a:miter lim="800000"/>
              <a:headEnd/>
              <a:tailEnd/>
            </a:ln>
          </p:spPr>
        </p:pic>
      </p:grpSp>
      <p:grpSp>
        <p:nvGrpSpPr>
          <p:cNvPr id="16388" name="Group 14"/>
          <p:cNvGrpSpPr>
            <a:grpSpLocks/>
          </p:cNvGrpSpPr>
          <p:nvPr/>
        </p:nvGrpSpPr>
        <p:grpSpPr bwMode="auto">
          <a:xfrm>
            <a:off x="838200" y="2260600"/>
            <a:ext cx="2109788" cy="3073400"/>
            <a:chOff x="1090338" y="730238"/>
            <a:chExt cx="2109712" cy="3073857"/>
          </a:xfrm>
        </p:grpSpPr>
        <p:grpSp>
          <p:nvGrpSpPr>
            <p:cNvPr id="16389" name="Group 18"/>
            <p:cNvGrpSpPr>
              <a:grpSpLocks/>
            </p:cNvGrpSpPr>
            <p:nvPr/>
          </p:nvGrpSpPr>
          <p:grpSpPr bwMode="auto">
            <a:xfrm>
              <a:off x="1143000" y="730238"/>
              <a:ext cx="2057050" cy="1847546"/>
              <a:chOff x="6096000" y="914400"/>
              <a:chExt cx="2057050" cy="1847546"/>
            </a:xfrm>
          </p:grpSpPr>
          <p:pic>
            <p:nvPicPr>
              <p:cNvPr id="16393" name="Picture 2"/>
              <p:cNvPicPr>
                <a:picLocks noChangeAspect="1" noChangeArrowheads="1"/>
              </p:cNvPicPr>
              <p:nvPr/>
            </p:nvPicPr>
            <p:blipFill>
              <a:blip r:embed="rId3"/>
              <a:srcRect l="54068" t="7748" r="-218" b="57404"/>
              <a:stretch>
                <a:fillRect/>
              </a:stretch>
            </p:blipFill>
            <p:spPr bwMode="auto">
              <a:xfrm>
                <a:off x="6096000" y="1460582"/>
                <a:ext cx="2057050" cy="1113924"/>
              </a:xfrm>
              <a:prstGeom prst="rect">
                <a:avLst/>
              </a:prstGeom>
              <a:noFill/>
              <a:ln w="9525">
                <a:noFill/>
                <a:miter lim="800000"/>
                <a:headEnd/>
                <a:tailEnd/>
              </a:ln>
            </p:spPr>
          </p:pic>
          <p:sp>
            <p:nvSpPr>
              <p:cNvPr id="10" name="Rectangle 9"/>
              <p:cNvSpPr/>
              <p:nvPr/>
            </p:nvSpPr>
            <p:spPr>
              <a:xfrm>
                <a:off x="6095724" y="2362416"/>
                <a:ext cx="152395"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5" name="TextBox 10"/>
              <p:cNvSpPr txBox="1">
                <a:spLocks noChangeArrowheads="1"/>
              </p:cNvSpPr>
              <p:nvPr/>
            </p:nvSpPr>
            <p:spPr bwMode="auto">
              <a:xfrm>
                <a:off x="6201324" y="914400"/>
                <a:ext cx="1880836" cy="369332"/>
              </a:xfrm>
              <a:prstGeom prst="rect">
                <a:avLst/>
              </a:prstGeom>
              <a:noFill/>
              <a:ln w="9525">
                <a:noFill/>
                <a:miter lim="800000"/>
                <a:headEnd/>
                <a:tailEnd/>
              </a:ln>
            </p:spPr>
            <p:txBody>
              <a:bodyPr wrap="none">
                <a:prstTxWarp prst="textNoShape">
                  <a:avLst/>
                </a:prstTxWarp>
                <a:spAutoFit/>
              </a:bodyPr>
              <a:lstStyle/>
              <a:p>
                <a:r>
                  <a:rPr lang="en-US" b="1">
                    <a:latin typeface="Calibri" charset="0"/>
                  </a:rPr>
                  <a:t>Parental Gametes</a:t>
                </a:r>
              </a:p>
            </p:txBody>
          </p:sp>
          <p:sp>
            <p:nvSpPr>
              <p:cNvPr id="14" name="Rectangle 13"/>
              <p:cNvSpPr/>
              <p:nvPr/>
            </p:nvSpPr>
            <p:spPr>
              <a:xfrm>
                <a:off x="6095724" y="1752725"/>
                <a:ext cx="76197" cy="457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6390" name="Picture 2"/>
            <p:cNvPicPr>
              <a:picLocks noChangeAspect="1" noChangeArrowheads="1"/>
            </p:cNvPicPr>
            <p:nvPr/>
          </p:nvPicPr>
          <p:blipFill>
            <a:blip r:embed="rId3"/>
            <a:srcRect l="54068" t="7748" r="-218" b="57404"/>
            <a:stretch>
              <a:fillRect/>
            </a:stretch>
          </p:blipFill>
          <p:spPr bwMode="auto">
            <a:xfrm>
              <a:off x="1143000" y="2449318"/>
              <a:ext cx="2057050" cy="1113924"/>
            </a:xfrm>
            <a:prstGeom prst="rect">
              <a:avLst/>
            </a:prstGeom>
            <a:noFill/>
            <a:ln w="9525">
              <a:noFill/>
              <a:miter lim="800000"/>
              <a:headEnd/>
              <a:tailEnd/>
            </a:ln>
          </p:spPr>
        </p:pic>
        <p:sp>
          <p:nvSpPr>
            <p:cNvPr id="5" name="Oval 4"/>
            <p:cNvSpPr/>
            <p:nvPr/>
          </p:nvSpPr>
          <p:spPr>
            <a:xfrm>
              <a:off x="1090338" y="2749838"/>
              <a:ext cx="104771" cy="4509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142724" y="3353178"/>
              <a:ext cx="106358" cy="4509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 name="Title 1"/>
          <p:cNvSpPr>
            <a:spLocks noGrp="1"/>
          </p:cNvSpPr>
          <p:nvPr>
            <p:ph type="title"/>
          </p:nvPr>
        </p:nvSpPr>
        <p:spPr>
          <a:xfrm>
            <a:off x="441325" y="381000"/>
            <a:ext cx="8229600" cy="1143000"/>
          </a:xfrm>
        </p:spPr>
        <p:txBody>
          <a:bodyPr/>
          <a:lstStyle/>
          <a:p>
            <a:pPr eaLnBrk="1" hangingPunct="1"/>
            <a:r>
              <a:rPr lang="en-US" sz="3600" dirty="0" smtClean="0">
                <a:ea typeface="ＭＳ Ｐゴシック" charset="-128"/>
                <a:cs typeface="ＭＳ Ｐゴシック" charset="-128"/>
              </a:rPr>
              <a:t>Meiosis, homologous recombination, and genetic variation</a:t>
            </a:r>
            <a:endParaRPr lang="en-US" sz="3600" dirty="0">
              <a:ea typeface="ＭＳ Ｐゴシック" charset="-128"/>
              <a:cs typeface="ＭＳ Ｐゴシック" charset="-128"/>
            </a:endParaRPr>
          </a:p>
        </p:txBody>
      </p:sp>
      <p:sp>
        <p:nvSpPr>
          <p:cNvPr id="2" name="TextBox 1"/>
          <p:cNvSpPr txBox="1"/>
          <p:nvPr/>
        </p:nvSpPr>
        <p:spPr>
          <a:xfrm>
            <a:off x="5612418" y="5562600"/>
            <a:ext cx="3302982" cy="276999"/>
          </a:xfrm>
          <a:prstGeom prst="rect">
            <a:avLst/>
          </a:prstGeom>
          <a:noFill/>
        </p:spPr>
        <p:txBody>
          <a:bodyPr wrap="none" rtlCol="0">
            <a:spAutoFit/>
          </a:bodyPr>
          <a:lstStyle/>
          <a:p>
            <a:r>
              <a:rPr lang="en-US" sz="1200" dirty="0"/>
              <a:t>Adapted from http://</a:t>
            </a:r>
            <a:r>
              <a:rPr lang="en-US" sz="1200" dirty="0" err="1"/>
              <a:t>geneticssuite.net</a:t>
            </a:r>
            <a:r>
              <a:rPr lang="en-US" sz="1200" dirty="0"/>
              <a:t>/node/21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a:hlinkClick r:id="rId3"/>
          </p:cNvPr>
          <p:cNvPicPr>
            <a:picLocks noChangeAspect="1"/>
          </p:cNvPicPr>
          <p:nvPr/>
        </p:nvPicPr>
        <p:blipFill>
          <a:blip r:embed="rId4"/>
          <a:srcRect/>
          <a:stretch>
            <a:fillRect/>
          </a:stretch>
        </p:blipFill>
        <p:spPr bwMode="auto">
          <a:xfrm>
            <a:off x="2133600" y="1295400"/>
            <a:ext cx="4800600" cy="3600450"/>
          </a:xfrm>
          <a:prstGeom prst="rect">
            <a:avLst/>
          </a:prstGeom>
          <a:noFill/>
          <a:ln w="9525">
            <a:noFill/>
            <a:miter lim="800000"/>
            <a:headEnd/>
            <a:tailEnd/>
          </a:ln>
        </p:spPr>
      </p:pic>
      <p:sp>
        <p:nvSpPr>
          <p:cNvPr id="2" name="TextBox 1"/>
          <p:cNvSpPr txBox="1"/>
          <p:nvPr/>
        </p:nvSpPr>
        <p:spPr>
          <a:xfrm>
            <a:off x="2239027" y="4995446"/>
            <a:ext cx="4618973" cy="338554"/>
          </a:xfrm>
          <a:prstGeom prst="rect">
            <a:avLst/>
          </a:prstGeom>
          <a:noFill/>
        </p:spPr>
        <p:txBody>
          <a:bodyPr wrap="none" rtlCol="0">
            <a:spAutoFit/>
          </a:bodyPr>
          <a:lstStyle/>
          <a:p>
            <a:r>
              <a:rPr lang="en-US" sz="1600" u="sng" dirty="0">
                <a:hlinkClick r:id="rId3"/>
              </a:rPr>
              <a:t>http://www.youtube.com/watch?v=</a:t>
            </a:r>
            <a:r>
              <a:rPr lang="en-US" sz="1600" u="sng" dirty="0" smtClean="0">
                <a:hlinkClick r:id="rId3"/>
              </a:rPr>
              <a:t>hpHVryxV4UU</a:t>
            </a:r>
            <a:endParaRPr lang="en-US" sz="1600" dirty="0"/>
          </a:p>
        </p:txBody>
      </p:sp>
      <p:sp>
        <p:nvSpPr>
          <p:cNvPr id="3" name="TextBox 2"/>
          <p:cNvSpPr txBox="1"/>
          <p:nvPr/>
        </p:nvSpPr>
        <p:spPr>
          <a:xfrm>
            <a:off x="1559469" y="496669"/>
            <a:ext cx="5984331" cy="646331"/>
          </a:xfrm>
          <a:prstGeom prst="rect">
            <a:avLst/>
          </a:prstGeom>
          <a:noFill/>
        </p:spPr>
        <p:txBody>
          <a:bodyPr wrap="none" rtlCol="0">
            <a:spAutoFit/>
          </a:bodyPr>
          <a:lstStyle/>
          <a:p>
            <a:r>
              <a:rPr lang="en-US" sz="3600" dirty="0" smtClean="0"/>
              <a:t>Homologous Recombination</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9"/>
          <p:cNvPicPr>
            <a:picLocks noChangeAspect="1"/>
          </p:cNvPicPr>
          <p:nvPr/>
        </p:nvPicPr>
        <p:blipFill>
          <a:blip r:embed="rId3"/>
          <a:srcRect/>
          <a:stretch>
            <a:fillRect/>
          </a:stretch>
        </p:blipFill>
        <p:spPr bwMode="auto">
          <a:xfrm rot="5400000">
            <a:off x="2217738" y="-1516063"/>
            <a:ext cx="736600" cy="4124325"/>
          </a:xfrm>
          <a:prstGeom prst="rect">
            <a:avLst/>
          </a:prstGeom>
          <a:noFill/>
          <a:ln w="9525">
            <a:noFill/>
            <a:miter lim="800000"/>
            <a:headEnd/>
            <a:tailEnd/>
          </a:ln>
        </p:spPr>
      </p:pic>
      <p:grpSp>
        <p:nvGrpSpPr>
          <p:cNvPr id="18435" name="Group 19"/>
          <p:cNvGrpSpPr>
            <a:grpSpLocks/>
          </p:cNvGrpSpPr>
          <p:nvPr/>
        </p:nvGrpSpPr>
        <p:grpSpPr bwMode="auto">
          <a:xfrm>
            <a:off x="4876800" y="5334000"/>
            <a:ext cx="4140200" cy="838200"/>
            <a:chOff x="230287" y="2774939"/>
            <a:chExt cx="8560802" cy="1576917"/>
          </a:xfrm>
        </p:grpSpPr>
        <p:pic>
          <p:nvPicPr>
            <p:cNvPr id="18443" name="Picture 20"/>
            <p:cNvPicPr>
              <a:picLocks noChangeAspect="1"/>
            </p:cNvPicPr>
            <p:nvPr/>
          </p:nvPicPr>
          <p:blipFill>
            <a:blip r:embed="rId4"/>
            <a:srcRect t="51358"/>
            <a:stretch>
              <a:fillRect/>
            </a:stretch>
          </p:blipFill>
          <p:spPr bwMode="auto">
            <a:xfrm rot="5400000">
              <a:off x="1528018" y="1477208"/>
              <a:ext cx="1576917" cy="4172379"/>
            </a:xfrm>
            <a:prstGeom prst="rect">
              <a:avLst/>
            </a:prstGeom>
            <a:noFill/>
            <a:ln w="9525">
              <a:noFill/>
              <a:miter lim="800000"/>
              <a:headEnd/>
              <a:tailEnd/>
            </a:ln>
          </p:spPr>
        </p:pic>
        <p:pic>
          <p:nvPicPr>
            <p:cNvPr id="18444" name="Picture 21"/>
            <p:cNvPicPr>
              <a:picLocks noChangeAspect="1"/>
            </p:cNvPicPr>
            <p:nvPr/>
          </p:nvPicPr>
          <p:blipFill>
            <a:blip r:embed="rId5"/>
            <a:srcRect l="50471" b="48642"/>
            <a:stretch>
              <a:fillRect/>
            </a:stretch>
          </p:blipFill>
          <p:spPr bwMode="auto">
            <a:xfrm rot="16200000" flipV="1">
              <a:off x="6197895" y="1625305"/>
              <a:ext cx="781032" cy="4405356"/>
            </a:xfrm>
            <a:prstGeom prst="rect">
              <a:avLst/>
            </a:prstGeom>
            <a:noFill/>
            <a:ln w="9525">
              <a:noFill/>
              <a:miter lim="800000"/>
              <a:headEnd/>
              <a:tailEnd/>
            </a:ln>
          </p:spPr>
        </p:pic>
        <p:pic>
          <p:nvPicPr>
            <p:cNvPr id="18445" name="Picture 22"/>
            <p:cNvPicPr>
              <a:picLocks noChangeAspect="1"/>
            </p:cNvPicPr>
            <p:nvPr/>
          </p:nvPicPr>
          <p:blipFill>
            <a:blip r:embed="rId5"/>
            <a:srcRect r="49529" b="48642"/>
            <a:stretch>
              <a:fillRect/>
            </a:stretch>
          </p:blipFill>
          <p:spPr bwMode="auto">
            <a:xfrm rot="16200000" flipV="1">
              <a:off x="6178954" y="1090848"/>
              <a:ext cx="795889" cy="4405356"/>
            </a:xfrm>
            <a:prstGeom prst="rect">
              <a:avLst/>
            </a:prstGeom>
            <a:noFill/>
            <a:ln w="9525">
              <a:noFill/>
              <a:miter lim="800000"/>
              <a:headEnd/>
              <a:tailEnd/>
            </a:ln>
          </p:spPr>
        </p:pic>
      </p:grpSp>
      <p:sp>
        <p:nvSpPr>
          <p:cNvPr id="18439" name="TextBox 27"/>
          <p:cNvSpPr txBox="1">
            <a:spLocks noChangeArrowheads="1"/>
          </p:cNvSpPr>
          <p:nvPr/>
        </p:nvSpPr>
        <p:spPr bwMode="auto">
          <a:xfrm>
            <a:off x="4648200" y="228600"/>
            <a:ext cx="3378200" cy="1200150"/>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How do we go from this…</a:t>
            </a:r>
          </a:p>
          <a:p>
            <a:endParaRPr lang="en-US" sz="2400">
              <a:latin typeface="Calibri" charset="0"/>
            </a:endParaRPr>
          </a:p>
          <a:p>
            <a:r>
              <a:rPr lang="en-US" sz="2400">
                <a:latin typeface="Calibri" charset="0"/>
              </a:rPr>
              <a:t>		</a:t>
            </a:r>
          </a:p>
        </p:txBody>
      </p:sp>
      <p:sp>
        <p:nvSpPr>
          <p:cNvPr id="18440" name="TextBox 28"/>
          <p:cNvSpPr txBox="1">
            <a:spLocks noChangeArrowheads="1"/>
          </p:cNvSpPr>
          <p:nvPr/>
        </p:nvSpPr>
        <p:spPr bwMode="auto">
          <a:xfrm>
            <a:off x="6324600" y="4724400"/>
            <a:ext cx="1981200" cy="1816100"/>
          </a:xfrm>
          <a:prstGeom prst="rect">
            <a:avLst/>
          </a:prstGeom>
          <a:noFill/>
          <a:ln w="9525">
            <a:noFill/>
            <a:miter lim="800000"/>
            <a:headEnd/>
            <a:tailEnd/>
          </a:ln>
        </p:spPr>
        <p:txBody>
          <a:bodyPr>
            <a:prstTxWarp prst="textNoShape">
              <a:avLst/>
            </a:prstTxWarp>
            <a:spAutoFit/>
          </a:bodyPr>
          <a:lstStyle/>
          <a:p>
            <a:r>
              <a:rPr lang="en-US" sz="2800">
                <a:latin typeface="Calibri" charset="0"/>
              </a:rPr>
              <a:t>to this?</a:t>
            </a:r>
          </a:p>
          <a:p>
            <a:endParaRPr lang="en-US" sz="2800">
              <a:latin typeface="Calibri" charset="0"/>
            </a:endParaRPr>
          </a:p>
          <a:p>
            <a:r>
              <a:rPr lang="en-US" sz="2800">
                <a:latin typeface="Calibri" charset="0"/>
              </a:rPr>
              <a:t>		</a:t>
            </a:r>
          </a:p>
        </p:txBody>
      </p:sp>
      <p:sp>
        <p:nvSpPr>
          <p:cNvPr id="18441" name="TextBox 32"/>
          <p:cNvSpPr txBox="1">
            <a:spLocks noChangeArrowheads="1"/>
          </p:cNvSpPr>
          <p:nvPr/>
        </p:nvSpPr>
        <p:spPr bwMode="auto">
          <a:xfrm>
            <a:off x="0" y="304800"/>
            <a:ext cx="630238" cy="461963"/>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“G”</a:t>
            </a:r>
          </a:p>
        </p:txBody>
      </p:sp>
      <p:sp>
        <p:nvSpPr>
          <p:cNvPr id="18442" name="TextBox 33"/>
          <p:cNvSpPr txBox="1">
            <a:spLocks noChangeArrowheads="1"/>
          </p:cNvSpPr>
          <p:nvPr/>
        </p:nvSpPr>
        <p:spPr bwMode="auto">
          <a:xfrm>
            <a:off x="4267200" y="5486400"/>
            <a:ext cx="609600" cy="461963"/>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“B”</a:t>
            </a:r>
          </a:p>
        </p:txBody>
      </p:sp>
      <p:cxnSp>
        <p:nvCxnSpPr>
          <p:cNvPr id="15" name="Straight Arrow Connector 14"/>
          <p:cNvCxnSpPr>
            <a:cxnSpLocks noChangeShapeType="1"/>
          </p:cNvCxnSpPr>
          <p:nvPr/>
        </p:nvCxnSpPr>
        <p:spPr bwMode="auto">
          <a:xfrm rot="16200000" flipH="1">
            <a:off x="3240087" y="1639887"/>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22" name="Straight Arrow Connector 21"/>
          <p:cNvCxnSpPr>
            <a:cxnSpLocks noChangeShapeType="1"/>
          </p:cNvCxnSpPr>
          <p:nvPr/>
        </p:nvCxnSpPr>
        <p:spPr bwMode="auto">
          <a:xfrm rot="16200000" flipH="1">
            <a:off x="3621088" y="2246313"/>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23" name="Straight Arrow Connector 22"/>
          <p:cNvCxnSpPr>
            <a:cxnSpLocks noChangeShapeType="1"/>
          </p:cNvCxnSpPr>
          <p:nvPr/>
        </p:nvCxnSpPr>
        <p:spPr bwMode="auto">
          <a:xfrm rot="16200000" flipH="1">
            <a:off x="4078287" y="2932113"/>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24" name="Straight Arrow Connector 23"/>
          <p:cNvCxnSpPr>
            <a:cxnSpLocks noChangeShapeType="1"/>
          </p:cNvCxnSpPr>
          <p:nvPr/>
        </p:nvCxnSpPr>
        <p:spPr bwMode="auto">
          <a:xfrm rot="16200000" flipH="1">
            <a:off x="4535487" y="3617913"/>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26" name="Straight Arrow Connector 25"/>
          <p:cNvCxnSpPr>
            <a:cxnSpLocks noChangeShapeType="1"/>
          </p:cNvCxnSpPr>
          <p:nvPr/>
        </p:nvCxnSpPr>
        <p:spPr bwMode="auto">
          <a:xfrm rot="16200000" flipH="1">
            <a:off x="4992688" y="4303713"/>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27" name="Straight Arrow Connector 26"/>
          <p:cNvCxnSpPr>
            <a:cxnSpLocks noChangeShapeType="1"/>
          </p:cNvCxnSpPr>
          <p:nvPr/>
        </p:nvCxnSpPr>
        <p:spPr bwMode="auto">
          <a:xfrm rot="16200000" flipH="1">
            <a:off x="5449888" y="4989513"/>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28" name="Straight Arrow Connector 27"/>
          <p:cNvCxnSpPr>
            <a:cxnSpLocks noChangeShapeType="1"/>
          </p:cNvCxnSpPr>
          <p:nvPr/>
        </p:nvCxnSpPr>
        <p:spPr bwMode="auto">
          <a:xfrm rot="16200000" flipH="1">
            <a:off x="2859087" y="1030287"/>
            <a:ext cx="225425" cy="1524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charset="-128"/>
                <a:cs typeface="ＭＳ Ｐゴシック" charset="-128"/>
              </a:rPr>
              <a:t>C</a:t>
            </a:r>
            <a:r>
              <a:rPr lang="en-US" dirty="0" smtClean="0">
                <a:ea typeface="ＭＳ Ｐゴシック" charset="-128"/>
                <a:cs typeface="ＭＳ Ｐゴシック" charset="-128"/>
              </a:rPr>
              <a:t>licker </a:t>
            </a:r>
            <a:r>
              <a:rPr lang="en-US" dirty="0">
                <a:ea typeface="ＭＳ Ｐゴシック" charset="-128"/>
                <a:cs typeface="ＭＳ Ｐゴシック" charset="-128"/>
              </a:rPr>
              <a:t>1:</a:t>
            </a:r>
          </a:p>
        </p:txBody>
      </p:sp>
      <p:sp>
        <p:nvSpPr>
          <p:cNvPr id="19459" name="Content Placeholder 2"/>
          <p:cNvSpPr>
            <a:spLocks noGrp="1"/>
          </p:cNvSpPr>
          <p:nvPr>
            <p:ph idx="1"/>
          </p:nvPr>
        </p:nvSpPr>
        <p:spPr>
          <a:xfrm>
            <a:off x="838200" y="1828800"/>
            <a:ext cx="7505700" cy="3124200"/>
          </a:xfrm>
        </p:spPr>
        <p:txBody>
          <a:bodyPr/>
          <a:lstStyle/>
          <a:p>
            <a:pPr eaLnBrk="1" hangingPunct="1">
              <a:buFont typeface="Arial" charset="0"/>
              <a:buNone/>
            </a:pPr>
            <a:r>
              <a:rPr lang="en-US" sz="3600" dirty="0" smtClean="0">
                <a:ea typeface="ＭＳ Ｐゴシック" charset="-128"/>
                <a:cs typeface="ＭＳ Ｐゴシック" charset="-128"/>
              </a:rPr>
              <a:t>       Did </a:t>
            </a:r>
            <a:r>
              <a:rPr lang="en-US" sz="3600" dirty="0">
                <a:ea typeface="ＭＳ Ｐゴシック" charset="-128"/>
                <a:cs typeface="ＭＳ Ｐゴシック" charset="-128"/>
              </a:rPr>
              <a:t>you do a “</a:t>
            </a:r>
            <a:r>
              <a:rPr lang="en-US" sz="3600" dirty="0" smtClean="0">
                <a:ea typeface="ＭＳ Ｐゴシック" charset="-128"/>
                <a:cs typeface="ＭＳ Ｐゴシック" charset="-128"/>
              </a:rPr>
              <a:t>G.R.E.A.T. J.O.B</a:t>
            </a:r>
            <a:r>
              <a:rPr lang="en-US" sz="3600" dirty="0">
                <a:ea typeface="ＭＳ Ｐゴシック" charset="-128"/>
                <a:cs typeface="ＭＳ Ｐゴシック" charset="-128"/>
              </a:rPr>
              <a:t>”?</a:t>
            </a:r>
          </a:p>
          <a:p>
            <a:pPr eaLnBrk="1" hangingPunct="1">
              <a:buFont typeface="Arial" charset="0"/>
              <a:buAutoNum type="arabicParenR"/>
            </a:pPr>
            <a:r>
              <a:rPr lang="en-US" dirty="0" smtClean="0">
                <a:ea typeface="ＭＳ Ｐゴシック" charset="-128"/>
                <a:cs typeface="ＭＳ Ｐゴシック" charset="-128"/>
              </a:rPr>
              <a:t> Yes, and I can tell you how it all works!</a:t>
            </a:r>
            <a:endParaRPr lang="en-US" dirty="0">
              <a:ea typeface="ＭＳ Ｐゴシック" charset="-128"/>
              <a:cs typeface="ＭＳ Ｐゴシック" charset="-128"/>
            </a:endParaRPr>
          </a:p>
          <a:p>
            <a:pPr eaLnBrk="1" hangingPunct="1">
              <a:buFont typeface="Arial" charset="0"/>
              <a:buAutoNum type="arabicParenR"/>
            </a:pPr>
            <a:r>
              <a:rPr lang="en-US" dirty="0" smtClean="0">
                <a:ea typeface="ＭＳ Ｐゴシック" charset="-128"/>
                <a:cs typeface="ＭＳ Ｐゴシック" charset="-128"/>
              </a:rPr>
              <a:t> Not quite, I almost had it!</a:t>
            </a:r>
          </a:p>
          <a:p>
            <a:pPr eaLnBrk="1" hangingPunct="1">
              <a:buFont typeface="Arial" charset="0"/>
              <a:buAutoNum type="arabicParenR"/>
            </a:pPr>
            <a:r>
              <a:rPr lang="en-US" dirty="0" smtClean="0">
                <a:ea typeface="ＭＳ Ｐゴシック" charset="-128"/>
                <a:cs typeface="ＭＳ Ｐゴシック" charset="-128"/>
              </a:rPr>
              <a:t> I just put the letters in order…</a:t>
            </a:r>
            <a:endParaRPr lang="en-US" dirty="0">
              <a:ea typeface="ＭＳ Ｐゴシック" charset="-128"/>
              <a:cs typeface="ＭＳ Ｐゴシック" charset="-128"/>
            </a:endParaRPr>
          </a:p>
          <a:p>
            <a:pPr eaLnBrk="1" hangingPunct="1">
              <a:buFont typeface="Arial" charset="0"/>
              <a:buAutoNum type="arabicParenR"/>
            </a:pPr>
            <a:r>
              <a:rPr lang="en-US" dirty="0" smtClean="0">
                <a:ea typeface="ＭＳ Ｐゴシック" charset="-128"/>
                <a:cs typeface="ＭＳ Ｐゴシック" charset="-128"/>
              </a:rPr>
              <a:t> No – more </a:t>
            </a:r>
            <a:r>
              <a:rPr lang="en-US" dirty="0">
                <a:ea typeface="ＭＳ Ｐゴシック" charset="-128"/>
                <a:cs typeface="ＭＳ Ｐゴシック" charset="-128"/>
              </a:rPr>
              <a:t>help please!</a:t>
            </a:r>
          </a:p>
          <a:p>
            <a:pPr eaLnBrk="1" hangingPunct="1">
              <a:buFont typeface="Arial" charset="0"/>
              <a:buNone/>
            </a:pPr>
            <a:endParaRPr lang="en-US" dirty="0">
              <a:ea typeface="ＭＳ Ｐゴシック" charset="-128"/>
              <a:cs typeface="ＭＳ Ｐゴシック" charset="-128"/>
            </a:endParaRPr>
          </a:p>
          <a:p>
            <a:pPr eaLnBrk="1" hangingPunct="1">
              <a:buFont typeface="Arial" charset="0"/>
              <a:buNone/>
            </a:pPr>
            <a:endParaRPr lang="en-US"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9"/>
          <p:cNvPicPr>
            <a:picLocks noChangeAspect="1"/>
          </p:cNvPicPr>
          <p:nvPr/>
        </p:nvPicPr>
        <p:blipFill>
          <a:blip r:embed="rId3"/>
          <a:srcRect/>
          <a:stretch>
            <a:fillRect/>
          </a:stretch>
        </p:blipFill>
        <p:spPr bwMode="auto">
          <a:xfrm rot="5400000">
            <a:off x="2470944" y="-1248569"/>
            <a:ext cx="609600" cy="3411538"/>
          </a:xfrm>
          <a:prstGeom prst="rect">
            <a:avLst/>
          </a:prstGeom>
          <a:noFill/>
          <a:ln w="9525">
            <a:noFill/>
            <a:miter lim="800000"/>
            <a:headEnd/>
            <a:tailEnd/>
          </a:ln>
        </p:spPr>
      </p:pic>
      <p:pic>
        <p:nvPicPr>
          <p:cNvPr id="20483" name="Picture 10"/>
          <p:cNvPicPr>
            <a:picLocks noChangeAspect="1"/>
          </p:cNvPicPr>
          <p:nvPr/>
        </p:nvPicPr>
        <p:blipFill>
          <a:blip r:embed="rId4"/>
          <a:srcRect/>
          <a:stretch>
            <a:fillRect/>
          </a:stretch>
        </p:blipFill>
        <p:spPr bwMode="auto">
          <a:xfrm rot="5400000">
            <a:off x="2501106" y="-529431"/>
            <a:ext cx="611188" cy="3429000"/>
          </a:xfrm>
          <a:prstGeom prst="rect">
            <a:avLst/>
          </a:prstGeom>
          <a:noFill/>
          <a:ln w="9525">
            <a:noFill/>
            <a:miter lim="800000"/>
            <a:headEnd/>
            <a:tailEnd/>
          </a:ln>
        </p:spPr>
      </p:pic>
      <p:pic>
        <p:nvPicPr>
          <p:cNvPr id="20484" name="Picture 11"/>
          <p:cNvPicPr>
            <a:picLocks noChangeAspect="1"/>
          </p:cNvPicPr>
          <p:nvPr/>
        </p:nvPicPr>
        <p:blipFill>
          <a:blip r:embed="rId5"/>
          <a:srcRect/>
          <a:stretch>
            <a:fillRect/>
          </a:stretch>
        </p:blipFill>
        <p:spPr bwMode="auto">
          <a:xfrm rot="5400000">
            <a:off x="2514600" y="266701"/>
            <a:ext cx="612775" cy="3429000"/>
          </a:xfrm>
          <a:prstGeom prst="rect">
            <a:avLst/>
          </a:prstGeom>
          <a:noFill/>
          <a:ln w="9525">
            <a:noFill/>
            <a:miter lim="800000"/>
            <a:headEnd/>
            <a:tailEnd/>
          </a:ln>
        </p:spPr>
      </p:pic>
      <p:pic>
        <p:nvPicPr>
          <p:cNvPr id="20485" name="Picture 14"/>
          <p:cNvPicPr>
            <a:picLocks noChangeAspect="1"/>
          </p:cNvPicPr>
          <p:nvPr/>
        </p:nvPicPr>
        <p:blipFill>
          <a:blip r:embed="rId6"/>
          <a:srcRect/>
          <a:stretch>
            <a:fillRect/>
          </a:stretch>
        </p:blipFill>
        <p:spPr bwMode="auto">
          <a:xfrm rot="5400000">
            <a:off x="2514600" y="1095376"/>
            <a:ext cx="612775" cy="3429000"/>
          </a:xfrm>
          <a:prstGeom prst="rect">
            <a:avLst/>
          </a:prstGeom>
          <a:noFill/>
          <a:ln w="9525">
            <a:noFill/>
            <a:miter lim="800000"/>
            <a:headEnd/>
            <a:tailEnd/>
          </a:ln>
        </p:spPr>
      </p:pic>
      <p:pic>
        <p:nvPicPr>
          <p:cNvPr id="20486" name="Picture 15"/>
          <p:cNvPicPr>
            <a:picLocks noChangeAspect="1"/>
          </p:cNvPicPr>
          <p:nvPr/>
        </p:nvPicPr>
        <p:blipFill>
          <a:blip r:embed="rId7"/>
          <a:srcRect/>
          <a:stretch>
            <a:fillRect/>
          </a:stretch>
        </p:blipFill>
        <p:spPr bwMode="auto">
          <a:xfrm rot="5400000">
            <a:off x="2515394" y="2829719"/>
            <a:ext cx="627063" cy="3413125"/>
          </a:xfrm>
          <a:prstGeom prst="rect">
            <a:avLst/>
          </a:prstGeom>
          <a:noFill/>
          <a:ln w="9525">
            <a:noFill/>
            <a:miter lim="800000"/>
            <a:headEnd/>
            <a:tailEnd/>
          </a:ln>
        </p:spPr>
      </p:pic>
      <p:grpSp>
        <p:nvGrpSpPr>
          <p:cNvPr id="20487" name="Group 19"/>
          <p:cNvGrpSpPr>
            <a:grpSpLocks/>
          </p:cNvGrpSpPr>
          <p:nvPr/>
        </p:nvGrpSpPr>
        <p:grpSpPr bwMode="auto">
          <a:xfrm>
            <a:off x="1123950" y="5943600"/>
            <a:ext cx="3424238" cy="693738"/>
            <a:chOff x="230287" y="2774939"/>
            <a:chExt cx="8560802" cy="1576917"/>
          </a:xfrm>
        </p:grpSpPr>
        <p:pic>
          <p:nvPicPr>
            <p:cNvPr id="20500" name="Picture 20"/>
            <p:cNvPicPr>
              <a:picLocks noChangeAspect="1"/>
            </p:cNvPicPr>
            <p:nvPr/>
          </p:nvPicPr>
          <p:blipFill>
            <a:blip r:embed="rId8"/>
            <a:srcRect t="51358"/>
            <a:stretch>
              <a:fillRect/>
            </a:stretch>
          </p:blipFill>
          <p:spPr bwMode="auto">
            <a:xfrm rot="5400000">
              <a:off x="1528018" y="1477208"/>
              <a:ext cx="1576917" cy="4172379"/>
            </a:xfrm>
            <a:prstGeom prst="rect">
              <a:avLst/>
            </a:prstGeom>
            <a:noFill/>
            <a:ln w="9525">
              <a:noFill/>
              <a:miter lim="800000"/>
              <a:headEnd/>
              <a:tailEnd/>
            </a:ln>
          </p:spPr>
        </p:pic>
        <p:pic>
          <p:nvPicPr>
            <p:cNvPr id="20501" name="Picture 21"/>
            <p:cNvPicPr>
              <a:picLocks noChangeAspect="1"/>
            </p:cNvPicPr>
            <p:nvPr/>
          </p:nvPicPr>
          <p:blipFill>
            <a:blip r:embed="rId9"/>
            <a:srcRect l="50471" b="48642"/>
            <a:stretch>
              <a:fillRect/>
            </a:stretch>
          </p:blipFill>
          <p:spPr bwMode="auto">
            <a:xfrm rot="16200000" flipV="1">
              <a:off x="6197895" y="1625305"/>
              <a:ext cx="781032" cy="4405356"/>
            </a:xfrm>
            <a:prstGeom prst="rect">
              <a:avLst/>
            </a:prstGeom>
            <a:noFill/>
            <a:ln w="9525">
              <a:noFill/>
              <a:miter lim="800000"/>
              <a:headEnd/>
              <a:tailEnd/>
            </a:ln>
          </p:spPr>
        </p:pic>
        <p:pic>
          <p:nvPicPr>
            <p:cNvPr id="20502" name="Picture 22"/>
            <p:cNvPicPr>
              <a:picLocks noChangeAspect="1"/>
            </p:cNvPicPr>
            <p:nvPr/>
          </p:nvPicPr>
          <p:blipFill>
            <a:blip r:embed="rId9"/>
            <a:srcRect r="49529" b="48642"/>
            <a:stretch>
              <a:fillRect/>
            </a:stretch>
          </p:blipFill>
          <p:spPr bwMode="auto">
            <a:xfrm rot="16200000" flipV="1">
              <a:off x="6178954" y="1090848"/>
              <a:ext cx="795889" cy="4405356"/>
            </a:xfrm>
            <a:prstGeom prst="rect">
              <a:avLst/>
            </a:prstGeom>
            <a:noFill/>
            <a:ln w="9525">
              <a:noFill/>
              <a:miter lim="800000"/>
              <a:headEnd/>
              <a:tailEnd/>
            </a:ln>
          </p:spPr>
        </p:pic>
      </p:grpSp>
      <p:cxnSp>
        <p:nvCxnSpPr>
          <p:cNvPr id="25" name="Straight Arrow Connector 24"/>
          <p:cNvCxnSpPr>
            <a:cxnSpLocks noChangeShapeType="1"/>
          </p:cNvCxnSpPr>
          <p:nvPr/>
        </p:nvCxnSpPr>
        <p:spPr bwMode="auto">
          <a:xfrm>
            <a:off x="2949575" y="71913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0" name="Straight Arrow Connector 39"/>
          <p:cNvCxnSpPr>
            <a:cxnSpLocks noChangeShapeType="1"/>
          </p:cNvCxnSpPr>
          <p:nvPr/>
        </p:nvCxnSpPr>
        <p:spPr bwMode="auto">
          <a:xfrm>
            <a:off x="2949575" y="1462088"/>
            <a:ext cx="0" cy="22542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1" name="Straight Arrow Connector 40"/>
          <p:cNvCxnSpPr>
            <a:cxnSpLocks noChangeShapeType="1"/>
          </p:cNvCxnSpPr>
          <p:nvPr/>
        </p:nvCxnSpPr>
        <p:spPr bwMode="auto">
          <a:xfrm>
            <a:off x="2949575" y="2244725"/>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2" name="Straight Arrow Connector 41"/>
          <p:cNvCxnSpPr>
            <a:cxnSpLocks noChangeShapeType="1"/>
          </p:cNvCxnSpPr>
          <p:nvPr/>
        </p:nvCxnSpPr>
        <p:spPr bwMode="auto">
          <a:xfrm>
            <a:off x="2949575" y="3127375"/>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3" name="Straight Arrow Connector 42"/>
          <p:cNvCxnSpPr>
            <a:cxnSpLocks noChangeShapeType="1"/>
          </p:cNvCxnSpPr>
          <p:nvPr/>
        </p:nvCxnSpPr>
        <p:spPr bwMode="auto">
          <a:xfrm>
            <a:off x="2949575" y="399573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5" name="Straight Arrow Connector 44"/>
          <p:cNvCxnSpPr>
            <a:cxnSpLocks noChangeShapeType="1"/>
          </p:cNvCxnSpPr>
          <p:nvPr/>
        </p:nvCxnSpPr>
        <p:spPr bwMode="auto">
          <a:xfrm>
            <a:off x="2949575" y="4845050"/>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pic>
        <p:nvPicPr>
          <p:cNvPr id="20494" name="Picture 1"/>
          <p:cNvPicPr>
            <a:picLocks noChangeAspect="1"/>
          </p:cNvPicPr>
          <p:nvPr/>
        </p:nvPicPr>
        <p:blipFill>
          <a:blip r:embed="rId10"/>
          <a:srcRect/>
          <a:stretch>
            <a:fillRect/>
          </a:stretch>
        </p:blipFill>
        <p:spPr bwMode="auto">
          <a:xfrm rot="5400000">
            <a:off x="2514600" y="3694113"/>
            <a:ext cx="604838" cy="3408362"/>
          </a:xfrm>
          <a:prstGeom prst="rect">
            <a:avLst/>
          </a:prstGeom>
          <a:noFill/>
          <a:ln w="9525">
            <a:noFill/>
            <a:miter lim="800000"/>
            <a:headEnd/>
            <a:tailEnd/>
          </a:ln>
        </p:spPr>
      </p:pic>
      <p:pic>
        <p:nvPicPr>
          <p:cNvPr id="20495" name="Picture 6"/>
          <p:cNvPicPr>
            <a:picLocks noChangeAspect="1"/>
          </p:cNvPicPr>
          <p:nvPr/>
        </p:nvPicPr>
        <p:blipFill>
          <a:blip r:embed="rId11"/>
          <a:srcRect/>
          <a:stretch>
            <a:fillRect/>
          </a:stretch>
        </p:blipFill>
        <p:spPr bwMode="auto">
          <a:xfrm rot="5400000">
            <a:off x="2555082" y="1945481"/>
            <a:ext cx="557212" cy="3375025"/>
          </a:xfrm>
          <a:prstGeom prst="rect">
            <a:avLst/>
          </a:prstGeom>
          <a:noFill/>
          <a:ln w="9525">
            <a:noFill/>
            <a:miter lim="800000"/>
            <a:headEnd/>
            <a:tailEnd/>
          </a:ln>
        </p:spPr>
      </p:pic>
      <p:cxnSp>
        <p:nvCxnSpPr>
          <p:cNvPr id="27" name="Straight Arrow Connector 26"/>
          <p:cNvCxnSpPr>
            <a:cxnSpLocks noChangeShapeType="1"/>
          </p:cNvCxnSpPr>
          <p:nvPr/>
        </p:nvCxnSpPr>
        <p:spPr bwMode="auto">
          <a:xfrm>
            <a:off x="2949575" y="571658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sp>
        <p:nvSpPr>
          <p:cNvPr id="20497" name="TextBox 27"/>
          <p:cNvSpPr txBox="1">
            <a:spLocks noChangeArrowheads="1"/>
          </p:cNvSpPr>
          <p:nvPr/>
        </p:nvSpPr>
        <p:spPr bwMode="auto">
          <a:xfrm>
            <a:off x="609600" y="228600"/>
            <a:ext cx="381000" cy="6248400"/>
          </a:xfrm>
          <a:prstGeom prst="rect">
            <a:avLst/>
          </a:prstGeom>
          <a:noFill/>
          <a:ln w="9525">
            <a:noFill/>
            <a:miter lim="800000"/>
            <a:headEnd/>
            <a:tailEnd/>
          </a:ln>
        </p:spPr>
        <p:txBody>
          <a:bodyPr>
            <a:prstTxWarp prst="textNoShape">
              <a:avLst/>
            </a:prstTxWarp>
            <a:spAutoFit/>
          </a:bodyPr>
          <a:lstStyle/>
          <a:p>
            <a:r>
              <a:rPr lang="en-US" sz="2500">
                <a:latin typeface="Calibri" charset="0"/>
              </a:rPr>
              <a:t>G</a:t>
            </a:r>
          </a:p>
          <a:p>
            <a:endParaRPr lang="en-US" sz="2500">
              <a:latin typeface="Calibri" charset="0"/>
            </a:endParaRPr>
          </a:p>
          <a:p>
            <a:r>
              <a:rPr lang="en-US" sz="2500">
                <a:latin typeface="Calibri" charset="0"/>
              </a:rPr>
              <a:t>R</a:t>
            </a:r>
          </a:p>
          <a:p>
            <a:endParaRPr lang="en-US" sz="2500">
              <a:latin typeface="Calibri" charset="0"/>
            </a:endParaRPr>
          </a:p>
          <a:p>
            <a:r>
              <a:rPr lang="en-US" sz="2500">
                <a:latin typeface="Calibri" charset="0"/>
              </a:rPr>
              <a:t>E</a:t>
            </a:r>
          </a:p>
          <a:p>
            <a:endParaRPr lang="en-US" sz="2500">
              <a:latin typeface="Calibri" charset="0"/>
            </a:endParaRPr>
          </a:p>
          <a:p>
            <a:r>
              <a:rPr lang="en-US" sz="2500">
                <a:latin typeface="Calibri" charset="0"/>
              </a:rPr>
              <a:t>A</a:t>
            </a:r>
          </a:p>
          <a:p>
            <a:endParaRPr lang="en-US" sz="2500">
              <a:latin typeface="Calibri" charset="0"/>
            </a:endParaRPr>
          </a:p>
          <a:p>
            <a:r>
              <a:rPr lang="en-US" sz="2500">
                <a:latin typeface="Calibri" charset="0"/>
              </a:rPr>
              <a:t>T</a:t>
            </a:r>
          </a:p>
          <a:p>
            <a:endParaRPr lang="en-US" sz="2500">
              <a:latin typeface="Calibri" charset="0"/>
            </a:endParaRPr>
          </a:p>
          <a:p>
            <a:endParaRPr lang="en-US" sz="2500">
              <a:latin typeface="Calibri" charset="0"/>
            </a:endParaRPr>
          </a:p>
          <a:p>
            <a:r>
              <a:rPr lang="en-US" sz="2500">
                <a:latin typeface="Calibri" charset="0"/>
              </a:rPr>
              <a:t>J</a:t>
            </a:r>
          </a:p>
          <a:p>
            <a:endParaRPr lang="en-US" sz="2500">
              <a:latin typeface="Calibri" charset="0"/>
            </a:endParaRPr>
          </a:p>
          <a:p>
            <a:r>
              <a:rPr lang="en-US" sz="2500">
                <a:latin typeface="Calibri" charset="0"/>
              </a:rPr>
              <a:t>O</a:t>
            </a:r>
          </a:p>
          <a:p>
            <a:r>
              <a:rPr lang="en-US" sz="2500">
                <a:latin typeface="Calibri" charset="0"/>
              </a:rPr>
              <a:t>B</a:t>
            </a:r>
          </a:p>
        </p:txBody>
      </p:sp>
      <p:sp>
        <p:nvSpPr>
          <p:cNvPr id="20498" name="TextBox 28"/>
          <p:cNvSpPr txBox="1">
            <a:spLocks noChangeArrowheads="1"/>
          </p:cNvSpPr>
          <p:nvPr/>
        </p:nvSpPr>
        <p:spPr bwMode="auto">
          <a:xfrm>
            <a:off x="5029200" y="1371600"/>
            <a:ext cx="3152775" cy="2554288"/>
          </a:xfrm>
          <a:prstGeom prst="rect">
            <a:avLst/>
          </a:prstGeom>
          <a:noFill/>
          <a:ln w="9525">
            <a:noFill/>
            <a:miter lim="800000"/>
            <a:headEnd/>
            <a:tailEnd/>
          </a:ln>
        </p:spPr>
        <p:txBody>
          <a:bodyPr wrap="none">
            <a:prstTxWarp prst="textNoShape">
              <a:avLst/>
            </a:prstTxWarp>
            <a:spAutoFit/>
          </a:bodyPr>
          <a:lstStyle/>
          <a:p>
            <a:r>
              <a:rPr lang="en-US" sz="3200">
                <a:latin typeface="Calibri" charset="0"/>
              </a:rPr>
              <a:t>GREAT JOB!!</a:t>
            </a:r>
          </a:p>
          <a:p>
            <a:endParaRPr lang="en-US" sz="3200">
              <a:latin typeface="Calibri" charset="0"/>
            </a:endParaRPr>
          </a:p>
          <a:p>
            <a:r>
              <a:rPr lang="en-US" sz="3200">
                <a:solidFill>
                  <a:srgbClr val="FF0000"/>
                </a:solidFill>
                <a:latin typeface="Calibri" charset="0"/>
              </a:rPr>
              <a:t>now describe </a:t>
            </a:r>
          </a:p>
          <a:p>
            <a:r>
              <a:rPr lang="en-US" sz="3200">
                <a:solidFill>
                  <a:srgbClr val="FF0000"/>
                </a:solidFill>
                <a:latin typeface="Calibri" charset="0"/>
              </a:rPr>
              <a:t>the steps in </a:t>
            </a:r>
          </a:p>
          <a:p>
            <a:r>
              <a:rPr lang="en-US" sz="3200">
                <a:solidFill>
                  <a:srgbClr val="FF0000"/>
                </a:solidFill>
                <a:latin typeface="Calibri" charset="0"/>
              </a:rPr>
              <a:t>your own words…</a:t>
            </a:r>
          </a:p>
        </p:txBody>
      </p:sp>
      <p:sp>
        <p:nvSpPr>
          <p:cNvPr id="30" name="TextBox 29"/>
          <p:cNvSpPr txBox="1">
            <a:spLocks noChangeArrowheads="1"/>
          </p:cNvSpPr>
          <p:nvPr/>
        </p:nvSpPr>
        <p:spPr bwMode="auto">
          <a:xfrm>
            <a:off x="5791200" y="4198938"/>
            <a:ext cx="2824163" cy="830262"/>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…and then give them</a:t>
            </a:r>
          </a:p>
          <a:p>
            <a:r>
              <a:rPr lang="en-US" sz="2400">
                <a:latin typeface="Calibri" charset="0"/>
              </a:rPr>
              <a:t>scientific names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9"/>
          <p:cNvPicPr>
            <a:picLocks noChangeAspect="1"/>
          </p:cNvPicPr>
          <p:nvPr/>
        </p:nvPicPr>
        <p:blipFill>
          <a:blip r:embed="rId3"/>
          <a:srcRect/>
          <a:stretch>
            <a:fillRect/>
          </a:stretch>
        </p:blipFill>
        <p:spPr bwMode="auto">
          <a:xfrm rot="5400000">
            <a:off x="2470944" y="-1248569"/>
            <a:ext cx="609600" cy="3411538"/>
          </a:xfrm>
          <a:prstGeom prst="rect">
            <a:avLst/>
          </a:prstGeom>
          <a:noFill/>
          <a:ln w="9525">
            <a:noFill/>
            <a:miter lim="800000"/>
            <a:headEnd/>
            <a:tailEnd/>
          </a:ln>
        </p:spPr>
      </p:pic>
      <p:pic>
        <p:nvPicPr>
          <p:cNvPr id="21507" name="Picture 10"/>
          <p:cNvPicPr>
            <a:picLocks noChangeAspect="1"/>
          </p:cNvPicPr>
          <p:nvPr/>
        </p:nvPicPr>
        <p:blipFill>
          <a:blip r:embed="rId4"/>
          <a:srcRect/>
          <a:stretch>
            <a:fillRect/>
          </a:stretch>
        </p:blipFill>
        <p:spPr bwMode="auto">
          <a:xfrm rot="5400000">
            <a:off x="2501106" y="-529431"/>
            <a:ext cx="611188" cy="3429000"/>
          </a:xfrm>
          <a:prstGeom prst="rect">
            <a:avLst/>
          </a:prstGeom>
          <a:noFill/>
          <a:ln w="9525">
            <a:noFill/>
            <a:miter lim="800000"/>
            <a:headEnd/>
            <a:tailEnd/>
          </a:ln>
        </p:spPr>
      </p:pic>
      <p:pic>
        <p:nvPicPr>
          <p:cNvPr id="21508" name="Picture 11"/>
          <p:cNvPicPr>
            <a:picLocks noChangeAspect="1"/>
          </p:cNvPicPr>
          <p:nvPr/>
        </p:nvPicPr>
        <p:blipFill>
          <a:blip r:embed="rId5"/>
          <a:srcRect/>
          <a:stretch>
            <a:fillRect/>
          </a:stretch>
        </p:blipFill>
        <p:spPr bwMode="auto">
          <a:xfrm rot="5400000">
            <a:off x="2514600" y="266701"/>
            <a:ext cx="612775" cy="3429000"/>
          </a:xfrm>
          <a:prstGeom prst="rect">
            <a:avLst/>
          </a:prstGeom>
          <a:noFill/>
          <a:ln w="9525">
            <a:noFill/>
            <a:miter lim="800000"/>
            <a:headEnd/>
            <a:tailEnd/>
          </a:ln>
        </p:spPr>
      </p:pic>
      <p:pic>
        <p:nvPicPr>
          <p:cNvPr id="21509" name="Picture 14"/>
          <p:cNvPicPr>
            <a:picLocks noChangeAspect="1"/>
          </p:cNvPicPr>
          <p:nvPr/>
        </p:nvPicPr>
        <p:blipFill>
          <a:blip r:embed="rId6"/>
          <a:srcRect/>
          <a:stretch>
            <a:fillRect/>
          </a:stretch>
        </p:blipFill>
        <p:spPr bwMode="auto">
          <a:xfrm rot="5400000">
            <a:off x="2514600" y="1095376"/>
            <a:ext cx="612775" cy="3429000"/>
          </a:xfrm>
          <a:prstGeom prst="rect">
            <a:avLst/>
          </a:prstGeom>
          <a:noFill/>
          <a:ln w="9525">
            <a:noFill/>
            <a:miter lim="800000"/>
            <a:headEnd/>
            <a:tailEnd/>
          </a:ln>
        </p:spPr>
      </p:pic>
      <p:pic>
        <p:nvPicPr>
          <p:cNvPr id="21510" name="Picture 15"/>
          <p:cNvPicPr>
            <a:picLocks noChangeAspect="1"/>
          </p:cNvPicPr>
          <p:nvPr/>
        </p:nvPicPr>
        <p:blipFill>
          <a:blip r:embed="rId7"/>
          <a:srcRect/>
          <a:stretch>
            <a:fillRect/>
          </a:stretch>
        </p:blipFill>
        <p:spPr bwMode="auto">
          <a:xfrm rot="5400000">
            <a:off x="2515394" y="2829719"/>
            <a:ext cx="627063" cy="3413125"/>
          </a:xfrm>
          <a:prstGeom prst="rect">
            <a:avLst/>
          </a:prstGeom>
          <a:noFill/>
          <a:ln w="9525">
            <a:noFill/>
            <a:miter lim="800000"/>
            <a:headEnd/>
            <a:tailEnd/>
          </a:ln>
        </p:spPr>
      </p:pic>
      <p:grpSp>
        <p:nvGrpSpPr>
          <p:cNvPr id="21511" name="Group 19"/>
          <p:cNvGrpSpPr>
            <a:grpSpLocks/>
          </p:cNvGrpSpPr>
          <p:nvPr/>
        </p:nvGrpSpPr>
        <p:grpSpPr bwMode="auto">
          <a:xfrm>
            <a:off x="1123950" y="5943600"/>
            <a:ext cx="3424238" cy="693738"/>
            <a:chOff x="230287" y="2774939"/>
            <a:chExt cx="8560802" cy="1576917"/>
          </a:xfrm>
        </p:grpSpPr>
        <p:pic>
          <p:nvPicPr>
            <p:cNvPr id="21523" name="Picture 20"/>
            <p:cNvPicPr>
              <a:picLocks noChangeAspect="1"/>
            </p:cNvPicPr>
            <p:nvPr/>
          </p:nvPicPr>
          <p:blipFill>
            <a:blip r:embed="rId8"/>
            <a:srcRect t="51358"/>
            <a:stretch>
              <a:fillRect/>
            </a:stretch>
          </p:blipFill>
          <p:spPr bwMode="auto">
            <a:xfrm rot="5400000">
              <a:off x="1528018" y="1477208"/>
              <a:ext cx="1576917" cy="4172379"/>
            </a:xfrm>
            <a:prstGeom prst="rect">
              <a:avLst/>
            </a:prstGeom>
            <a:noFill/>
            <a:ln w="9525">
              <a:noFill/>
              <a:miter lim="800000"/>
              <a:headEnd/>
              <a:tailEnd/>
            </a:ln>
          </p:spPr>
        </p:pic>
        <p:pic>
          <p:nvPicPr>
            <p:cNvPr id="21524" name="Picture 21"/>
            <p:cNvPicPr>
              <a:picLocks noChangeAspect="1"/>
            </p:cNvPicPr>
            <p:nvPr/>
          </p:nvPicPr>
          <p:blipFill>
            <a:blip r:embed="rId9"/>
            <a:srcRect l="50471" b="48642"/>
            <a:stretch>
              <a:fillRect/>
            </a:stretch>
          </p:blipFill>
          <p:spPr bwMode="auto">
            <a:xfrm rot="16200000" flipV="1">
              <a:off x="6197895" y="1625305"/>
              <a:ext cx="781032" cy="4405356"/>
            </a:xfrm>
            <a:prstGeom prst="rect">
              <a:avLst/>
            </a:prstGeom>
            <a:noFill/>
            <a:ln w="9525">
              <a:noFill/>
              <a:miter lim="800000"/>
              <a:headEnd/>
              <a:tailEnd/>
            </a:ln>
          </p:spPr>
        </p:pic>
        <p:pic>
          <p:nvPicPr>
            <p:cNvPr id="21525" name="Picture 22"/>
            <p:cNvPicPr>
              <a:picLocks noChangeAspect="1"/>
            </p:cNvPicPr>
            <p:nvPr/>
          </p:nvPicPr>
          <p:blipFill>
            <a:blip r:embed="rId9"/>
            <a:srcRect r="49529" b="48642"/>
            <a:stretch>
              <a:fillRect/>
            </a:stretch>
          </p:blipFill>
          <p:spPr bwMode="auto">
            <a:xfrm rot="16200000" flipV="1">
              <a:off x="6178954" y="1090848"/>
              <a:ext cx="795889" cy="4405356"/>
            </a:xfrm>
            <a:prstGeom prst="rect">
              <a:avLst/>
            </a:prstGeom>
            <a:noFill/>
            <a:ln w="9525">
              <a:noFill/>
              <a:miter lim="800000"/>
              <a:headEnd/>
              <a:tailEnd/>
            </a:ln>
          </p:spPr>
        </p:pic>
      </p:grpSp>
      <p:cxnSp>
        <p:nvCxnSpPr>
          <p:cNvPr id="25" name="Straight Arrow Connector 24"/>
          <p:cNvCxnSpPr>
            <a:cxnSpLocks noChangeShapeType="1"/>
          </p:cNvCxnSpPr>
          <p:nvPr/>
        </p:nvCxnSpPr>
        <p:spPr bwMode="auto">
          <a:xfrm>
            <a:off x="2949575" y="71913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0" name="Straight Arrow Connector 39"/>
          <p:cNvCxnSpPr>
            <a:cxnSpLocks noChangeShapeType="1"/>
          </p:cNvCxnSpPr>
          <p:nvPr/>
        </p:nvCxnSpPr>
        <p:spPr bwMode="auto">
          <a:xfrm>
            <a:off x="2949575" y="1462088"/>
            <a:ext cx="0" cy="22542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1" name="Straight Arrow Connector 40"/>
          <p:cNvCxnSpPr>
            <a:cxnSpLocks noChangeShapeType="1"/>
          </p:cNvCxnSpPr>
          <p:nvPr/>
        </p:nvCxnSpPr>
        <p:spPr bwMode="auto">
          <a:xfrm>
            <a:off x="2949575" y="2244725"/>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2" name="Straight Arrow Connector 41"/>
          <p:cNvCxnSpPr>
            <a:cxnSpLocks noChangeShapeType="1"/>
          </p:cNvCxnSpPr>
          <p:nvPr/>
        </p:nvCxnSpPr>
        <p:spPr bwMode="auto">
          <a:xfrm>
            <a:off x="2949575" y="3127375"/>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3" name="Straight Arrow Connector 42"/>
          <p:cNvCxnSpPr>
            <a:cxnSpLocks noChangeShapeType="1"/>
          </p:cNvCxnSpPr>
          <p:nvPr/>
        </p:nvCxnSpPr>
        <p:spPr bwMode="auto">
          <a:xfrm>
            <a:off x="2949575" y="399573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5" name="Straight Arrow Connector 44"/>
          <p:cNvCxnSpPr>
            <a:cxnSpLocks noChangeShapeType="1"/>
          </p:cNvCxnSpPr>
          <p:nvPr/>
        </p:nvCxnSpPr>
        <p:spPr bwMode="auto">
          <a:xfrm>
            <a:off x="2949575" y="4845050"/>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pic>
        <p:nvPicPr>
          <p:cNvPr id="21518" name="Picture 1"/>
          <p:cNvPicPr>
            <a:picLocks noChangeAspect="1"/>
          </p:cNvPicPr>
          <p:nvPr/>
        </p:nvPicPr>
        <p:blipFill>
          <a:blip r:embed="rId10"/>
          <a:srcRect/>
          <a:stretch>
            <a:fillRect/>
          </a:stretch>
        </p:blipFill>
        <p:spPr bwMode="auto">
          <a:xfrm rot="5400000">
            <a:off x="2514600" y="3694113"/>
            <a:ext cx="604838" cy="3408362"/>
          </a:xfrm>
          <a:prstGeom prst="rect">
            <a:avLst/>
          </a:prstGeom>
          <a:noFill/>
          <a:ln w="9525">
            <a:noFill/>
            <a:miter lim="800000"/>
            <a:headEnd/>
            <a:tailEnd/>
          </a:ln>
        </p:spPr>
      </p:pic>
      <p:pic>
        <p:nvPicPr>
          <p:cNvPr id="21519" name="Picture 6"/>
          <p:cNvPicPr>
            <a:picLocks noChangeAspect="1"/>
          </p:cNvPicPr>
          <p:nvPr/>
        </p:nvPicPr>
        <p:blipFill>
          <a:blip r:embed="rId11"/>
          <a:srcRect/>
          <a:stretch>
            <a:fillRect/>
          </a:stretch>
        </p:blipFill>
        <p:spPr bwMode="auto">
          <a:xfrm rot="5400000">
            <a:off x="2555082" y="1945481"/>
            <a:ext cx="557212" cy="3375025"/>
          </a:xfrm>
          <a:prstGeom prst="rect">
            <a:avLst/>
          </a:prstGeom>
          <a:noFill/>
          <a:ln w="9525">
            <a:noFill/>
            <a:miter lim="800000"/>
            <a:headEnd/>
            <a:tailEnd/>
          </a:ln>
        </p:spPr>
      </p:pic>
      <p:sp>
        <p:nvSpPr>
          <p:cNvPr id="20" name="TextBox 19"/>
          <p:cNvSpPr txBox="1"/>
          <p:nvPr/>
        </p:nvSpPr>
        <p:spPr>
          <a:xfrm>
            <a:off x="5162550" y="1066800"/>
            <a:ext cx="3981450" cy="4524315"/>
          </a:xfrm>
          <a:prstGeom prst="rect">
            <a:avLst/>
          </a:prstGeom>
          <a:noFill/>
        </p:spPr>
        <p:txBody>
          <a:bodyPr wrap="square">
            <a:spAutoFit/>
          </a:bodyPr>
          <a:lstStyle/>
          <a:p>
            <a:pPr fontAlgn="auto">
              <a:spcBef>
                <a:spcPts val="0"/>
              </a:spcBef>
              <a:spcAft>
                <a:spcPts val="0"/>
              </a:spcAft>
              <a:defRPr/>
            </a:pPr>
            <a:r>
              <a:rPr lang="en-US" sz="3200" u="sng" dirty="0">
                <a:latin typeface="+mn-lt"/>
                <a:ea typeface="+mn-ea"/>
                <a:cs typeface="+mn-cs"/>
              </a:rPr>
              <a:t>C</a:t>
            </a:r>
            <a:r>
              <a:rPr lang="en-US" sz="3200" u="sng" dirty="0" smtClean="0">
                <a:latin typeface="+mn-lt"/>
                <a:ea typeface="+mn-ea"/>
                <a:cs typeface="+mn-cs"/>
              </a:rPr>
              <a:t>licker </a:t>
            </a:r>
            <a:r>
              <a:rPr lang="en-US" sz="3200" u="sng" dirty="0">
                <a:latin typeface="+mn-lt"/>
                <a:ea typeface="+mn-ea"/>
                <a:cs typeface="+mn-cs"/>
              </a:rPr>
              <a:t>2:</a:t>
            </a:r>
          </a:p>
          <a:p>
            <a:pPr fontAlgn="auto">
              <a:spcBef>
                <a:spcPts val="0"/>
              </a:spcBef>
              <a:spcAft>
                <a:spcPts val="0"/>
              </a:spcAft>
              <a:defRPr/>
            </a:pPr>
            <a:r>
              <a:rPr lang="en-US" sz="3200" dirty="0">
                <a:latin typeface="+mn-lt"/>
                <a:ea typeface="+mn-ea"/>
                <a:cs typeface="+mn-cs"/>
              </a:rPr>
              <a:t>Which </a:t>
            </a:r>
            <a:r>
              <a:rPr lang="en-US" sz="3200" dirty="0" err="1">
                <a:latin typeface="+mn-lt"/>
                <a:ea typeface="+mn-ea"/>
                <a:cs typeface="+mn-cs"/>
              </a:rPr>
              <a:t>letter(s</a:t>
            </a:r>
            <a:r>
              <a:rPr lang="en-US" sz="3200" dirty="0">
                <a:latin typeface="+mn-lt"/>
                <a:ea typeface="+mn-ea"/>
                <a:cs typeface="+mn-cs"/>
              </a:rPr>
              <a:t>) correspond to </a:t>
            </a:r>
          </a:p>
          <a:p>
            <a:pPr fontAlgn="auto">
              <a:spcBef>
                <a:spcPts val="0"/>
              </a:spcBef>
              <a:spcAft>
                <a:spcPts val="0"/>
              </a:spcAft>
              <a:defRPr/>
            </a:pPr>
            <a:r>
              <a:rPr lang="en-US" sz="3200" dirty="0" err="1" smtClean="0">
                <a:latin typeface="+mn-lt"/>
                <a:ea typeface="+mn-ea"/>
                <a:cs typeface="+mn-cs"/>
              </a:rPr>
              <a:t>product(s</a:t>
            </a:r>
            <a:r>
              <a:rPr lang="en-US" sz="3200" dirty="0" smtClean="0">
                <a:latin typeface="+mn-lt"/>
                <a:ea typeface="+mn-ea"/>
                <a:cs typeface="+mn-cs"/>
              </a:rPr>
              <a:t>) </a:t>
            </a:r>
            <a:r>
              <a:rPr lang="en-US" sz="3200" dirty="0">
                <a:latin typeface="+mn-lt"/>
                <a:ea typeface="+mn-ea"/>
                <a:cs typeface="+mn-cs"/>
              </a:rPr>
              <a:t>of </a:t>
            </a:r>
            <a:r>
              <a:rPr lang="en-US" sz="3200" dirty="0">
                <a:solidFill>
                  <a:srgbClr val="0000FF"/>
                </a:solidFill>
                <a:latin typeface="+mn-lt"/>
                <a:ea typeface="+mn-ea"/>
                <a:cs typeface="+mn-cs"/>
              </a:rPr>
              <a:t>Ligation</a:t>
            </a:r>
            <a:r>
              <a:rPr lang="en-US" sz="3200" dirty="0">
                <a:latin typeface="+mn-lt"/>
                <a:ea typeface="+mn-ea"/>
                <a:cs typeface="+mn-cs"/>
              </a:rPr>
              <a:t>?</a:t>
            </a:r>
          </a:p>
          <a:p>
            <a:pPr marL="514350" indent="-514350" fontAlgn="auto">
              <a:spcBef>
                <a:spcPts val="0"/>
              </a:spcBef>
              <a:spcAft>
                <a:spcPts val="0"/>
              </a:spcAft>
              <a:buFont typeface="+mj-lt"/>
              <a:buAutoNum type="arabicPeriod"/>
              <a:defRPr/>
            </a:pPr>
            <a:r>
              <a:rPr lang="en-US" sz="3200" dirty="0">
                <a:latin typeface="+mn-lt"/>
                <a:ea typeface="+mn-ea"/>
                <a:cs typeface="+mn-cs"/>
              </a:rPr>
              <a:t>R and T.</a:t>
            </a:r>
          </a:p>
          <a:p>
            <a:pPr marL="514350" indent="-514350" fontAlgn="auto">
              <a:spcBef>
                <a:spcPts val="0"/>
              </a:spcBef>
              <a:spcAft>
                <a:spcPts val="0"/>
              </a:spcAft>
              <a:buFont typeface="+mj-lt"/>
              <a:buAutoNum type="arabicPeriod"/>
              <a:defRPr/>
            </a:pPr>
            <a:r>
              <a:rPr lang="en-US" sz="3200" dirty="0">
                <a:latin typeface="+mn-lt"/>
                <a:ea typeface="+mn-ea"/>
                <a:cs typeface="+mn-cs"/>
              </a:rPr>
              <a:t>J and B.</a:t>
            </a:r>
          </a:p>
          <a:p>
            <a:pPr marL="514350" indent="-514350" fontAlgn="auto">
              <a:spcBef>
                <a:spcPts val="0"/>
              </a:spcBef>
              <a:spcAft>
                <a:spcPts val="0"/>
              </a:spcAft>
              <a:buFont typeface="+mj-lt"/>
              <a:buAutoNum type="arabicPeriod"/>
              <a:defRPr/>
            </a:pPr>
            <a:r>
              <a:rPr lang="en-US" sz="3200" dirty="0">
                <a:latin typeface="+mn-lt"/>
                <a:ea typeface="+mn-ea"/>
                <a:cs typeface="+mn-cs"/>
              </a:rPr>
              <a:t>A and O.</a:t>
            </a:r>
          </a:p>
          <a:p>
            <a:pPr marL="514350" indent="-514350" fontAlgn="auto">
              <a:spcBef>
                <a:spcPts val="0"/>
              </a:spcBef>
              <a:spcAft>
                <a:spcPts val="0"/>
              </a:spcAft>
              <a:buFont typeface="+mj-lt"/>
              <a:buAutoNum type="arabicPeriod"/>
              <a:defRPr/>
            </a:pPr>
            <a:r>
              <a:rPr lang="en-US" sz="3200" dirty="0">
                <a:latin typeface="+mn-lt"/>
                <a:ea typeface="+mn-ea"/>
                <a:cs typeface="+mn-cs"/>
              </a:rPr>
              <a:t>J.</a:t>
            </a:r>
          </a:p>
          <a:p>
            <a:pPr marL="514350" indent="-514350" fontAlgn="auto">
              <a:spcBef>
                <a:spcPts val="0"/>
              </a:spcBef>
              <a:spcAft>
                <a:spcPts val="0"/>
              </a:spcAft>
              <a:buFont typeface="+mj-lt"/>
              <a:buAutoNum type="arabicPeriod"/>
              <a:defRPr/>
            </a:pPr>
            <a:r>
              <a:rPr lang="en-US" sz="3200" dirty="0">
                <a:latin typeface="+mn-lt"/>
                <a:ea typeface="+mn-ea"/>
                <a:cs typeface="+mn-cs"/>
              </a:rPr>
              <a:t>B.</a:t>
            </a:r>
          </a:p>
        </p:txBody>
      </p:sp>
      <p:cxnSp>
        <p:nvCxnSpPr>
          <p:cNvPr id="27" name="Straight Arrow Connector 26"/>
          <p:cNvCxnSpPr>
            <a:cxnSpLocks noChangeShapeType="1"/>
          </p:cNvCxnSpPr>
          <p:nvPr/>
        </p:nvCxnSpPr>
        <p:spPr bwMode="auto">
          <a:xfrm>
            <a:off x="2949575" y="571658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sp>
        <p:nvSpPr>
          <p:cNvPr id="21522" name="TextBox 27"/>
          <p:cNvSpPr txBox="1">
            <a:spLocks noChangeArrowheads="1"/>
          </p:cNvSpPr>
          <p:nvPr/>
        </p:nvSpPr>
        <p:spPr bwMode="auto">
          <a:xfrm>
            <a:off x="609600" y="228600"/>
            <a:ext cx="381000" cy="6248400"/>
          </a:xfrm>
          <a:prstGeom prst="rect">
            <a:avLst/>
          </a:prstGeom>
          <a:noFill/>
          <a:ln w="9525">
            <a:noFill/>
            <a:miter lim="800000"/>
            <a:headEnd/>
            <a:tailEnd/>
          </a:ln>
        </p:spPr>
        <p:txBody>
          <a:bodyPr>
            <a:prstTxWarp prst="textNoShape">
              <a:avLst/>
            </a:prstTxWarp>
            <a:spAutoFit/>
          </a:bodyPr>
          <a:lstStyle/>
          <a:p>
            <a:r>
              <a:rPr lang="en-US" sz="2500">
                <a:latin typeface="Calibri" charset="0"/>
              </a:rPr>
              <a:t>G</a:t>
            </a:r>
          </a:p>
          <a:p>
            <a:endParaRPr lang="en-US" sz="2500">
              <a:latin typeface="Calibri" charset="0"/>
            </a:endParaRPr>
          </a:p>
          <a:p>
            <a:r>
              <a:rPr lang="en-US" sz="2500">
                <a:latin typeface="Calibri" charset="0"/>
              </a:rPr>
              <a:t>R</a:t>
            </a:r>
          </a:p>
          <a:p>
            <a:endParaRPr lang="en-US" sz="2500">
              <a:latin typeface="Calibri" charset="0"/>
            </a:endParaRPr>
          </a:p>
          <a:p>
            <a:r>
              <a:rPr lang="en-US" sz="2500">
                <a:latin typeface="Calibri" charset="0"/>
              </a:rPr>
              <a:t>E</a:t>
            </a:r>
          </a:p>
          <a:p>
            <a:endParaRPr lang="en-US" sz="2500">
              <a:latin typeface="Calibri" charset="0"/>
            </a:endParaRPr>
          </a:p>
          <a:p>
            <a:r>
              <a:rPr lang="en-US" sz="2500">
                <a:latin typeface="Calibri" charset="0"/>
              </a:rPr>
              <a:t>A</a:t>
            </a:r>
          </a:p>
          <a:p>
            <a:endParaRPr lang="en-US" sz="2500">
              <a:latin typeface="Calibri" charset="0"/>
            </a:endParaRPr>
          </a:p>
          <a:p>
            <a:r>
              <a:rPr lang="en-US" sz="2500">
                <a:latin typeface="Calibri" charset="0"/>
              </a:rPr>
              <a:t>T</a:t>
            </a:r>
          </a:p>
          <a:p>
            <a:endParaRPr lang="en-US" sz="2500">
              <a:latin typeface="Calibri" charset="0"/>
            </a:endParaRPr>
          </a:p>
          <a:p>
            <a:endParaRPr lang="en-US" sz="2500">
              <a:latin typeface="Calibri" charset="0"/>
            </a:endParaRPr>
          </a:p>
          <a:p>
            <a:r>
              <a:rPr lang="en-US" sz="2500">
                <a:latin typeface="Calibri" charset="0"/>
              </a:rPr>
              <a:t>J</a:t>
            </a:r>
          </a:p>
          <a:p>
            <a:endParaRPr lang="en-US" sz="2500">
              <a:latin typeface="Calibri" charset="0"/>
            </a:endParaRPr>
          </a:p>
          <a:p>
            <a:r>
              <a:rPr lang="en-US" sz="2500">
                <a:latin typeface="Calibri" charset="0"/>
              </a:rPr>
              <a:t>O</a:t>
            </a:r>
          </a:p>
          <a:p>
            <a:r>
              <a:rPr lang="en-US" sz="2500">
                <a:latin typeface="Calibri" charset="0"/>
              </a:rPr>
              <a:t>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9"/>
          <p:cNvPicPr>
            <a:picLocks noChangeAspect="1"/>
          </p:cNvPicPr>
          <p:nvPr/>
        </p:nvPicPr>
        <p:blipFill>
          <a:blip r:embed="rId3"/>
          <a:srcRect/>
          <a:stretch>
            <a:fillRect/>
          </a:stretch>
        </p:blipFill>
        <p:spPr bwMode="auto">
          <a:xfrm rot="5400000">
            <a:off x="2470944" y="-1248569"/>
            <a:ext cx="609600" cy="3411538"/>
          </a:xfrm>
          <a:prstGeom prst="rect">
            <a:avLst/>
          </a:prstGeom>
          <a:noFill/>
          <a:ln w="9525">
            <a:noFill/>
            <a:miter lim="800000"/>
            <a:headEnd/>
            <a:tailEnd/>
          </a:ln>
        </p:spPr>
      </p:pic>
      <p:pic>
        <p:nvPicPr>
          <p:cNvPr id="22531" name="Picture 10"/>
          <p:cNvPicPr>
            <a:picLocks noChangeAspect="1"/>
          </p:cNvPicPr>
          <p:nvPr/>
        </p:nvPicPr>
        <p:blipFill>
          <a:blip r:embed="rId4"/>
          <a:srcRect/>
          <a:stretch>
            <a:fillRect/>
          </a:stretch>
        </p:blipFill>
        <p:spPr bwMode="auto">
          <a:xfrm rot="5400000">
            <a:off x="2501106" y="-529431"/>
            <a:ext cx="611188" cy="3429000"/>
          </a:xfrm>
          <a:prstGeom prst="rect">
            <a:avLst/>
          </a:prstGeom>
          <a:noFill/>
          <a:ln w="9525">
            <a:noFill/>
            <a:miter lim="800000"/>
            <a:headEnd/>
            <a:tailEnd/>
          </a:ln>
        </p:spPr>
      </p:pic>
      <p:pic>
        <p:nvPicPr>
          <p:cNvPr id="22532" name="Picture 11"/>
          <p:cNvPicPr>
            <a:picLocks noChangeAspect="1"/>
          </p:cNvPicPr>
          <p:nvPr/>
        </p:nvPicPr>
        <p:blipFill>
          <a:blip r:embed="rId5"/>
          <a:srcRect/>
          <a:stretch>
            <a:fillRect/>
          </a:stretch>
        </p:blipFill>
        <p:spPr bwMode="auto">
          <a:xfrm rot="5400000">
            <a:off x="2514600" y="266701"/>
            <a:ext cx="612775" cy="3429000"/>
          </a:xfrm>
          <a:prstGeom prst="rect">
            <a:avLst/>
          </a:prstGeom>
          <a:noFill/>
          <a:ln w="9525">
            <a:noFill/>
            <a:miter lim="800000"/>
            <a:headEnd/>
            <a:tailEnd/>
          </a:ln>
        </p:spPr>
      </p:pic>
      <p:pic>
        <p:nvPicPr>
          <p:cNvPr id="22533" name="Picture 14"/>
          <p:cNvPicPr>
            <a:picLocks noChangeAspect="1"/>
          </p:cNvPicPr>
          <p:nvPr/>
        </p:nvPicPr>
        <p:blipFill>
          <a:blip r:embed="rId6"/>
          <a:srcRect/>
          <a:stretch>
            <a:fillRect/>
          </a:stretch>
        </p:blipFill>
        <p:spPr bwMode="auto">
          <a:xfrm rot="5400000">
            <a:off x="2514600" y="1095376"/>
            <a:ext cx="612775" cy="3429000"/>
          </a:xfrm>
          <a:prstGeom prst="rect">
            <a:avLst/>
          </a:prstGeom>
          <a:noFill/>
          <a:ln w="9525">
            <a:noFill/>
            <a:miter lim="800000"/>
            <a:headEnd/>
            <a:tailEnd/>
          </a:ln>
        </p:spPr>
      </p:pic>
      <p:pic>
        <p:nvPicPr>
          <p:cNvPr id="22534" name="Picture 15"/>
          <p:cNvPicPr>
            <a:picLocks noChangeAspect="1"/>
          </p:cNvPicPr>
          <p:nvPr/>
        </p:nvPicPr>
        <p:blipFill>
          <a:blip r:embed="rId7"/>
          <a:srcRect/>
          <a:stretch>
            <a:fillRect/>
          </a:stretch>
        </p:blipFill>
        <p:spPr bwMode="auto">
          <a:xfrm rot="5400000">
            <a:off x="2515394" y="2829719"/>
            <a:ext cx="627063" cy="3413125"/>
          </a:xfrm>
          <a:prstGeom prst="rect">
            <a:avLst/>
          </a:prstGeom>
          <a:noFill/>
          <a:ln w="9525">
            <a:noFill/>
            <a:miter lim="800000"/>
            <a:headEnd/>
            <a:tailEnd/>
          </a:ln>
        </p:spPr>
      </p:pic>
      <p:grpSp>
        <p:nvGrpSpPr>
          <p:cNvPr id="22535" name="Group 19"/>
          <p:cNvGrpSpPr>
            <a:grpSpLocks/>
          </p:cNvGrpSpPr>
          <p:nvPr/>
        </p:nvGrpSpPr>
        <p:grpSpPr bwMode="auto">
          <a:xfrm>
            <a:off x="1123950" y="5943600"/>
            <a:ext cx="3424238" cy="693738"/>
            <a:chOff x="230287" y="2774939"/>
            <a:chExt cx="8560802" cy="1576917"/>
          </a:xfrm>
        </p:grpSpPr>
        <p:pic>
          <p:nvPicPr>
            <p:cNvPr id="22554" name="Picture 20"/>
            <p:cNvPicPr>
              <a:picLocks noChangeAspect="1"/>
            </p:cNvPicPr>
            <p:nvPr/>
          </p:nvPicPr>
          <p:blipFill>
            <a:blip r:embed="rId8"/>
            <a:srcRect t="51358"/>
            <a:stretch>
              <a:fillRect/>
            </a:stretch>
          </p:blipFill>
          <p:spPr bwMode="auto">
            <a:xfrm rot="5400000">
              <a:off x="1528018" y="1477208"/>
              <a:ext cx="1576917" cy="4172379"/>
            </a:xfrm>
            <a:prstGeom prst="rect">
              <a:avLst/>
            </a:prstGeom>
            <a:noFill/>
            <a:ln w="9525">
              <a:noFill/>
              <a:miter lim="800000"/>
              <a:headEnd/>
              <a:tailEnd/>
            </a:ln>
          </p:spPr>
        </p:pic>
        <p:pic>
          <p:nvPicPr>
            <p:cNvPr id="22555" name="Picture 21"/>
            <p:cNvPicPr>
              <a:picLocks noChangeAspect="1"/>
            </p:cNvPicPr>
            <p:nvPr/>
          </p:nvPicPr>
          <p:blipFill>
            <a:blip r:embed="rId9"/>
            <a:srcRect l="50471" b="48642"/>
            <a:stretch>
              <a:fillRect/>
            </a:stretch>
          </p:blipFill>
          <p:spPr bwMode="auto">
            <a:xfrm rot="16200000" flipV="1">
              <a:off x="6197895" y="1625305"/>
              <a:ext cx="781032" cy="4405356"/>
            </a:xfrm>
            <a:prstGeom prst="rect">
              <a:avLst/>
            </a:prstGeom>
            <a:noFill/>
            <a:ln w="9525">
              <a:noFill/>
              <a:miter lim="800000"/>
              <a:headEnd/>
              <a:tailEnd/>
            </a:ln>
          </p:spPr>
        </p:pic>
        <p:pic>
          <p:nvPicPr>
            <p:cNvPr id="22556" name="Picture 22"/>
            <p:cNvPicPr>
              <a:picLocks noChangeAspect="1"/>
            </p:cNvPicPr>
            <p:nvPr/>
          </p:nvPicPr>
          <p:blipFill>
            <a:blip r:embed="rId9"/>
            <a:srcRect r="49529" b="48642"/>
            <a:stretch>
              <a:fillRect/>
            </a:stretch>
          </p:blipFill>
          <p:spPr bwMode="auto">
            <a:xfrm rot="16200000" flipV="1">
              <a:off x="6178954" y="1090848"/>
              <a:ext cx="795889" cy="4405356"/>
            </a:xfrm>
            <a:prstGeom prst="rect">
              <a:avLst/>
            </a:prstGeom>
            <a:noFill/>
            <a:ln w="9525">
              <a:noFill/>
              <a:miter lim="800000"/>
              <a:headEnd/>
              <a:tailEnd/>
            </a:ln>
          </p:spPr>
        </p:pic>
      </p:grpSp>
      <p:cxnSp>
        <p:nvCxnSpPr>
          <p:cNvPr id="25" name="Straight Arrow Connector 24"/>
          <p:cNvCxnSpPr>
            <a:cxnSpLocks noChangeShapeType="1"/>
          </p:cNvCxnSpPr>
          <p:nvPr/>
        </p:nvCxnSpPr>
        <p:spPr bwMode="auto">
          <a:xfrm>
            <a:off x="2949575" y="71913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0" name="Straight Arrow Connector 39"/>
          <p:cNvCxnSpPr>
            <a:cxnSpLocks noChangeShapeType="1"/>
          </p:cNvCxnSpPr>
          <p:nvPr/>
        </p:nvCxnSpPr>
        <p:spPr bwMode="auto">
          <a:xfrm>
            <a:off x="2949575" y="1462088"/>
            <a:ext cx="0" cy="22542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1" name="Straight Arrow Connector 40"/>
          <p:cNvCxnSpPr>
            <a:cxnSpLocks noChangeShapeType="1"/>
          </p:cNvCxnSpPr>
          <p:nvPr/>
        </p:nvCxnSpPr>
        <p:spPr bwMode="auto">
          <a:xfrm>
            <a:off x="2949575" y="2244725"/>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2" name="Straight Arrow Connector 41"/>
          <p:cNvCxnSpPr>
            <a:cxnSpLocks noChangeShapeType="1"/>
          </p:cNvCxnSpPr>
          <p:nvPr/>
        </p:nvCxnSpPr>
        <p:spPr bwMode="auto">
          <a:xfrm>
            <a:off x="2949575" y="3127375"/>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3" name="Straight Arrow Connector 42"/>
          <p:cNvCxnSpPr>
            <a:cxnSpLocks noChangeShapeType="1"/>
          </p:cNvCxnSpPr>
          <p:nvPr/>
        </p:nvCxnSpPr>
        <p:spPr bwMode="auto">
          <a:xfrm>
            <a:off x="2949575" y="399573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cxnSp>
        <p:nvCxnSpPr>
          <p:cNvPr id="45" name="Straight Arrow Connector 44"/>
          <p:cNvCxnSpPr>
            <a:cxnSpLocks noChangeShapeType="1"/>
          </p:cNvCxnSpPr>
          <p:nvPr/>
        </p:nvCxnSpPr>
        <p:spPr bwMode="auto">
          <a:xfrm>
            <a:off x="2949575" y="4845050"/>
            <a:ext cx="0" cy="22701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pic>
        <p:nvPicPr>
          <p:cNvPr id="22542" name="Picture 1"/>
          <p:cNvPicPr>
            <a:picLocks noChangeAspect="1"/>
          </p:cNvPicPr>
          <p:nvPr/>
        </p:nvPicPr>
        <p:blipFill>
          <a:blip r:embed="rId10"/>
          <a:srcRect/>
          <a:stretch>
            <a:fillRect/>
          </a:stretch>
        </p:blipFill>
        <p:spPr bwMode="auto">
          <a:xfrm rot="5400000">
            <a:off x="2514600" y="3694113"/>
            <a:ext cx="604838" cy="3408362"/>
          </a:xfrm>
          <a:prstGeom prst="rect">
            <a:avLst/>
          </a:prstGeom>
          <a:noFill/>
          <a:ln w="9525">
            <a:noFill/>
            <a:miter lim="800000"/>
            <a:headEnd/>
            <a:tailEnd/>
          </a:ln>
        </p:spPr>
      </p:pic>
      <p:pic>
        <p:nvPicPr>
          <p:cNvPr id="22543" name="Picture 6"/>
          <p:cNvPicPr>
            <a:picLocks noChangeAspect="1"/>
          </p:cNvPicPr>
          <p:nvPr/>
        </p:nvPicPr>
        <p:blipFill>
          <a:blip r:embed="rId11"/>
          <a:srcRect/>
          <a:stretch>
            <a:fillRect/>
          </a:stretch>
        </p:blipFill>
        <p:spPr bwMode="auto">
          <a:xfrm rot="5400000">
            <a:off x="2555082" y="1945481"/>
            <a:ext cx="557212" cy="3375025"/>
          </a:xfrm>
          <a:prstGeom prst="rect">
            <a:avLst/>
          </a:prstGeom>
          <a:noFill/>
          <a:ln w="9525">
            <a:noFill/>
            <a:miter lim="800000"/>
            <a:headEnd/>
            <a:tailEnd/>
          </a:ln>
        </p:spPr>
      </p:pic>
      <p:sp>
        <p:nvSpPr>
          <p:cNvPr id="22544" name="TextBox 19"/>
          <p:cNvSpPr txBox="1">
            <a:spLocks noChangeArrowheads="1"/>
          </p:cNvSpPr>
          <p:nvPr/>
        </p:nvSpPr>
        <p:spPr bwMode="auto">
          <a:xfrm>
            <a:off x="5748338" y="304800"/>
            <a:ext cx="3090862" cy="584200"/>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Calibri" charset="0"/>
              </a:rPr>
              <a:t>Check your labels</a:t>
            </a:r>
          </a:p>
        </p:txBody>
      </p:sp>
      <p:sp>
        <p:nvSpPr>
          <p:cNvPr id="22545" name="TextBox 23"/>
          <p:cNvSpPr txBox="1">
            <a:spLocks noChangeArrowheads="1"/>
          </p:cNvSpPr>
          <p:nvPr/>
        </p:nvSpPr>
        <p:spPr bwMode="auto">
          <a:xfrm>
            <a:off x="609600" y="228600"/>
            <a:ext cx="381000" cy="6248400"/>
          </a:xfrm>
          <a:prstGeom prst="rect">
            <a:avLst/>
          </a:prstGeom>
          <a:noFill/>
          <a:ln w="9525">
            <a:noFill/>
            <a:miter lim="800000"/>
            <a:headEnd/>
            <a:tailEnd/>
          </a:ln>
        </p:spPr>
        <p:txBody>
          <a:bodyPr>
            <a:prstTxWarp prst="textNoShape">
              <a:avLst/>
            </a:prstTxWarp>
            <a:spAutoFit/>
          </a:bodyPr>
          <a:lstStyle/>
          <a:p>
            <a:r>
              <a:rPr lang="en-US" sz="2500">
                <a:latin typeface="Calibri" charset="0"/>
              </a:rPr>
              <a:t>G</a:t>
            </a:r>
          </a:p>
          <a:p>
            <a:endParaRPr lang="en-US" sz="2500">
              <a:latin typeface="Calibri" charset="0"/>
            </a:endParaRPr>
          </a:p>
          <a:p>
            <a:r>
              <a:rPr lang="en-US" sz="2500">
                <a:latin typeface="Calibri" charset="0"/>
              </a:rPr>
              <a:t>R</a:t>
            </a:r>
          </a:p>
          <a:p>
            <a:endParaRPr lang="en-US" sz="2500">
              <a:latin typeface="Calibri" charset="0"/>
            </a:endParaRPr>
          </a:p>
          <a:p>
            <a:r>
              <a:rPr lang="en-US" sz="2500">
                <a:latin typeface="Calibri" charset="0"/>
              </a:rPr>
              <a:t>E</a:t>
            </a:r>
          </a:p>
          <a:p>
            <a:endParaRPr lang="en-US" sz="2500">
              <a:latin typeface="Calibri" charset="0"/>
            </a:endParaRPr>
          </a:p>
          <a:p>
            <a:r>
              <a:rPr lang="en-US" sz="2500">
                <a:latin typeface="Calibri" charset="0"/>
              </a:rPr>
              <a:t>A</a:t>
            </a:r>
          </a:p>
          <a:p>
            <a:endParaRPr lang="en-US" sz="2500">
              <a:latin typeface="Calibri" charset="0"/>
            </a:endParaRPr>
          </a:p>
          <a:p>
            <a:r>
              <a:rPr lang="en-US" sz="2500">
                <a:latin typeface="Calibri" charset="0"/>
              </a:rPr>
              <a:t>T</a:t>
            </a:r>
          </a:p>
          <a:p>
            <a:endParaRPr lang="en-US" sz="2500">
              <a:latin typeface="Calibri" charset="0"/>
            </a:endParaRPr>
          </a:p>
          <a:p>
            <a:endParaRPr lang="en-US" sz="2500">
              <a:latin typeface="Calibri" charset="0"/>
            </a:endParaRPr>
          </a:p>
          <a:p>
            <a:r>
              <a:rPr lang="en-US" sz="2500">
                <a:latin typeface="Calibri" charset="0"/>
              </a:rPr>
              <a:t>J</a:t>
            </a:r>
          </a:p>
          <a:p>
            <a:endParaRPr lang="en-US" sz="2500">
              <a:latin typeface="Calibri" charset="0"/>
            </a:endParaRPr>
          </a:p>
          <a:p>
            <a:r>
              <a:rPr lang="en-US" sz="2500">
                <a:latin typeface="Calibri" charset="0"/>
              </a:rPr>
              <a:t>O</a:t>
            </a:r>
          </a:p>
          <a:p>
            <a:r>
              <a:rPr lang="en-US" sz="2500">
                <a:latin typeface="Calibri" charset="0"/>
              </a:rPr>
              <a:t>B</a:t>
            </a:r>
          </a:p>
        </p:txBody>
      </p:sp>
      <p:cxnSp>
        <p:nvCxnSpPr>
          <p:cNvPr id="27" name="Straight Arrow Connector 26"/>
          <p:cNvCxnSpPr>
            <a:cxnSpLocks noChangeShapeType="1"/>
          </p:cNvCxnSpPr>
          <p:nvPr/>
        </p:nvCxnSpPr>
        <p:spPr bwMode="auto">
          <a:xfrm>
            <a:off x="2949575" y="5716588"/>
            <a:ext cx="0" cy="227012"/>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p:spPr>
      </p:cxnSp>
      <p:sp>
        <p:nvSpPr>
          <p:cNvPr id="22547" name="TextBox 25"/>
          <p:cNvSpPr txBox="1">
            <a:spLocks noChangeArrowheads="1"/>
          </p:cNvSpPr>
          <p:nvPr/>
        </p:nvSpPr>
        <p:spPr bwMode="auto">
          <a:xfrm>
            <a:off x="3422650" y="609600"/>
            <a:ext cx="2109788" cy="369888"/>
          </a:xfrm>
          <a:prstGeom prst="rect">
            <a:avLst/>
          </a:prstGeom>
          <a:noFill/>
          <a:ln w="9525">
            <a:noFill/>
            <a:miter lim="800000"/>
            <a:headEnd/>
            <a:tailEnd/>
          </a:ln>
        </p:spPr>
        <p:txBody>
          <a:bodyPr wrap="none">
            <a:prstTxWarp prst="textNoShape">
              <a:avLst/>
            </a:prstTxWarp>
            <a:spAutoFit/>
          </a:bodyPr>
          <a:lstStyle/>
          <a:p>
            <a:r>
              <a:rPr lang="en-US" b="1">
                <a:latin typeface="Calibri" charset="0"/>
              </a:rPr>
              <a:t>double strand break</a:t>
            </a:r>
          </a:p>
        </p:txBody>
      </p:sp>
      <p:sp>
        <p:nvSpPr>
          <p:cNvPr id="22548" name="TextBox 27"/>
          <p:cNvSpPr txBox="1">
            <a:spLocks noChangeArrowheads="1"/>
          </p:cNvSpPr>
          <p:nvPr/>
        </p:nvSpPr>
        <p:spPr bwMode="auto">
          <a:xfrm>
            <a:off x="3422650" y="1371600"/>
            <a:ext cx="2825750" cy="369888"/>
          </a:xfrm>
          <a:prstGeom prst="rect">
            <a:avLst/>
          </a:prstGeom>
          <a:noFill/>
          <a:ln w="9525">
            <a:noFill/>
            <a:miter lim="800000"/>
            <a:headEnd/>
            <a:tailEnd/>
          </a:ln>
        </p:spPr>
        <p:txBody>
          <a:bodyPr wrap="none">
            <a:prstTxWarp prst="textNoShape">
              <a:avLst/>
            </a:prstTxWarp>
            <a:spAutoFit/>
          </a:bodyPr>
          <a:lstStyle/>
          <a:p>
            <a:r>
              <a:rPr lang="en-US" b="1">
                <a:latin typeface="Calibri" charset="0"/>
              </a:rPr>
              <a:t>5’ to 3’ exonuclease activity</a:t>
            </a:r>
          </a:p>
        </p:txBody>
      </p:sp>
      <p:sp>
        <p:nvSpPr>
          <p:cNvPr id="22549" name="TextBox 28"/>
          <p:cNvSpPr txBox="1">
            <a:spLocks noChangeArrowheads="1"/>
          </p:cNvSpPr>
          <p:nvPr/>
        </p:nvSpPr>
        <p:spPr bwMode="auto">
          <a:xfrm>
            <a:off x="3422650" y="2152650"/>
            <a:ext cx="1638300" cy="369888"/>
          </a:xfrm>
          <a:prstGeom prst="rect">
            <a:avLst/>
          </a:prstGeom>
          <a:noFill/>
          <a:ln w="9525">
            <a:noFill/>
            <a:miter lim="800000"/>
            <a:headEnd/>
            <a:tailEnd/>
          </a:ln>
        </p:spPr>
        <p:txBody>
          <a:bodyPr wrap="none">
            <a:prstTxWarp prst="textNoShape">
              <a:avLst/>
            </a:prstTxWarp>
            <a:spAutoFit/>
          </a:bodyPr>
          <a:lstStyle/>
          <a:p>
            <a:r>
              <a:rPr lang="en-US" b="1">
                <a:latin typeface="Calibri" charset="0"/>
              </a:rPr>
              <a:t>strand invasion</a:t>
            </a:r>
          </a:p>
        </p:txBody>
      </p:sp>
      <p:sp>
        <p:nvSpPr>
          <p:cNvPr id="22550" name="TextBox 29"/>
          <p:cNvSpPr txBox="1">
            <a:spLocks noChangeArrowheads="1"/>
          </p:cNvSpPr>
          <p:nvPr/>
        </p:nvSpPr>
        <p:spPr bwMode="auto">
          <a:xfrm>
            <a:off x="3422650" y="3040063"/>
            <a:ext cx="1555750" cy="369887"/>
          </a:xfrm>
          <a:prstGeom prst="rect">
            <a:avLst/>
          </a:prstGeom>
          <a:noFill/>
          <a:ln w="9525">
            <a:noFill/>
            <a:miter lim="800000"/>
            <a:headEnd/>
            <a:tailEnd/>
          </a:ln>
        </p:spPr>
        <p:txBody>
          <a:bodyPr wrap="none">
            <a:prstTxWarp prst="textNoShape">
              <a:avLst/>
            </a:prstTxWarp>
            <a:spAutoFit/>
          </a:bodyPr>
          <a:lstStyle/>
          <a:p>
            <a:r>
              <a:rPr lang="en-US" b="1">
                <a:latin typeface="Calibri" charset="0"/>
              </a:rPr>
              <a:t>DNA synthesis</a:t>
            </a:r>
          </a:p>
        </p:txBody>
      </p:sp>
      <p:sp>
        <p:nvSpPr>
          <p:cNvPr id="22551" name="TextBox 30"/>
          <p:cNvSpPr txBox="1">
            <a:spLocks noChangeArrowheads="1"/>
          </p:cNvSpPr>
          <p:nvPr/>
        </p:nvSpPr>
        <p:spPr bwMode="auto">
          <a:xfrm>
            <a:off x="3422650" y="3886200"/>
            <a:ext cx="900113" cy="369888"/>
          </a:xfrm>
          <a:prstGeom prst="rect">
            <a:avLst/>
          </a:prstGeom>
          <a:noFill/>
          <a:ln w="9525">
            <a:noFill/>
            <a:miter lim="800000"/>
            <a:headEnd/>
            <a:tailEnd/>
          </a:ln>
        </p:spPr>
        <p:txBody>
          <a:bodyPr wrap="none">
            <a:prstTxWarp prst="textNoShape">
              <a:avLst/>
            </a:prstTxWarp>
            <a:spAutoFit/>
          </a:bodyPr>
          <a:lstStyle/>
          <a:p>
            <a:r>
              <a:rPr lang="en-US" b="1">
                <a:latin typeface="Calibri" charset="0"/>
              </a:rPr>
              <a:t>ligation</a:t>
            </a:r>
          </a:p>
        </p:txBody>
      </p:sp>
      <p:sp>
        <p:nvSpPr>
          <p:cNvPr id="22552" name="TextBox 31"/>
          <p:cNvSpPr txBox="1">
            <a:spLocks noChangeArrowheads="1"/>
          </p:cNvSpPr>
          <p:nvPr/>
        </p:nvSpPr>
        <p:spPr bwMode="auto">
          <a:xfrm>
            <a:off x="3422650" y="4724400"/>
            <a:ext cx="2274888" cy="369888"/>
          </a:xfrm>
          <a:prstGeom prst="rect">
            <a:avLst/>
          </a:prstGeom>
          <a:noFill/>
          <a:ln w="9525">
            <a:noFill/>
            <a:miter lim="800000"/>
            <a:headEnd/>
            <a:tailEnd/>
          </a:ln>
        </p:spPr>
        <p:txBody>
          <a:bodyPr wrap="none">
            <a:prstTxWarp prst="textNoShape">
              <a:avLst/>
            </a:prstTxWarp>
            <a:spAutoFit/>
          </a:bodyPr>
          <a:lstStyle/>
          <a:p>
            <a:r>
              <a:rPr lang="en-US" b="1">
                <a:latin typeface="Calibri" charset="0"/>
              </a:rPr>
              <a:t>endonuclease activity</a:t>
            </a:r>
          </a:p>
        </p:txBody>
      </p:sp>
      <p:sp>
        <p:nvSpPr>
          <p:cNvPr id="22553" name="TextBox 32"/>
          <p:cNvSpPr txBox="1">
            <a:spLocks noChangeArrowheads="1"/>
          </p:cNvSpPr>
          <p:nvPr/>
        </p:nvSpPr>
        <p:spPr bwMode="auto">
          <a:xfrm>
            <a:off x="3422650" y="5657850"/>
            <a:ext cx="900113" cy="369888"/>
          </a:xfrm>
          <a:prstGeom prst="rect">
            <a:avLst/>
          </a:prstGeom>
          <a:noFill/>
          <a:ln w="9525">
            <a:noFill/>
            <a:miter lim="800000"/>
            <a:headEnd/>
            <a:tailEnd/>
          </a:ln>
        </p:spPr>
        <p:txBody>
          <a:bodyPr wrap="none">
            <a:prstTxWarp prst="textNoShape">
              <a:avLst/>
            </a:prstTxWarp>
            <a:spAutoFit/>
          </a:bodyPr>
          <a:lstStyle/>
          <a:p>
            <a:r>
              <a:rPr lang="en-US" b="1">
                <a:latin typeface="Calibri" charset="0"/>
              </a:rPr>
              <a:t>ligation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1241</Words>
  <Application>Microsoft Macintosh PowerPoint</Application>
  <PresentationFormat>On-screen Show (4:3)</PresentationFormat>
  <Paragraphs>192</Paragraphs>
  <Slides>15</Slides>
  <Notes>11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Learning objectives for meiosis unit</vt:lpstr>
      <vt:lpstr>Meiosis, homologous recombination, and genetic variation</vt:lpstr>
      <vt:lpstr>Slide 4</vt:lpstr>
      <vt:lpstr>Slide 5</vt:lpstr>
      <vt:lpstr>Clicker 1:</vt:lpstr>
      <vt:lpstr>Slide 7</vt:lpstr>
      <vt:lpstr>Slide 8</vt:lpstr>
      <vt:lpstr>Slide 9</vt:lpstr>
      <vt:lpstr>Slide 10</vt:lpstr>
      <vt:lpstr>Wrap-Up:  Learning accomplishments </vt:lpstr>
      <vt:lpstr>Apply your knowledge!</vt:lpstr>
      <vt:lpstr>Slide 13</vt:lpstr>
      <vt:lpstr>More ways to apply your knowledge!</vt:lpstr>
      <vt:lpstr>possible processes at each step (on board – rule out wrong answers)</vt:lpstr>
    </vt:vector>
  </TitlesOfParts>
  <Manager/>
  <Company>York College of Pennsylvania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Higa</cp:lastModifiedBy>
  <cp:revision>63</cp:revision>
  <dcterms:created xsi:type="dcterms:W3CDTF">2014-06-20T13:23:32Z</dcterms:created>
  <dcterms:modified xsi:type="dcterms:W3CDTF">2014-06-20T15:22:04Z</dcterms:modified>
  <cp:category/>
</cp:coreProperties>
</file>