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8" r:id="rId5"/>
    <p:sldId id="277" r:id="rId6"/>
    <p:sldId id="272" r:id="rId7"/>
    <p:sldId id="271" r:id="rId8"/>
    <p:sldId id="265" r:id="rId9"/>
    <p:sldId id="264" r:id="rId10"/>
    <p:sldId id="267" r:id="rId11"/>
    <p:sldId id="268" r:id="rId12"/>
    <p:sldId id="266" r:id="rId13"/>
    <p:sldId id="274" r:id="rId14"/>
    <p:sldId id="260" r:id="rId15"/>
    <p:sldId id="275" r:id="rId16"/>
    <p:sldId id="269" r:id="rId17"/>
    <p:sldId id="270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B93F49-4E94-4EFB-A102-F992E4FDAD1A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B25A71-60CE-4A4F-B33F-D168A0E6D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09E1B-06F4-41C4-A3DC-F38F5C7635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5A56A-681F-4A8D-AD12-DC26CEE7AC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A41A1-F675-470F-AD23-6A957C6276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278F2E-4EC5-4A5A-B5EE-CAC618BD5D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D6D59-9E78-45A4-820F-3917CD56B2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37170D-EC52-466E-B80A-8C6B02D393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896CC7-C4D8-4C19-8BE7-C90BD82BF3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Option: use an analogy instead of a definition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EF76D-D36F-4581-A6CA-932C543752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E25AA-42DE-4351-AB6A-112650D6B1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5BB24-EDB6-43E8-B4A8-8E7860A757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558F2-92D8-472B-A3F9-098E0CBE1A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11DF5-5E43-4EB7-9E63-9E43E6B4A3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A8F75-4596-4537-B797-C50A156879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326CB4-D7FD-4A16-A72D-621B5ECDB7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3A3F22-018B-4527-A8C9-4F500C30C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09CED5-E603-46B7-8040-8F09385439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2EC26-45E0-48AA-A1EE-518DB9089B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5B15-BF96-47CE-97D8-8EA09D63C265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3A82-56D2-40B8-B9A6-87931AA0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C355-FCD1-46D9-8F96-3CAB82A2D376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DB0D-49B9-48D7-9B51-CE180E257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1F73-08AF-4296-94FD-35E340C32A27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7EA6-6B4B-4214-8548-2CE1BCE3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746A-025A-4A07-B1D5-7BE54A445E14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65A6-EDFD-4D92-9612-260D7B5D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008F-6B14-4796-941D-FA7A968549AB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8AD0-3A6A-43E2-8419-AA88CF3E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BC29-662D-4245-84DD-DE82539BE20B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4C57-92C1-4FBF-ABF0-7C85A5B9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2D09-717D-414B-A78E-82521D9E7A8D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9044-C351-4AB4-80B8-4E1AF5EE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38C6-463B-4C7F-9C1E-A8F0EBB5E234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FACF-A234-4FC9-9351-E39C6E7E5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95C7-8749-4057-B4A7-0F95465AED85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49E5-5A2F-4938-ACBA-8C8B45F8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AAE2-5643-40E0-8EDF-6C98E3EF2CEE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F436-BF73-49B9-868E-ECB4C7FB2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59C3-6F08-4221-B317-F51777DF7BE7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1721-6585-4C75-B69C-F37A2D2DC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C858AD-8E94-4D92-A767-AB629DBF311B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6E575-16CE-4FAB-ADE4-D1BA1E248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en.wikipedia.org/wiki/Mayo_language" TargetMode="External"/><Relationship Id="rId3" Type="http://schemas.openxmlformats.org/officeDocument/2006/relationships/hyperlink" Target="http://www.google.com/url?sa=i&amp;source=images&amp;cd=&amp;cad=rja&amp;docid=HAOWEbp_QOtxhM&amp;tbnid=FrA1FDn3jXOWIM:&amp;ved=0CAgQjRwwAA&amp;url=http://worldwildlife.org/species/polar-bear&amp;ei=8FXxUbTsC-nsyQHL1IDADA&amp;psig=AFQjCNEMJ3clZ9onqIbABKdwhgCeJ_JyeA&amp;ust=1374857072272636" TargetMode="External"/><Relationship Id="rId7" Type="http://schemas.openxmlformats.org/officeDocument/2006/relationships/hyperlink" Target="http://www.google.com/url?sa=i&amp;rct=j&amp;q=&amp;esrc=s&amp;frm=1&amp;source=images&amp;cd=&amp;cad=rja&amp;docid=J26Kuj4greY_EM&amp;tbnid=LHHz7O7npf-VhM:&amp;ved=0CAUQjRw&amp;url=http://www.orkin.com/cockroaches/american-cockroach/&amp;ei=IljxUeKOL6jUyQH1r4GAAw&amp;bvm=bv.49784469,d.aWc&amp;psig=AFQjCNFGTCxgPfAVHVrQKCcbnLX8WueFvw&amp;ust=1374857410989639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m/url?sa=i&amp;source=images&amp;cd=&amp;cad=rja&amp;docid=v8jzI4hBh65CBM&amp;tbnid=p524BdthPEH5uM:&amp;ved=0CAgQjRwwAA&amp;url=http://www.statesymbolsusa.org/Pennsylvania/Animal_White_tailed_Deer.html&amp;ei=-1nxUZnzEYTMyQGx6ICIAw&amp;psig=AFQjCNEgwNzy1kBwQUIuirggmRXA90dfig&amp;ust=1374858107371248" TargetMode="External"/><Relationship Id="rId5" Type="http://schemas.openxmlformats.org/officeDocument/2006/relationships/hyperlink" Target="http://www.google.com/url?sa=i&amp;source=images&amp;cd=&amp;cad=rja&amp;docid=j38E67AbUyRpqM&amp;tbnid=b3TTOAn1X4nrMM:&amp;ved=0CAgQjRwwAA&amp;url=http://en.wikipedia.org/wiki/Arecaceae&amp;ei=GFfxUam6KIbhyQHA7IH4Bg&amp;psig=AFQjCNEagJq8AYE0APoh5C9sK3A0QNRAEw&amp;ust=1374857368757876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source=images&amp;cd=&amp;cad=rja&amp;docid=YHRsnLOYfIvC-M&amp;tbnid=4Pm0yvJz_j5ZfM:&amp;ved=0CAgQjRwwAA&amp;url=http://www.wildnatureimages.com/Saguaro_Cactus_Photos.htm&amp;ei=gFjxUcakHub4yQHVpoCYBw&amp;psig=AFQjCNGg-9hXwBQRlKNVgHPsrwG_jU17xA&amp;ust=137485772859624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HAOWEbp_QOtxhM&amp;tbnid=FrA1FDn3jXOWIM:&amp;ved=0CAgQjRwwAA&amp;url=http://worldwildlife.org/species/polar-bear&amp;ei=8FXxUbTsC-nsyQHL1IDADA&amp;psig=AFQjCNEMJ3clZ9onqIbABKdwhgCeJ_JyeA&amp;ust=137485707227263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source=images&amp;cd=&amp;cad=rja&amp;docid=j38E67AbUyRpqM&amp;tbnid=b3TTOAn1X4nrMM:&amp;ved=0CAgQjRwwAA&amp;url=http://en.wikipedia.org/wiki/Arecaceae&amp;ei=GFfxUam6KIbhyQHA7IH4Bg&amp;psig=AFQjCNEagJq8AYE0APoh5C9sK3A0QNRAEw&amp;ust=1374857368757876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j38E67AbUyRpqM&amp;tbnid=b3TTOAn1X4nrMM:&amp;ved=0CAgQjRwwAA&amp;url=http://en.wikipedia.org/wiki/Arecaceae&amp;ei=GFfxUam6KIbhyQHA7IH4Bg&amp;psig=AFQjCNEagJq8AYE0APoh5C9sK3A0QNRAEw&amp;ust=137485736875787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source=images&amp;cd=&amp;cad=rja&amp;docid=YHRsnLOYfIvC-M&amp;tbnid=4Pm0yvJz_j5ZfM:&amp;ved=0CAgQjRwwAA&amp;url=http://www.wildnatureimages.com/Saguaro_Cactus_Photos.htm&amp;ei=gFjxUcakHub4yQHVpoCYBw&amp;psig=AFQjCNGg-9hXwBQRlKNVgHPsrwG_jU17xA&amp;ust=137485772859624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en.wikipedia.org/wiki/Mayo_language" TargetMode="External"/><Relationship Id="rId3" Type="http://schemas.openxmlformats.org/officeDocument/2006/relationships/hyperlink" Target="http://www.google.com/url?sa=i&amp;source=images&amp;cd=&amp;cad=rja&amp;docid=HAOWEbp_QOtxhM&amp;tbnid=FrA1FDn3jXOWIM:&amp;ved=0CAgQjRwwAA&amp;url=http://worldwildlife.org/species/polar-bear&amp;ei=8FXxUbTsC-nsyQHL1IDADA&amp;psig=AFQjCNEMJ3clZ9onqIbABKdwhgCeJ_JyeA&amp;ust=1374857072272636" TargetMode="External"/><Relationship Id="rId7" Type="http://schemas.openxmlformats.org/officeDocument/2006/relationships/hyperlink" Target="http://www.google.com/url?sa=i&amp;rct=j&amp;q=&amp;esrc=s&amp;frm=1&amp;source=images&amp;cd=&amp;cad=rja&amp;docid=J26Kuj4greY_EM&amp;tbnid=LHHz7O7npf-VhM:&amp;ved=0CAUQjRw&amp;url=http://www.orkin.com/cockroaches/american-cockroach/&amp;ei=IljxUeKOL6jUyQH1r4GAAw&amp;bvm=bv.49784469,d.aWc&amp;psig=AFQjCNFGTCxgPfAVHVrQKCcbnLX8WueFvw&amp;ust=1374857410989639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m/url?sa=i&amp;source=images&amp;cd=&amp;cad=rja&amp;docid=v8jzI4hBh65CBM&amp;tbnid=p524BdthPEH5uM:&amp;ved=0CAgQjRwwAA&amp;url=http://www.statesymbolsusa.org/Pennsylvania/Animal_White_tailed_Deer.html&amp;ei=-1nxUZnzEYTMyQGx6ICIAw&amp;psig=AFQjCNEgwNzy1kBwQUIuirggmRXA90dfig&amp;ust=1374858107371248" TargetMode="External"/><Relationship Id="rId5" Type="http://schemas.openxmlformats.org/officeDocument/2006/relationships/hyperlink" Target="http://www.google.com/url?sa=i&amp;source=images&amp;cd=&amp;cad=rja&amp;docid=j38E67AbUyRpqM&amp;tbnid=b3TTOAn1X4nrMM:&amp;ved=0CAgQjRwwAA&amp;url=http://en.wikipedia.org/wiki/Arecaceae&amp;ei=GFfxUam6KIbhyQHA7IH4Bg&amp;psig=AFQjCNEagJq8AYE0APoh5C9sK3A0QNRAEw&amp;ust=1374857368757876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source=images&amp;cd=&amp;cad=rja&amp;docid=YHRsnLOYfIvC-M&amp;tbnid=4Pm0yvJz_j5ZfM:&amp;ved=0CAgQjRwwAA&amp;url=http://www.wildnatureimages.com/Saguaro_Cactus_Photos.htm&amp;ei=gFjxUcakHub4yQHVpoCYBw&amp;psig=AFQjCNGg-9hXwBQRlKNVgHPsrwG_jU17xA&amp;ust=13748577285962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495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ndalus" pitchFamily="2" charset="-78"/>
                <a:cs typeface="Andalus" pitchFamily="2" charset="-78"/>
              </a:rPr>
              <a:t>MWSI</a:t>
            </a:r>
            <a:r>
              <a:rPr lang="en-US" dirty="0">
                <a:latin typeface="Andalus" pitchFamily="2" charset="-78"/>
                <a:cs typeface="Andalus" pitchFamily="2" charset="-78"/>
              </a:rPr>
              <a:t> </a:t>
            </a:r>
            <a:r>
              <a:rPr lang="en-US" dirty="0" smtClean="0">
                <a:latin typeface="Andalus" pitchFamily="2" charset="-78"/>
                <a:cs typeface="Andalus" pitchFamily="2" charset="-78"/>
              </a:rPr>
              <a:t>2013</a:t>
            </a:r>
            <a:br>
              <a:rPr lang="en-US" dirty="0" smtClean="0">
                <a:latin typeface="Andalus" pitchFamily="2" charset="-78"/>
                <a:cs typeface="Andalus" pitchFamily="2" charset="-78"/>
              </a:rPr>
            </a:br>
            <a:r>
              <a:rPr lang="en-US" dirty="0" smtClean="0">
                <a:latin typeface="Andalus" pitchFamily="2" charset="-78"/>
                <a:cs typeface="Andalus" pitchFamily="2" charset="-78"/>
              </a:rPr>
              <a:t>Group 1: ECOLOGY</a:t>
            </a:r>
            <a:br>
              <a:rPr lang="en-US" dirty="0" smtClean="0">
                <a:latin typeface="Andalus" pitchFamily="2" charset="-78"/>
                <a:cs typeface="Andalus" pitchFamily="2" charset="-78"/>
              </a:rPr>
            </a:br>
            <a:r>
              <a:rPr lang="en-US" dirty="0" smtClean="0">
                <a:latin typeface="Andalus" pitchFamily="2" charset="-78"/>
                <a:cs typeface="Andalus" pitchFamily="2" charset="-78"/>
              </a:rPr>
              <a:t>Teachable Unit- Population Ecology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Tidbit: What’s your Happy Zone?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343400" y="44196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latin typeface="Calibri" pitchFamily="34" charset="0"/>
              </a:rPr>
              <a:t>Asim Auti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Lauryn Benedict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Maggie Richards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Scott Franklin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 u="sng">
                <a:latin typeface="Calibri" pitchFamily="34" charset="0"/>
              </a:rPr>
              <a:t>Susan McGrath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Tammy Maldonado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2" descr="https://encrypted-tbn3.gstatic.com/images?q=tbn:ANd9GcQGWtS-lHVLfiAFQFrHTKwv_j2h_MCDXNMj96CvDf8x_IWAoU0n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886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 do you find your organism and why?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Answer the “why” question with a list of 10 factors that may matter.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sure to include abiotic and biotic factors.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Spend 3 minutes brainstorming this list and then Write your list in the indicated place on the board.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sets.worldwildlife.org/photos/2330/images/hero_small/polar-bear-hero.jpg?13459016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1524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4" descr="http://upload.wikimedia.org/wikipedia/commons/thumb/7/7a/1859-Martinique.web.jpg/220px-1859-Martinique.web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52400"/>
            <a:ext cx="2393950" cy="357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10" descr="http://cdn.orkin.com/images/cockroaches/american-cockroach-illustration_1376x1147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80988"/>
            <a:ext cx="2589213" cy="2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12" descr="http://www.wildnatureimages.com/images%203/070223-041.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" y="2938463"/>
            <a:ext cx="4686300" cy="323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Picture 14" descr="http://www.statesymbolsusa.org/IMAGES/Pennsylvania/white_tailed_deer_buck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3581400"/>
            <a:ext cx="2590800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120650" y="152400"/>
            <a:ext cx="176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Ursus maritimus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34925" y="685800"/>
            <a:ext cx="169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Norway, isbjorn</a:t>
            </a:r>
            <a:r>
              <a:rPr lang="en-US" i="1">
                <a:latin typeface="Calibri" pitchFamily="34" charset="0"/>
              </a:rPr>
              <a:t>,</a:t>
            </a:r>
            <a:r>
              <a:rPr lang="en-US">
                <a:latin typeface="Calibri" pitchFamily="34" charset="0"/>
              </a:rPr>
              <a:t> the ice bear.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432550" y="2401888"/>
            <a:ext cx="194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symbol of tropical island paradise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477000" y="19050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Cocos nucifera</a:t>
            </a:r>
            <a:endParaRPr lang="en-US">
              <a:latin typeface="Calibri" pitchFamily="34" charset="0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4495800" y="6488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most important </a:t>
            </a:r>
            <a:r>
              <a:rPr lang="en-US" b="1" i="1">
                <a:latin typeface="Calibri" pitchFamily="34" charset="0"/>
              </a:rPr>
              <a:t>Cherokee</a:t>
            </a:r>
            <a:r>
              <a:rPr lang="en-US">
                <a:latin typeface="Calibri" pitchFamily="34" charset="0"/>
              </a:rPr>
              <a:t> game animal (ahwi)</a:t>
            </a:r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5029200" y="61722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Odocoileus virginianus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2743200" y="2971800"/>
            <a:ext cx="201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Carnegiea gigantea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153988" y="6135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Saguaro</a:t>
            </a:r>
            <a:r>
              <a:rPr lang="en-US">
                <a:latin typeface="Calibri" pitchFamily="34" charset="0"/>
              </a:rPr>
              <a:t> (</a:t>
            </a:r>
            <a:r>
              <a:rPr lang="en-US" i="1">
                <a:latin typeface="Calibri" pitchFamily="34" charset="0"/>
              </a:rPr>
              <a:t>sahuaro</a:t>
            </a:r>
            <a:r>
              <a:rPr lang="en-US">
                <a:latin typeface="Calibri" pitchFamily="34" charset="0"/>
              </a:rPr>
              <a:t>) originated in the </a:t>
            </a:r>
            <a:r>
              <a:rPr lang="en-US" u="sng">
                <a:latin typeface="Calibri" pitchFamily="34" charset="0"/>
                <a:hlinkClick r:id="rId13" tooltip="Mayo language"/>
              </a:rPr>
              <a:t>Mayo language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3721100" y="3048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Periplaneta americana</a:t>
            </a:r>
            <a:endParaRPr lang="en-US">
              <a:latin typeface="Calibri" pitchFamily="34" charset="0"/>
            </a:endParaRP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3551238" y="685800"/>
            <a:ext cx="203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Spanish, </a:t>
            </a:r>
            <a:r>
              <a:rPr lang="en-US" i="1">
                <a:latin typeface="Calibri" pitchFamily="34" charset="0"/>
              </a:rPr>
              <a:t>cucaracha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"/>
          <p:cNvGrpSpPr>
            <a:grpSpLocks/>
          </p:cNvGrpSpPr>
          <p:nvPr/>
        </p:nvGrpSpPr>
        <p:grpSpPr bwMode="auto">
          <a:xfrm>
            <a:off x="2057400" y="914400"/>
            <a:ext cx="4343400" cy="3657600"/>
            <a:chOff x="2667001" y="914399"/>
            <a:chExt cx="3428999" cy="28839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352551" y="990754"/>
              <a:ext cx="0" cy="2132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2551" y="3123662"/>
              <a:ext cx="2743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4191001" y="1371272"/>
              <a:ext cx="1609223" cy="1905098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1" name="TextBox 7"/>
            <p:cNvSpPr txBox="1">
              <a:spLocks noChangeArrowheads="1"/>
            </p:cNvSpPr>
            <p:nvPr/>
          </p:nvSpPr>
          <p:spPr bwMode="auto">
            <a:xfrm>
              <a:off x="3810000" y="34290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Temp (</a:t>
              </a:r>
              <a:r>
                <a:rPr lang="en-US" baseline="30000">
                  <a:latin typeface="Calibri" pitchFamily="34" charset="0"/>
                </a:rPr>
                <a:t>○</a:t>
              </a:r>
              <a:r>
                <a:rPr lang="en-US">
                  <a:latin typeface="Calibri" pitchFamily="34" charset="0"/>
                </a:rPr>
                <a:t>C)</a:t>
              </a:r>
            </a:p>
          </p:txBody>
        </p:sp>
        <p:sp>
          <p:nvSpPr>
            <p:cNvPr id="35852" name="TextBox 8"/>
            <p:cNvSpPr txBox="1">
              <a:spLocks noChangeArrowheads="1"/>
            </p:cNvSpPr>
            <p:nvPr/>
          </p:nvSpPr>
          <p:spPr bwMode="auto">
            <a:xfrm rot="-5400000">
              <a:off x="1594367" y="1987033"/>
              <a:ext cx="2514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Relative abundance (%)</a:t>
              </a:r>
            </a:p>
          </p:txBody>
        </p:sp>
        <p:sp>
          <p:nvSpPr>
            <p:cNvPr id="35853" name="TextBox 9"/>
            <p:cNvSpPr txBox="1">
              <a:spLocks noChangeArrowheads="1"/>
            </p:cNvSpPr>
            <p:nvPr/>
          </p:nvSpPr>
          <p:spPr bwMode="auto">
            <a:xfrm>
              <a:off x="3276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40</a:t>
              </a:r>
            </a:p>
          </p:txBody>
        </p:sp>
        <p:sp>
          <p:nvSpPr>
            <p:cNvPr id="35854" name="TextBox 10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80</a:t>
              </a:r>
            </a:p>
          </p:txBody>
        </p:sp>
        <p:sp>
          <p:nvSpPr>
            <p:cNvPr id="35855" name="TextBox 11"/>
            <p:cNvSpPr txBox="1">
              <a:spLocks noChangeArrowheads="1"/>
            </p:cNvSpPr>
            <p:nvPr/>
          </p:nvSpPr>
          <p:spPr bwMode="auto">
            <a:xfrm>
              <a:off x="3124200" y="28956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35856" name="TextBox 12"/>
            <p:cNvSpPr txBox="1">
              <a:spLocks noChangeArrowheads="1"/>
            </p:cNvSpPr>
            <p:nvPr/>
          </p:nvSpPr>
          <p:spPr bwMode="auto">
            <a:xfrm>
              <a:off x="2971800" y="914400"/>
              <a:ext cx="533400" cy="29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35857" name="TextBox 13"/>
            <p:cNvSpPr txBox="1">
              <a:spLocks noChangeArrowheads="1"/>
            </p:cNvSpPr>
            <p:nvPr/>
          </p:nvSpPr>
          <p:spPr bwMode="auto">
            <a:xfrm>
              <a:off x="3886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50</a:t>
              </a:r>
            </a:p>
          </p:txBody>
        </p:sp>
        <p:sp>
          <p:nvSpPr>
            <p:cNvPr id="35858" name="TextBox 14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35859" name="TextBox 15"/>
            <p:cNvSpPr txBox="1">
              <a:spLocks noChangeArrowheads="1"/>
            </p:cNvSpPr>
            <p:nvPr/>
          </p:nvSpPr>
          <p:spPr bwMode="auto">
            <a:xfrm>
              <a:off x="5029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343902" y="2743143"/>
              <a:ext cx="0" cy="3054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95550" y="2362624"/>
              <a:ext cx="0" cy="6859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451" y="1980853"/>
              <a:ext cx="0" cy="106770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53000" y="1523981"/>
              <a:ext cx="0" cy="15245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902" y="1600334"/>
              <a:ext cx="0" cy="14482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00099" y="1676689"/>
              <a:ext cx="0" cy="13718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550" y="1904500"/>
              <a:ext cx="0" cy="1144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10451" y="2286270"/>
              <a:ext cx="0" cy="76229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62099" y="2666789"/>
              <a:ext cx="0" cy="3817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33600" y="4691063"/>
            <a:ext cx="6096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there no individuals at 40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there so few at 55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most between 60 and 70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 i="1">
                <a:latin typeface="Calibri" pitchFamily="34" charset="0"/>
              </a:rPr>
              <a:t>E. coli</a:t>
            </a:r>
            <a:r>
              <a:rPr lang="en-US" sz="2000">
                <a:latin typeface="Calibri" pitchFamily="34" charset="0"/>
              </a:rPr>
              <a:t> can grow at 40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C, why not </a:t>
            </a:r>
            <a:r>
              <a:rPr lang="en-US" sz="2000" i="1">
                <a:latin typeface="Calibri" pitchFamily="34" charset="0"/>
              </a:rPr>
              <a:t>T.a.</a:t>
            </a:r>
            <a:r>
              <a:rPr lang="en-US" sz="2000">
                <a:latin typeface="Calibri" pitchFamily="34" charset="0"/>
              </a:rPr>
              <a:t>?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177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Think-pair-share:</a:t>
            </a:r>
          </a:p>
        </p:txBody>
      </p:sp>
      <p:sp>
        <p:nvSpPr>
          <p:cNvPr id="35844" name="TextBox 30"/>
          <p:cNvSpPr txBox="1">
            <a:spLocks noChangeArrowheads="1"/>
          </p:cNvSpPr>
          <p:nvPr/>
        </p:nvSpPr>
        <p:spPr bwMode="auto">
          <a:xfrm>
            <a:off x="5334000" y="457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Natural distribution </a:t>
            </a:r>
            <a:r>
              <a:rPr lang="en-US" i="1">
                <a:latin typeface="Calibri" pitchFamily="34" charset="0"/>
              </a:rPr>
              <a:t>of </a:t>
            </a:r>
          </a:p>
          <a:p>
            <a:r>
              <a:rPr lang="en-US" i="1">
                <a:latin typeface="Calibri" pitchFamily="34" charset="0"/>
              </a:rPr>
              <a:t>Thermophilus aquaticus</a:t>
            </a:r>
          </a:p>
        </p:txBody>
      </p:sp>
      <p:sp>
        <p:nvSpPr>
          <p:cNvPr id="3" name="Down Arrow 2"/>
          <p:cNvSpPr/>
          <p:nvPr/>
        </p:nvSpPr>
        <p:spPr>
          <a:xfrm>
            <a:off x="2890838" y="2819400"/>
            <a:ext cx="385762" cy="72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3962400" y="1981200"/>
            <a:ext cx="385763" cy="72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787900" y="649288"/>
            <a:ext cx="385763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3"/>
          <p:cNvGrpSpPr>
            <a:grpSpLocks/>
          </p:cNvGrpSpPr>
          <p:nvPr/>
        </p:nvGrpSpPr>
        <p:grpSpPr bwMode="auto">
          <a:xfrm>
            <a:off x="2057400" y="914400"/>
            <a:ext cx="4343400" cy="3657600"/>
            <a:chOff x="2667001" y="914399"/>
            <a:chExt cx="3428999" cy="28839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352551" y="990754"/>
              <a:ext cx="0" cy="2132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2551" y="3123662"/>
              <a:ext cx="2743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4191001" y="1371272"/>
              <a:ext cx="1609223" cy="1905098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>
              <a:off x="3810000" y="34290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Temp (</a:t>
              </a:r>
              <a:r>
                <a:rPr lang="en-US" baseline="30000">
                  <a:latin typeface="Calibri" pitchFamily="34" charset="0"/>
                </a:rPr>
                <a:t>○</a:t>
              </a:r>
              <a:r>
                <a:rPr lang="en-US">
                  <a:latin typeface="Calibri" pitchFamily="34" charset="0"/>
                </a:rPr>
                <a:t>C)</a:t>
              </a:r>
            </a:p>
          </p:txBody>
        </p:sp>
        <p:sp>
          <p:nvSpPr>
            <p:cNvPr id="37901" name="TextBox 8"/>
            <p:cNvSpPr txBox="1">
              <a:spLocks noChangeArrowheads="1"/>
            </p:cNvSpPr>
            <p:nvPr/>
          </p:nvSpPr>
          <p:spPr bwMode="auto">
            <a:xfrm rot="-5400000">
              <a:off x="1594367" y="1987033"/>
              <a:ext cx="2514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Relative abundance (%)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276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40</a:t>
              </a:r>
            </a:p>
          </p:txBody>
        </p:sp>
        <p:sp>
          <p:nvSpPr>
            <p:cNvPr id="37903" name="TextBox 10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80</a:t>
              </a:r>
            </a:p>
          </p:txBody>
        </p:sp>
        <p:sp>
          <p:nvSpPr>
            <p:cNvPr id="37904" name="TextBox 11"/>
            <p:cNvSpPr txBox="1">
              <a:spLocks noChangeArrowheads="1"/>
            </p:cNvSpPr>
            <p:nvPr/>
          </p:nvSpPr>
          <p:spPr bwMode="auto">
            <a:xfrm>
              <a:off x="3124200" y="28956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37905" name="TextBox 12"/>
            <p:cNvSpPr txBox="1">
              <a:spLocks noChangeArrowheads="1"/>
            </p:cNvSpPr>
            <p:nvPr/>
          </p:nvSpPr>
          <p:spPr bwMode="auto">
            <a:xfrm>
              <a:off x="2971800" y="914400"/>
              <a:ext cx="533400" cy="29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37906" name="TextBox 13"/>
            <p:cNvSpPr txBox="1">
              <a:spLocks noChangeArrowheads="1"/>
            </p:cNvSpPr>
            <p:nvPr/>
          </p:nvSpPr>
          <p:spPr bwMode="auto">
            <a:xfrm>
              <a:off x="3886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50</a:t>
              </a:r>
            </a:p>
          </p:txBody>
        </p:sp>
        <p:sp>
          <p:nvSpPr>
            <p:cNvPr id="37907" name="TextBox 14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37908" name="TextBox 15"/>
            <p:cNvSpPr txBox="1">
              <a:spLocks noChangeArrowheads="1"/>
            </p:cNvSpPr>
            <p:nvPr/>
          </p:nvSpPr>
          <p:spPr bwMode="auto">
            <a:xfrm>
              <a:off x="5029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343902" y="2743143"/>
              <a:ext cx="0" cy="3054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95550" y="2362624"/>
              <a:ext cx="0" cy="6859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451" y="1980853"/>
              <a:ext cx="0" cy="106770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53000" y="1523981"/>
              <a:ext cx="0" cy="15245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902" y="1600334"/>
              <a:ext cx="0" cy="14482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00099" y="1676689"/>
              <a:ext cx="0" cy="13718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550" y="1904500"/>
              <a:ext cx="0" cy="1144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10451" y="2286270"/>
              <a:ext cx="0" cy="76229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62099" y="2666789"/>
              <a:ext cx="0" cy="3817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0" name="TextBox 25"/>
          <p:cNvSpPr txBox="1">
            <a:spLocks noChangeArrowheads="1"/>
          </p:cNvSpPr>
          <p:nvPr/>
        </p:nvSpPr>
        <p:spPr bwMode="auto">
          <a:xfrm>
            <a:off x="2133600" y="4691063"/>
            <a:ext cx="6096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there no individuals at 40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there so few at 55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>
                <a:latin typeface="Calibri" pitchFamily="34" charset="0"/>
              </a:rPr>
              <a:t>Why are most between 60 and 70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C?</a:t>
            </a: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sz="2000" i="1">
                <a:latin typeface="Calibri" pitchFamily="34" charset="0"/>
              </a:rPr>
              <a:t>E. coli</a:t>
            </a:r>
            <a:r>
              <a:rPr lang="en-US" sz="2000">
                <a:latin typeface="Calibri" pitchFamily="34" charset="0"/>
              </a:rPr>
              <a:t> can grow at 40 </a:t>
            </a:r>
            <a:r>
              <a:rPr lang="en-US" sz="2000" baseline="30000">
                <a:latin typeface="Calibri" pitchFamily="34" charset="0"/>
              </a:rPr>
              <a:t>○</a:t>
            </a:r>
            <a:r>
              <a:rPr lang="en-US" sz="2000">
                <a:latin typeface="Calibri" pitchFamily="34" charset="0"/>
              </a:rPr>
              <a:t>C, why not </a:t>
            </a:r>
            <a:r>
              <a:rPr lang="en-US" sz="2000" i="1">
                <a:latin typeface="Calibri" pitchFamily="34" charset="0"/>
              </a:rPr>
              <a:t>T.a.</a:t>
            </a:r>
            <a:r>
              <a:rPr lang="en-US" sz="2000">
                <a:latin typeface="Calibri" pitchFamily="34" charset="0"/>
              </a:rPr>
              <a:t>? </a:t>
            </a:r>
          </a:p>
        </p:txBody>
      </p:sp>
      <p:sp>
        <p:nvSpPr>
          <p:cNvPr id="37891" name="TextBox 29"/>
          <p:cNvSpPr txBox="1">
            <a:spLocks noChangeArrowheads="1"/>
          </p:cNvSpPr>
          <p:nvPr/>
        </p:nvSpPr>
        <p:spPr bwMode="auto">
          <a:xfrm>
            <a:off x="304800" y="177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Think-pair-share:</a:t>
            </a:r>
          </a:p>
        </p:txBody>
      </p:sp>
      <p:sp>
        <p:nvSpPr>
          <p:cNvPr id="3" name="Down Arrow 2"/>
          <p:cNvSpPr/>
          <p:nvPr/>
        </p:nvSpPr>
        <p:spPr>
          <a:xfrm>
            <a:off x="2890838" y="2819400"/>
            <a:ext cx="385762" cy="72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3962400" y="1981200"/>
            <a:ext cx="385763" cy="72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787900" y="649288"/>
            <a:ext cx="385763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691063"/>
            <a:ext cx="8077200" cy="1938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A species niche is derived from evolved characteristics. This graph is a model of that relationship.</a:t>
            </a:r>
          </a:p>
        </p:txBody>
      </p:sp>
      <p:sp>
        <p:nvSpPr>
          <p:cNvPr id="37896" name="TextBox 34"/>
          <p:cNvSpPr txBox="1">
            <a:spLocks noChangeArrowheads="1"/>
          </p:cNvSpPr>
          <p:nvPr/>
        </p:nvSpPr>
        <p:spPr bwMode="auto">
          <a:xfrm>
            <a:off x="5334000" y="457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Natural distribution </a:t>
            </a:r>
            <a:r>
              <a:rPr lang="en-US" i="1">
                <a:latin typeface="Calibri" pitchFamily="34" charset="0"/>
              </a:rPr>
              <a:t>of </a:t>
            </a:r>
          </a:p>
          <a:p>
            <a:r>
              <a:rPr lang="en-US" i="1">
                <a:latin typeface="Calibri" pitchFamily="34" charset="0"/>
              </a:rPr>
              <a:t>Thermophilus aquaticus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0"/>
          <p:cNvSpPr txBox="1">
            <a:spLocks noChangeArrowheads="1"/>
          </p:cNvSpPr>
          <p:nvPr/>
        </p:nvSpPr>
        <p:spPr bwMode="auto">
          <a:xfrm>
            <a:off x="609600" y="5103813"/>
            <a:ext cx="8077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Saguaro cactus:</a:t>
            </a:r>
          </a:p>
          <a:p>
            <a:r>
              <a:rPr lang="en-US">
                <a:latin typeface="Calibri" pitchFamily="34" charset="0"/>
              </a:rPr>
              <a:t>Polar bear:</a:t>
            </a:r>
          </a:p>
          <a:p>
            <a:r>
              <a:rPr lang="en-US">
                <a:latin typeface="Calibri" pitchFamily="34" charset="0"/>
              </a:rPr>
              <a:t>Coconut Tree:</a:t>
            </a:r>
          </a:p>
          <a:p>
            <a:r>
              <a:rPr lang="en-US">
                <a:latin typeface="Calibri" pitchFamily="34" charset="0"/>
              </a:rPr>
              <a:t>Cockroach:</a:t>
            </a:r>
          </a:p>
          <a:p>
            <a:r>
              <a:rPr lang="en-US">
                <a:latin typeface="Calibri" pitchFamily="34" charset="0"/>
              </a:rPr>
              <a:t>White-tailed deer: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9938" name="TextBox 31"/>
          <p:cNvSpPr txBox="1">
            <a:spLocks noChangeArrowheads="1"/>
          </p:cNvSpPr>
          <p:nvPr/>
        </p:nvSpPr>
        <p:spPr bwMode="auto">
          <a:xfrm>
            <a:off x="3962400" y="4535488"/>
            <a:ext cx="4648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What do you notice about the Curves?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  </a:t>
            </a:r>
          </a:p>
        </p:txBody>
      </p: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990600" y="1458913"/>
            <a:ext cx="7239000" cy="3036887"/>
            <a:chOff x="609601" y="838200"/>
            <a:chExt cx="7238999" cy="3036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1" y="990572"/>
              <a:ext cx="0" cy="2133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95401" y="3123782"/>
              <a:ext cx="6553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410200" y="1142944"/>
              <a:ext cx="914400" cy="1904652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944" name="TextBox 7"/>
            <p:cNvSpPr txBox="1">
              <a:spLocks noChangeArrowheads="1"/>
            </p:cNvSpPr>
            <p:nvPr/>
          </p:nvSpPr>
          <p:spPr bwMode="auto">
            <a:xfrm>
              <a:off x="3581400" y="35052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Temp (</a:t>
              </a:r>
              <a:r>
                <a:rPr lang="en-US" baseline="30000">
                  <a:latin typeface="Calibri" pitchFamily="34" charset="0"/>
                </a:rPr>
                <a:t>○</a:t>
              </a:r>
              <a:r>
                <a:rPr lang="en-US">
                  <a:latin typeface="Calibri" pitchFamily="34" charset="0"/>
                </a:rPr>
                <a:t>C)</a:t>
              </a:r>
            </a:p>
          </p:txBody>
        </p:sp>
        <p:sp>
          <p:nvSpPr>
            <p:cNvPr id="39945" name="TextBox 8"/>
            <p:cNvSpPr txBox="1">
              <a:spLocks noChangeArrowheads="1"/>
            </p:cNvSpPr>
            <p:nvPr/>
          </p:nvSpPr>
          <p:spPr bwMode="auto">
            <a:xfrm rot="-5400000">
              <a:off x="-463033" y="1987033"/>
              <a:ext cx="2514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Relative abundance (%)</a:t>
              </a:r>
            </a:p>
          </p:txBody>
        </p:sp>
        <p:sp>
          <p:nvSpPr>
            <p:cNvPr id="39946" name="TextBox 9"/>
            <p:cNvSpPr txBox="1">
              <a:spLocks noChangeArrowheads="1"/>
            </p:cNvSpPr>
            <p:nvPr/>
          </p:nvSpPr>
          <p:spPr bwMode="auto">
            <a:xfrm>
              <a:off x="12192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-40</a:t>
              </a:r>
            </a:p>
          </p:txBody>
        </p:sp>
        <p:sp>
          <p:nvSpPr>
            <p:cNvPr id="39947" name="TextBox 10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50</a:t>
              </a:r>
            </a:p>
          </p:txBody>
        </p:sp>
        <p:sp>
          <p:nvSpPr>
            <p:cNvPr id="39948" name="TextBox 11"/>
            <p:cNvSpPr txBox="1">
              <a:spLocks noChangeArrowheads="1"/>
            </p:cNvSpPr>
            <p:nvPr/>
          </p:nvSpPr>
          <p:spPr bwMode="auto">
            <a:xfrm>
              <a:off x="1066800" y="28956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39949" name="TextBox 12"/>
            <p:cNvSpPr txBox="1">
              <a:spLocks noChangeArrowheads="1"/>
            </p:cNvSpPr>
            <p:nvPr/>
          </p:nvSpPr>
          <p:spPr bwMode="auto">
            <a:xfrm>
              <a:off x="838200" y="914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39950" name="TextBox 13"/>
            <p:cNvSpPr txBox="1">
              <a:spLocks noChangeArrowheads="1"/>
            </p:cNvSpPr>
            <p:nvPr/>
          </p:nvSpPr>
          <p:spPr bwMode="auto">
            <a:xfrm>
              <a:off x="38100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39951" name="TextBox 14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9952" name="TextBox 15"/>
            <p:cNvSpPr txBox="1">
              <a:spLocks noChangeArrowheads="1"/>
            </p:cNvSpPr>
            <p:nvPr/>
          </p:nvSpPr>
          <p:spPr bwMode="auto">
            <a:xfrm>
              <a:off x="18288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-30</a:t>
              </a:r>
            </a:p>
          </p:txBody>
        </p:sp>
        <p:sp>
          <p:nvSpPr>
            <p:cNvPr id="39953" name="TextBox 1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20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5943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30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66294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40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2438400" y="3135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-20</a:t>
              </a:r>
            </a:p>
          </p:txBody>
        </p:sp>
        <p:sp>
          <p:nvSpPr>
            <p:cNvPr id="39957" name="TextBox 20"/>
            <p:cNvSpPr txBox="1">
              <a:spLocks noChangeArrowheads="1"/>
            </p:cNvSpPr>
            <p:nvPr/>
          </p:nvSpPr>
          <p:spPr bwMode="auto">
            <a:xfrm>
              <a:off x="31242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-10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1" y="1904805"/>
              <a:ext cx="2209800" cy="1066605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62600" y="1142944"/>
              <a:ext cx="838200" cy="1904652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38601" y="1927026"/>
              <a:ext cx="3352800" cy="990419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38601" y="1523875"/>
              <a:ext cx="1371600" cy="1523721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962" name="TextBox 25"/>
            <p:cNvSpPr txBox="1">
              <a:spLocks noChangeArrowheads="1"/>
            </p:cNvSpPr>
            <p:nvPr/>
          </p:nvSpPr>
          <p:spPr bwMode="auto">
            <a:xfrm>
              <a:off x="2743200" y="15240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</a:t>
              </a:r>
            </a:p>
          </p:txBody>
        </p:sp>
        <p:sp>
          <p:nvSpPr>
            <p:cNvPr id="39963" name="TextBox 26"/>
            <p:cNvSpPr txBox="1">
              <a:spLocks noChangeArrowheads="1"/>
            </p:cNvSpPr>
            <p:nvPr/>
          </p:nvSpPr>
          <p:spPr bwMode="auto">
            <a:xfrm>
              <a:off x="4267200" y="14478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</a:t>
              </a:r>
            </a:p>
          </p:txBody>
        </p:sp>
        <p:sp>
          <p:nvSpPr>
            <p:cNvPr id="39964" name="TextBox 2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</a:t>
              </a:r>
            </a:p>
          </p:txBody>
        </p:sp>
        <p:sp>
          <p:nvSpPr>
            <p:cNvPr id="39965" name="TextBox 28"/>
            <p:cNvSpPr txBox="1">
              <a:spLocks noChangeArrowheads="1"/>
            </p:cNvSpPr>
            <p:nvPr/>
          </p:nvSpPr>
          <p:spPr bwMode="auto">
            <a:xfrm>
              <a:off x="5334000" y="8382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</a:t>
              </a:r>
            </a:p>
          </p:txBody>
        </p:sp>
        <p:sp>
          <p:nvSpPr>
            <p:cNvPr id="39966" name="TextBox 29"/>
            <p:cNvSpPr txBox="1">
              <a:spLocks noChangeArrowheads="1"/>
            </p:cNvSpPr>
            <p:nvPr/>
          </p:nvSpPr>
          <p:spPr bwMode="auto">
            <a:xfrm>
              <a:off x="5867400" y="849868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</a:p>
          </p:txBody>
        </p:sp>
        <p:cxnSp>
          <p:nvCxnSpPr>
            <p:cNvPr id="34" name="Straight Arrow Connector 33"/>
            <p:cNvCxnSpPr>
              <a:stCxn id="39965" idx="2"/>
            </p:cNvCxnSpPr>
            <p:nvPr/>
          </p:nvCxnSpPr>
          <p:spPr>
            <a:xfrm rot="16200000" flipH="1">
              <a:off x="5576101" y="1156418"/>
              <a:ext cx="87297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0" name="TextBox 35"/>
          <p:cNvSpPr txBox="1">
            <a:spLocks noChangeArrowheads="1"/>
          </p:cNvSpPr>
          <p:nvPr/>
        </p:nvSpPr>
        <p:spPr bwMode="auto">
          <a:xfrm>
            <a:off x="1295400" y="376238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As a group “Match” the organisms to the correct curves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34"/>
          <p:cNvGrpSpPr>
            <a:grpSpLocks/>
          </p:cNvGrpSpPr>
          <p:nvPr/>
        </p:nvGrpSpPr>
        <p:grpSpPr bwMode="auto">
          <a:xfrm>
            <a:off x="990600" y="696913"/>
            <a:ext cx="7239000" cy="3036887"/>
            <a:chOff x="609601" y="838200"/>
            <a:chExt cx="7238999" cy="3036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1" y="990572"/>
              <a:ext cx="0" cy="2133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95401" y="3123782"/>
              <a:ext cx="6553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410200" y="1142944"/>
              <a:ext cx="914400" cy="1904652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992" name="TextBox 7"/>
            <p:cNvSpPr txBox="1">
              <a:spLocks noChangeArrowheads="1"/>
            </p:cNvSpPr>
            <p:nvPr/>
          </p:nvSpPr>
          <p:spPr bwMode="auto">
            <a:xfrm>
              <a:off x="3581400" y="35052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Temp (</a:t>
              </a:r>
              <a:r>
                <a:rPr lang="en-US" baseline="30000">
                  <a:latin typeface="Calibri" pitchFamily="34" charset="0"/>
                </a:rPr>
                <a:t>○</a:t>
              </a:r>
              <a:r>
                <a:rPr lang="en-US">
                  <a:latin typeface="Calibri" pitchFamily="34" charset="0"/>
                </a:rPr>
                <a:t>C)</a:t>
              </a:r>
            </a:p>
          </p:txBody>
        </p:sp>
        <p:sp>
          <p:nvSpPr>
            <p:cNvPr id="41993" name="TextBox 8"/>
            <p:cNvSpPr txBox="1">
              <a:spLocks noChangeArrowheads="1"/>
            </p:cNvSpPr>
            <p:nvPr/>
          </p:nvSpPr>
          <p:spPr bwMode="auto">
            <a:xfrm rot="-5400000">
              <a:off x="-463033" y="1987033"/>
              <a:ext cx="2514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Relative abundance (%)</a:t>
              </a:r>
            </a:p>
          </p:txBody>
        </p:sp>
        <p:sp>
          <p:nvSpPr>
            <p:cNvPr id="41994" name="TextBox 9"/>
            <p:cNvSpPr txBox="1">
              <a:spLocks noChangeArrowheads="1"/>
            </p:cNvSpPr>
            <p:nvPr/>
          </p:nvSpPr>
          <p:spPr bwMode="auto">
            <a:xfrm>
              <a:off x="12192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-40</a:t>
              </a:r>
            </a:p>
          </p:txBody>
        </p:sp>
        <p:sp>
          <p:nvSpPr>
            <p:cNvPr id="41995" name="TextBox 10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50</a:t>
              </a:r>
            </a:p>
          </p:txBody>
        </p:sp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1066800" y="28956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41997" name="TextBox 12"/>
            <p:cNvSpPr txBox="1">
              <a:spLocks noChangeArrowheads="1"/>
            </p:cNvSpPr>
            <p:nvPr/>
          </p:nvSpPr>
          <p:spPr bwMode="auto">
            <a:xfrm>
              <a:off x="838200" y="914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60</a:t>
              </a:r>
            </a:p>
          </p:txBody>
        </p:sp>
        <p:sp>
          <p:nvSpPr>
            <p:cNvPr id="41998" name="TextBox 13"/>
            <p:cNvSpPr txBox="1">
              <a:spLocks noChangeArrowheads="1"/>
            </p:cNvSpPr>
            <p:nvPr/>
          </p:nvSpPr>
          <p:spPr bwMode="auto">
            <a:xfrm>
              <a:off x="38100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41999" name="TextBox 14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18288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-30</a:t>
              </a:r>
            </a:p>
          </p:txBody>
        </p:sp>
        <p:sp>
          <p:nvSpPr>
            <p:cNvPr id="42001" name="TextBox 1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20</a:t>
              </a:r>
            </a:p>
          </p:txBody>
        </p:sp>
        <p:sp>
          <p:nvSpPr>
            <p:cNvPr id="42002" name="TextBox 17"/>
            <p:cNvSpPr txBox="1">
              <a:spLocks noChangeArrowheads="1"/>
            </p:cNvSpPr>
            <p:nvPr/>
          </p:nvSpPr>
          <p:spPr bwMode="auto">
            <a:xfrm>
              <a:off x="59436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30</a:t>
              </a:r>
            </a:p>
          </p:txBody>
        </p:sp>
        <p:sp>
          <p:nvSpPr>
            <p:cNvPr id="42003" name="TextBox 18"/>
            <p:cNvSpPr txBox="1">
              <a:spLocks noChangeArrowheads="1"/>
            </p:cNvSpPr>
            <p:nvPr/>
          </p:nvSpPr>
          <p:spPr bwMode="auto">
            <a:xfrm>
              <a:off x="66294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40</a:t>
              </a:r>
            </a:p>
          </p:txBody>
        </p:sp>
        <p:sp>
          <p:nvSpPr>
            <p:cNvPr id="42004" name="TextBox 19"/>
            <p:cNvSpPr txBox="1">
              <a:spLocks noChangeArrowheads="1"/>
            </p:cNvSpPr>
            <p:nvPr/>
          </p:nvSpPr>
          <p:spPr bwMode="auto">
            <a:xfrm>
              <a:off x="2438400" y="3135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-20</a:t>
              </a:r>
            </a:p>
          </p:txBody>
        </p:sp>
        <p:sp>
          <p:nvSpPr>
            <p:cNvPr id="42005" name="TextBox 20"/>
            <p:cNvSpPr txBox="1">
              <a:spLocks noChangeArrowheads="1"/>
            </p:cNvSpPr>
            <p:nvPr/>
          </p:nvSpPr>
          <p:spPr bwMode="auto">
            <a:xfrm>
              <a:off x="31242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-10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1" y="1904805"/>
              <a:ext cx="2209800" cy="1066605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2007" name="TextBox 25"/>
            <p:cNvSpPr txBox="1">
              <a:spLocks noChangeArrowheads="1"/>
            </p:cNvSpPr>
            <p:nvPr/>
          </p:nvSpPr>
          <p:spPr bwMode="auto">
            <a:xfrm>
              <a:off x="2590800" y="15240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Polar Bear</a:t>
              </a:r>
            </a:p>
          </p:txBody>
        </p:sp>
        <p:sp>
          <p:nvSpPr>
            <p:cNvPr id="42008" name="TextBox 28"/>
            <p:cNvSpPr txBox="1">
              <a:spLocks noChangeArrowheads="1"/>
            </p:cNvSpPr>
            <p:nvPr/>
          </p:nvSpPr>
          <p:spPr bwMode="auto">
            <a:xfrm>
              <a:off x="5334000" y="838200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Coconut Palm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4000" y="4133850"/>
            <a:ext cx="6096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Do these two organisms have the same niche?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latin typeface="+mn-lt"/>
              </a:rPr>
              <a:t>Yes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latin typeface="+mn-lt"/>
              </a:rPr>
              <a:t>No</a:t>
            </a:r>
            <a:endParaRPr lang="en-US" sz="2000" b="1" dirty="0">
              <a:latin typeface="+mn-lt"/>
            </a:endParaRPr>
          </a:p>
        </p:txBody>
      </p:sp>
      <p:pic>
        <p:nvPicPr>
          <p:cNvPr id="35" name="Picture 2" descr="http://assets.worldwildlife.org/photos/2330/images/hero_small/polar-bear-hero.jpg?13459016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0000"/>
          <a:stretch>
            <a:fillRect/>
          </a:stretch>
        </p:blipFill>
        <p:spPr bwMode="auto">
          <a:xfrm>
            <a:off x="1798638" y="457200"/>
            <a:ext cx="10969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7" name="Picture 36" descr="http://upload.wikimedia.org/wikipedia/commons/thumb/7/7a/1859-Martinique.web.jpg/220px-1859-Martinique.web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788" y="152400"/>
            <a:ext cx="117633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upload.wikimedia.org/wikipedia/commons/thumb/7/7a/1859-Martinique.web.jpg/220px-1859-Martinique.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479550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66800" y="990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6800" y="31242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181600" y="1143000"/>
            <a:ext cx="914400" cy="1905000"/>
          </a:xfrm>
          <a:custGeom>
            <a:avLst/>
            <a:gdLst>
              <a:gd name="connsiteX0" fmla="*/ 0 w 1608881"/>
              <a:gd name="connsiteY0" fmla="*/ 2108522 h 2407534"/>
              <a:gd name="connsiteX1" fmla="*/ 798653 w 1608881"/>
              <a:gd name="connsiteY1" fmla="*/ 13504 h 2407534"/>
              <a:gd name="connsiteX2" fmla="*/ 1608881 w 1608881"/>
              <a:gd name="connsiteY2" fmla="*/ 2027499 h 2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881" h="2407534">
                <a:moveTo>
                  <a:pt x="0" y="2108522"/>
                </a:moveTo>
                <a:cubicBezTo>
                  <a:pt x="265253" y="1067765"/>
                  <a:pt x="530506" y="27008"/>
                  <a:pt x="798653" y="13504"/>
                </a:cubicBezTo>
                <a:cubicBezTo>
                  <a:pt x="1066800" y="0"/>
                  <a:pt x="1605023" y="2407534"/>
                  <a:pt x="1608881" y="2027499"/>
                </a:cubicBez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3352800" y="3505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Temp (</a:t>
            </a:r>
            <a:r>
              <a:rPr lang="en-US" baseline="30000">
                <a:latin typeface="Calibri" pitchFamily="34" charset="0"/>
              </a:rPr>
              <a:t>○</a:t>
            </a:r>
            <a:r>
              <a:rPr lang="en-US">
                <a:latin typeface="Calibri" pitchFamily="34" charset="0"/>
              </a:rPr>
              <a:t>C)</a:t>
            </a: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 rot="-5400000">
            <a:off x="-691356" y="1986756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Relative abundance (%)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990600" y="3124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-40</a:t>
            </a: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70866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50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8382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685800" y="914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100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35814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44044" name="TextBox 13"/>
          <p:cNvSpPr txBox="1">
            <a:spLocks noChangeArrowheads="1"/>
          </p:cNvSpPr>
          <p:nvPr/>
        </p:nvSpPr>
        <p:spPr bwMode="auto">
          <a:xfrm>
            <a:off x="42672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10</a:t>
            </a:r>
          </a:p>
        </p:txBody>
      </p:sp>
      <p:sp>
        <p:nvSpPr>
          <p:cNvPr id="44045" name="TextBox 14"/>
          <p:cNvSpPr txBox="1">
            <a:spLocks noChangeArrowheads="1"/>
          </p:cNvSpPr>
          <p:nvPr/>
        </p:nvSpPr>
        <p:spPr bwMode="auto">
          <a:xfrm>
            <a:off x="1600200" y="3124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-30</a:t>
            </a:r>
          </a:p>
        </p:txBody>
      </p:sp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49530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20</a:t>
            </a:r>
          </a:p>
        </p:txBody>
      </p:sp>
      <p:sp>
        <p:nvSpPr>
          <p:cNvPr id="44047" name="TextBox 16"/>
          <p:cNvSpPr txBox="1">
            <a:spLocks noChangeArrowheads="1"/>
          </p:cNvSpPr>
          <p:nvPr/>
        </p:nvSpPr>
        <p:spPr bwMode="auto">
          <a:xfrm>
            <a:off x="57150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30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64008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40</a:t>
            </a:r>
          </a:p>
        </p:txBody>
      </p:sp>
      <p:sp>
        <p:nvSpPr>
          <p:cNvPr id="44049" name="TextBox 18"/>
          <p:cNvSpPr txBox="1">
            <a:spLocks noChangeArrowheads="1"/>
          </p:cNvSpPr>
          <p:nvPr/>
        </p:nvSpPr>
        <p:spPr bwMode="auto">
          <a:xfrm>
            <a:off x="2209800" y="31353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-20</a:t>
            </a:r>
          </a:p>
        </p:txBody>
      </p:sp>
      <p:sp>
        <p:nvSpPr>
          <p:cNvPr id="44050" name="TextBox 19"/>
          <p:cNvSpPr txBox="1">
            <a:spLocks noChangeArrowheads="1"/>
          </p:cNvSpPr>
          <p:nvPr/>
        </p:nvSpPr>
        <p:spPr bwMode="auto">
          <a:xfrm>
            <a:off x="2895600" y="3124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-10</a:t>
            </a:r>
          </a:p>
        </p:txBody>
      </p:sp>
      <p:sp>
        <p:nvSpPr>
          <p:cNvPr id="22" name="Freeform 21"/>
          <p:cNvSpPr/>
          <p:nvPr/>
        </p:nvSpPr>
        <p:spPr>
          <a:xfrm>
            <a:off x="5334000" y="1143000"/>
            <a:ext cx="762000" cy="1905000"/>
          </a:xfrm>
          <a:custGeom>
            <a:avLst/>
            <a:gdLst>
              <a:gd name="connsiteX0" fmla="*/ 0 w 1608881"/>
              <a:gd name="connsiteY0" fmla="*/ 2108522 h 2407534"/>
              <a:gd name="connsiteX1" fmla="*/ 798653 w 1608881"/>
              <a:gd name="connsiteY1" fmla="*/ 13504 h 2407534"/>
              <a:gd name="connsiteX2" fmla="*/ 1608881 w 1608881"/>
              <a:gd name="connsiteY2" fmla="*/ 2027499 h 2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881" h="2407534">
                <a:moveTo>
                  <a:pt x="0" y="2108522"/>
                </a:moveTo>
                <a:cubicBezTo>
                  <a:pt x="265253" y="1067765"/>
                  <a:pt x="530506" y="27008"/>
                  <a:pt x="798653" y="13504"/>
                </a:cubicBezTo>
                <a:cubicBezTo>
                  <a:pt x="1066800" y="0"/>
                  <a:pt x="1605023" y="2407534"/>
                  <a:pt x="1608881" y="2027499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 rot="10800000" flipV="1">
            <a:off x="3733800" y="19161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Saguaro Cactus</a:t>
            </a:r>
          </a:p>
        </p:txBody>
      </p:sp>
      <p:sp>
        <p:nvSpPr>
          <p:cNvPr id="44053" name="TextBox 28"/>
          <p:cNvSpPr txBox="1">
            <a:spLocks noChangeArrowheads="1"/>
          </p:cNvSpPr>
          <p:nvPr/>
        </p:nvSpPr>
        <p:spPr bwMode="auto">
          <a:xfrm>
            <a:off x="5791200" y="838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Coconut Palm</a:t>
            </a:r>
          </a:p>
        </p:txBody>
      </p:sp>
      <p:pic>
        <p:nvPicPr>
          <p:cNvPr id="31" name="Picture 12" descr="http://www.wildnatureimages.com/images%203/070223-041.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81000"/>
            <a:ext cx="2362200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7" name="TextBox 26"/>
          <p:cNvSpPr txBox="1"/>
          <p:nvPr/>
        </p:nvSpPr>
        <p:spPr>
          <a:xfrm>
            <a:off x="1447800" y="4038600"/>
            <a:ext cx="6096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Do these two organisms have the same niche?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400" b="1" dirty="0">
                <a:latin typeface="+mn-lt"/>
              </a:rPr>
              <a:t>Yes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400" b="1" dirty="0">
                <a:latin typeface="+mn-lt"/>
              </a:rPr>
              <a:t>No</a:t>
            </a:r>
            <a:endParaRPr lang="en-US" sz="2400" b="1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76800" y="16002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867400" y="1143000"/>
            <a:ext cx="5334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33800" y="5029200"/>
            <a:ext cx="495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One environmental factor does not equal a niche for an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609600" y="1143000"/>
            <a:ext cx="838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Individual Reflection:</a:t>
            </a:r>
          </a:p>
          <a:p>
            <a:endParaRPr lang="en-US" sz="4000">
              <a:latin typeface="Calibri" pitchFamily="34" charset="0"/>
            </a:endParaRPr>
          </a:p>
          <a:p>
            <a:r>
              <a:rPr lang="en-US" sz="4000">
                <a:latin typeface="Calibri" pitchFamily="34" charset="0"/>
              </a:rPr>
              <a:t>Flip your notecard over and write your own definition of “ecological niche” on the back.</a:t>
            </a:r>
          </a:p>
          <a:p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Summative assessment questions for homework and tests</a:t>
            </a:r>
          </a:p>
        </p:txBody>
      </p:sp>
      <p:grpSp>
        <p:nvGrpSpPr>
          <p:cNvPr id="48130" name="Group 44"/>
          <p:cNvGrpSpPr>
            <a:grpSpLocks/>
          </p:cNvGrpSpPr>
          <p:nvPr/>
        </p:nvGrpSpPr>
        <p:grpSpPr bwMode="auto">
          <a:xfrm>
            <a:off x="762000" y="1219200"/>
            <a:ext cx="3429000" cy="2884488"/>
            <a:chOff x="2857500" y="1987033"/>
            <a:chExt cx="3428999" cy="288393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543300" y="2063218"/>
              <a:ext cx="0" cy="2133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43300" y="4196408"/>
              <a:ext cx="2743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381500" y="2444145"/>
              <a:ext cx="1608138" cy="1904633"/>
            </a:xfrm>
            <a:custGeom>
              <a:avLst/>
              <a:gdLst>
                <a:gd name="connsiteX0" fmla="*/ 0 w 1608881"/>
                <a:gd name="connsiteY0" fmla="*/ 2108522 h 2407534"/>
                <a:gd name="connsiteX1" fmla="*/ 798653 w 1608881"/>
                <a:gd name="connsiteY1" fmla="*/ 13504 h 2407534"/>
                <a:gd name="connsiteX2" fmla="*/ 1608881 w 1608881"/>
                <a:gd name="connsiteY2" fmla="*/ 2027499 h 24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2407534">
                  <a:moveTo>
                    <a:pt x="0" y="2108522"/>
                  </a:moveTo>
                  <a:cubicBezTo>
                    <a:pt x="265253" y="1067765"/>
                    <a:pt x="530506" y="27008"/>
                    <a:pt x="798653" y="13504"/>
                  </a:cubicBezTo>
                  <a:cubicBezTo>
                    <a:pt x="1066800" y="0"/>
                    <a:pt x="1605023" y="2407534"/>
                    <a:pt x="1608881" y="20274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139" name="TextBox 8"/>
            <p:cNvSpPr txBox="1">
              <a:spLocks noChangeArrowheads="1"/>
            </p:cNvSpPr>
            <p:nvPr/>
          </p:nvSpPr>
          <p:spPr bwMode="auto">
            <a:xfrm>
              <a:off x="4229099" y="4501634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Salinity</a:t>
              </a:r>
            </a:p>
          </p:txBody>
        </p:sp>
        <p:sp>
          <p:nvSpPr>
            <p:cNvPr id="48140" name="TextBox 9"/>
            <p:cNvSpPr txBox="1">
              <a:spLocks noChangeArrowheads="1"/>
            </p:cNvSpPr>
            <p:nvPr/>
          </p:nvSpPr>
          <p:spPr bwMode="auto">
            <a:xfrm rot="-5400000">
              <a:off x="1784866" y="3059667"/>
              <a:ext cx="2514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Relative abundance (%)</a:t>
              </a:r>
            </a:p>
          </p:txBody>
        </p:sp>
        <p:sp>
          <p:nvSpPr>
            <p:cNvPr id="48141" name="TextBox 10"/>
            <p:cNvSpPr txBox="1">
              <a:spLocks noChangeArrowheads="1"/>
            </p:cNvSpPr>
            <p:nvPr/>
          </p:nvSpPr>
          <p:spPr bwMode="auto">
            <a:xfrm>
              <a:off x="3467099" y="4196834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low</a:t>
              </a:r>
            </a:p>
          </p:txBody>
        </p:sp>
        <p:sp>
          <p:nvSpPr>
            <p:cNvPr id="48142" name="TextBox 11"/>
            <p:cNvSpPr txBox="1">
              <a:spLocks noChangeArrowheads="1"/>
            </p:cNvSpPr>
            <p:nvPr/>
          </p:nvSpPr>
          <p:spPr bwMode="auto">
            <a:xfrm>
              <a:off x="5676899" y="4196834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high</a:t>
              </a:r>
            </a:p>
          </p:txBody>
        </p:sp>
        <p:sp>
          <p:nvSpPr>
            <p:cNvPr id="48143" name="TextBox 12"/>
            <p:cNvSpPr txBox="1">
              <a:spLocks noChangeArrowheads="1"/>
            </p:cNvSpPr>
            <p:nvPr/>
          </p:nvSpPr>
          <p:spPr bwMode="auto">
            <a:xfrm>
              <a:off x="3314699" y="3968234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48144" name="TextBox 13"/>
            <p:cNvSpPr txBox="1">
              <a:spLocks noChangeArrowheads="1"/>
            </p:cNvSpPr>
            <p:nvPr/>
          </p:nvSpPr>
          <p:spPr bwMode="auto">
            <a:xfrm>
              <a:off x="3162299" y="1987034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33900" y="3815481"/>
              <a:ext cx="0" cy="3047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86299" y="3434554"/>
              <a:ext cx="0" cy="6856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38699" y="3053628"/>
              <a:ext cx="0" cy="10665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43499" y="2596516"/>
              <a:ext cx="0" cy="15237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95899" y="2672701"/>
              <a:ext cx="0" cy="144752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91099" y="2748886"/>
              <a:ext cx="0" cy="13713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448299" y="2977442"/>
              <a:ext cx="0" cy="11427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00699" y="3358369"/>
              <a:ext cx="0" cy="76185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3099" y="3739296"/>
              <a:ext cx="0" cy="38092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1752600" y="2895600"/>
            <a:ext cx="290513" cy="277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b="1">
                <a:latin typeface="Calibri" pitchFamily="34" charset="0"/>
                <a:cs typeface="Arial" charset="0"/>
              </a:rPr>
              <a:t>A</a:t>
            </a:r>
            <a:endParaRPr lang="en-US">
              <a:cs typeface="Arial" charset="0"/>
            </a:endParaRP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2855913" y="2895600"/>
            <a:ext cx="290512" cy="27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b="1">
                <a:latin typeface="Calibri" pitchFamily="34" charset="0"/>
                <a:cs typeface="Arial" charset="0"/>
              </a:rPr>
              <a:t>C</a:t>
            </a:r>
            <a:endParaRPr lang="en-US">
              <a:cs typeface="Arial" charset="0"/>
            </a:endParaRP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2341563" y="2897188"/>
            <a:ext cx="290512" cy="27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b="1">
                <a:latin typeface="Calibri" pitchFamily="34" charset="0"/>
                <a:cs typeface="Arial" charset="0"/>
              </a:rPr>
              <a:t>B</a:t>
            </a:r>
            <a:endParaRPr lang="en-US"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9600" y="990600"/>
            <a:ext cx="4343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1. The graph shows the distribution of sea nettles in Chesapeake Bay in relation to salinity. At which salinity level (indicated by a letter) would a sea nettle survive but be most stressed?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dirty="0">
                <a:latin typeface="+mn-lt"/>
              </a:rPr>
              <a:t>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dirty="0">
                <a:latin typeface="+mn-lt"/>
              </a:rPr>
              <a:t>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dirty="0">
                <a:latin typeface="+mn-lt"/>
              </a:rPr>
              <a:t>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dirty="0">
                <a:latin typeface="+mn-lt"/>
              </a:rPr>
              <a:t>Sea nettles would not be stressed at any of the indicated salinity levels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dirty="0">
                <a:latin typeface="+mn-lt"/>
              </a:rPr>
              <a:t>Sea nettles would be equally stressed at all 3 salinity levels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8135" name="TextBox 50"/>
          <p:cNvSpPr txBox="1">
            <a:spLocks noChangeArrowheads="1"/>
          </p:cNvSpPr>
          <p:nvPr/>
        </p:nvSpPr>
        <p:spPr bwMode="auto">
          <a:xfrm>
            <a:off x="304800" y="5094288"/>
            <a:ext cx="8534400" cy="1570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For more assessment questions and teaching tools look in the Group 1 Ecology folder </a:t>
            </a:r>
          </a:p>
          <a:p>
            <a:pPr algn="ctr"/>
            <a:r>
              <a:rPr lang="en-US" sz="3200" b="1">
                <a:latin typeface="Calibri" pitchFamily="34" charset="0"/>
              </a:rPr>
              <a:t>or notes below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Know how a population fits in the hierarchy of ecology.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Understand the factors that contribute to population growth and dynamics.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and describe niche as a fundamental concept of ecology.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Learning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Tidbit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niche in relation to evolving characteristics.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multiple biotic and abiotic factors that determine a niche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nterpret niche distribution graphs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and contrast the niches of different organisms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how the concept of “niche” links ecology and evolution, including how evolved adaptations determine the niche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Inclusivity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Acknowledged that individuals differ in the way they do things (i.e. pronunciation)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 diverse set of organisms and gave their cultural associations.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Incorporated work by individuals, pairs and small groups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material through visual and auditory channels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multiple types of formative assessment including written, group discussion, and clickers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3200400"/>
                <a:gridCol w="2590800"/>
              </a:tblGrid>
              <a:tr h="439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Learning Goal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Learning Objective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Assessment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Learning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Activity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086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What will students </a:t>
                      </a:r>
                      <a:r>
                        <a:rPr lang="en-US" sz="1400" u="sng" dirty="0"/>
                        <a:t>learn</a:t>
                      </a:r>
                      <a:r>
                        <a:rPr lang="en-US" sz="1400" dirty="0"/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If they have learned it, what will students </a:t>
                      </a:r>
                      <a:r>
                        <a:rPr lang="en-US" sz="1400" u="sng" dirty="0"/>
                        <a:t>know and be able to do</a:t>
                      </a:r>
                      <a:r>
                        <a:rPr lang="en-US" sz="1400" dirty="0"/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How will students </a:t>
                      </a:r>
                      <a:r>
                        <a:rPr lang="en-US" sz="1400" u="sng" dirty="0"/>
                        <a:t>demonstrate they know it or are able to do it</a:t>
                      </a:r>
                      <a:r>
                        <a:rPr lang="en-US" sz="1400" dirty="0"/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What will students </a:t>
                      </a:r>
                      <a:r>
                        <a:rPr lang="en-US" sz="1400" u="sng" dirty="0"/>
                        <a:t>do to learn it</a:t>
                      </a:r>
                      <a:r>
                        <a:rPr lang="en-US" sz="1400" dirty="0"/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3328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Define and describe niche as a fundamental concept of ecology.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1. List multiple biotic and abiotic factors that determine a niche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 Interpret graphs that represent components of an organism’s niche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3. Compare and contrast the niches of different organisms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4. Explain how the concept of “niche” links ecology and evolution, including how evolved adaptations determine the niche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1. Class discussion of factors for different species;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2/4a. Students identify and compare components of niche distributions for different species (optimum, stress, death); students explain the distribution is a function of past evolution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2b. Students will demonstrate they can interpret and draw component niche curves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3a. Students will demonstrate each species has a different niche component distribution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3b. Students will interpret the shape of the distribution and what that shape means (generalist, specialist, dominance)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4b. Students will predict changes in curves based on changes in climate; Students will predict changes in curves based on adaptive changes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1. Students list biotic and abiotic factors that determine a niche; clicker question asking if one resource = niche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2/4a. think-pair-share about how to interpret graph of a component niche distribution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2b. Homework where they interpret and draw component niche distributions (2 Qs)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3a. Students will be given graphs that represent components of an organism’s niche and will match the organism to the niche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3b. Class discussion (shout out) regarding the different optimums, apexes, and widths of distributions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4b. Summative homework following lecture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1" name="Rectangle 1"/>
          <p:cNvSpPr>
            <a:spLocks noChangeArrowheads="1"/>
          </p:cNvSpPr>
          <p:nvPr/>
        </p:nvSpPr>
        <p:spPr bwMode="auto">
          <a:xfrm>
            <a:off x="0" y="621188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ea typeface="Calibri" pitchFamily="34" charset="0"/>
                <a:cs typeface="Times New Roman" pitchFamily="18" charset="0"/>
              </a:rPr>
              <a:t>Alignment Table</a:t>
            </a:r>
            <a:endParaRPr lang="en-US" sz="24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tidbit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01638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has been covered. . . .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Second Semester Introductory Biology Course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Basics of Biodiversity and Evolution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Biotic and Abiotic factors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Home Work: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Come to class with a note-card to turn in with the definition of “Ecological niche.”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Everybody shout out the word in 3..2..1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“NICHE”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5626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Ecologists use many different pronunciations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Book Definition</a:t>
            </a:r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066800"/>
            <a:ext cx="2838450" cy="1791646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7651" name="AutoShape 2" descr="data:image/jpeg;base64,/9j/4AAQSkZJRgABAQAAAQABAAD/2wCEAAkGBhQSEBUUEBIVFBUWFRUVFRgWGBQXFBgUGBQWFxQXFBcXHCYfGBkkGhQUHy8gIycpLSwsFx4xNTAqNSYrLCkBCQoKDgwOGg8PGi8kHx8sKSksKiwqKSkpKikpKSwsLCksKSkpKSkpKSkpKSwsKSksLCwpKSwpLCksLCkpLCwsLP/AABEIALIBGgMBIgACEQEDEQH/xAAcAAEAAgMBAQEAAAAAAAAAAAAABQYBBAcCAwj/xABFEAABAwEFBAcFBAgGAQUAAAABAAIRAwQFEiExBkFRYQcTInGBkaEyUrHB0RRCYpIVI1NUcoKT4RczNKKy8EMWJGPS8f/EABkBAQADAQEAAAAAAAAAAAAAAAABAgMEBf/EACkRAAICAgICAQMEAwEAAAAAAAABAhEDEhMhMUFRFCJhBIGhsUJx0TL/2gAMAwEAAhEDEQA/AO3rIWFlqAyiIgCIiAIiIAiIgCIiAIixKAysSo++7+o2SkatoqNptHE5k8GjVx5Bcwv7pdqvMWTDSZuJbjrO5+5T8ZVW6Jqzr8r4VLfTb7VRg73AL8+XhtVa35G01TPCq4+ggLXs209sZ/k2uplqC76T6qu5Op+jaVpa72XNd3EH4L6yvz7Y+k2tiw2sMqnc4gMqD+GoyDPIrpexe3LbQ4Ui4ucRLSSMYABkVOJyyI1lWUrIovCLAKyrEBERAEREAWIWUQHlFkrCAIiIAiIgCIiALLVhZCAyiIgCIiAIiIAiIgCIiAKm7d9JFG7hhjra7hLaYMQNzqh+631Ksd+XoLNZ6tdwLhTY55A1MCYHevydf18PtNpq1ahl9So5zuAk5NHICB4KG6JRL3ntFVtto620vxOJ7IzwsbOTWN3Du8VIXg+lTpiGQ48Tn5fJV26iA4YjBkaCT5CSrtbq7TRAcI5uEHyKwbNUiBZUcGS1mMRnII8lBWy2vxaFvLL4xKuF2YC0icXINJ+XzUVe9iDiSAR6ekpYorFW0OPtEnvJPqpnZjaZ9ntFOoMzTcDzwz2hzETktRl1uJgRHOF6s90OL9RlrBS0Rqz9X3TelO0Um1aTg5jgCCM/A8DyW6uH9Hu0hsVoZSeT1Nd4Yc+yyo72HeJgeK7eFtF2jNqjKIisQEREAREQBYKykIDyiIgCIiAIiID0iIgCIiAIiIAiIgCIiAIiFAUTpnvbqbqqNGtZzaPgTiefytI8V+bKVEuMCR3aruXT9WcWWWmNMVWoe8BrW/8AJy57ZLoFGljdEwCZz10A5lY5JUbY4bGhddkDNXEHfhyPiZn1U/8AZ24AQPFxJnxdr4L43RcNa1P7DIbOW7LiQr5dXR9hjrHieOp8J0WDlZ0LGVe76RAgASd7vkAs2i4S85SeJ+gXS7JsxQZq2e9SH2ZjRDWgeCr2X1icpsuyDt7B4jPw4LatlwMo08UZzrzXQqzRwCgtoaWKmdOfDxVeyWjjd+2kgkjLPMjLwPDjK/Q3RxtC62XdSqveHvjA8gEdtuRDhx004r897S2HC6QDHpHfwVv6CdpXUrY6yOd+qrBzmDcKzQDlwxNDvyhdmNnDkVM78iItTMIiIAiIgCIiAwsL0sEIAFhZlYQBERAekREAREQBERAEREAREQBYKyhQHLOmkA1LG38VSe4lgA8x6KtV7qNV7GAZDMndpHwVt6aLEepo1wD+rqZkCQBkRPDMeqgGXsKbicBMarjz3sdv6eqLXclhFJgDeSmmFVe79sqD4aSWnmIU5StjSJDgQs10bPs35WHtWnWvJjM3EKDtW3jQcNKm53PID1SyKJm1SFFW9+JjgeC+bb9fUbJwg8JaVrG14tfTRZyZokc8vAnEWOEiSNJy8wtHZmo2z3lZ6jZbgrMxRLmxiAd4w4jxXvaig6rbTSpOMYg2RpjOonlK6VsdstTbaaVM0mYabBUOUkv0BJ75yXRB1RzShtb+DqzSvS8sbGQXpdhxBERAEREAREQBYKysFAYREQBEWUBlERAEREAREQBERAEREAWCsrXtltZSYX1HBrRqSf8AsoCq7cW41mmx0yAKgivUc0vaymY7DWNEvqO0AGmZ4KhX5cdSzOkCq9rv8vGA04dJNNvswcs89JV3u7aRlS1h9KiWUnY249DUqmC04d2THAE65KI2h2sFaqKZpFobiifaPJ3CeAWE1as3xSqSKPeF3EkScB1LWuGIDecLpBPiF5s20D6DzSNYtLcjLBwkFueYggqx9VidjAE8SBMcJ4LUu3Z5lrtbzUHZGFriNS4Cdd2rfJYRlG/B0yxzfVi7La+24juZkTmC4nMCN2WZWnabBgJNdjgA7DlIz4zBVjp7Nmz1KlOmTAiowne0w0yRvBaB3OCkqdfG0TnGRzz8Y7lHWxZKSVWVobPOc4dXiAiRJa8RrkQGuA719bSx7aeBnZquOETmGn3p0IiT4K1tIHsiAdTmSeUlRlVwc+qQNHMaOUU+0B+ePBUl+C6vwyHobO0XEAh36pow4cnOcXSZO8kiT3q37N2gUqjWkg1amFgE5hjZfUceDQBE8SAqnZtrrNQe9lZ2F1ODoTqAcueaql53/WfWqWmj1tORha5pc17WNbkBwnU8Vriu7ZlldxcUfo8FZXINl+latRsrBbaNSsRkKkjE7k4RmRx81bbv6ULNUAL2VqU+80OHjgJPouyzzy5ItCwX5QrgGjWpvn3XNJ8RqFvSpBlERAEREAWCsogPKIUQBERAekREAREQBERAEREAWELlSdr+kqlZWltAddVnCA2CxrvxHfHAeaAntotpqVkZLzie72KY9px+TeJXJL02rrV67TaIcXOinTEikwaA8ZJnM55HdCjLBbate0Yq9TrDUlzqhOQHus4DdC8Xy7/3dINybjkzwaC4Se5sKsnRriip+fBo2+11utZSa536uHQyoRheXEtjdkTOatt07aULa7BeFnc2pSEirSLSHDcXNEEOOuUg8Aue0S7FUqc3OJBG4GN/Ja9y251IioZguz1zaBn/AMiofghJbXfR0233pTDSKGJ2cB1QBoA44ASXnvgd6mNjn0Kfsky7N2I9ov3lU99tYMBwkh0CQCY74Vjsxs1WGOrU2O0HaAcDuXCm7PTpUT+0FopR1jnkYBLYGImRDgW72mcwd3DVQFkttBzcTS+kfdc0uZ/KWSQORHiVuUbAymSH1qWfvPbJCzVp0GiKZaXHc0yZ7gpd+xVI3TXHVjqjjJ3kObTHM4oLiNcIHiFoPhjcOupJOpcTJceZK0LJeri57HMLMAGuUjdBWveN4dkxqch3rO9nRDqMW2U13+baKmZfjD2j+cxHOAAvNyVqlrqOpEhjSTVqOd7oMNAjeSAtW0V+qxuJPZMMPGMh/ugqR2NpnqKtQtlznNZiJgYRmI8QfNei1XR5yfTZKWS/6VOsRUGIMGFoYMshlM5KY/TVhtLCaZNJ4j2hhEkGN5aRlxVMsdImoSSxsuJ0BOh4r7XaCab5rNObPut4O0V0lVmNtX0TFrul1HDVxS52bKjILe90angFeNits6jIpW52RyZUOY/hc765hal22Tq7K0ljKktxZQCSdJ3TnrChrbb6JY8M3ZGm4Q5ucTPCd4RMnVpWl0jstC0teJY4OHEEEL6rgt3XxVsrsbajml33xpH/AMrdJ5xpC6Ls/wBITXgNtWGmdA8ew7v4fBSyF4tl2RfGjamu9lzXRrBBjvhfUFQSZREQGCsLMLCAIiID0iIgCIiAIsLzUqhokkAcSYCA9r51q4YC5xAABJJ0AGZK123tRJgVqZPJ7fqqj0h7Ss+yVKVJ/acCCROQGZAO8kgDxQgoW2fSBVt1RzLO51OysdhdEtc4a4yRn/LzCrtrs1SgMZAlzcpzhmjYG7itrZSwQHVbT7GL2fecOPADeUvC8HVXFgGI5wYyLMxDRyzM+GkKHK0axxyb/BpWW2YXNqEQGiSBoDoRGmqlrLYzWArOaQzqX57y5wgZnvKjbHdTwHCuQYBIbumM/SCtmzXu43c1tPNzXOa7uBKiSorGXr0QV63a2nTgEy7I6bzn81mlcTwymGO1EweZnu0Kj7ba6j6jQWzB0g/93qwWG9pqNaWmAQPAEDkdyuYpeiV/SH2evSZVYMJa0E/dyAAPnvVhddBe7FTa1/JwB9VB2y2MqWssdm0RrppO9TT75bZqrabjGJmMcNQHCeRI81yTjbtHqY56VFs37NctZulnpN5jCfkpFlhqD24bxhfKjtMyAcYjvCj7324osB7Yc8+y0EFxPyWXb8HRPI67Z42kttOizE4wANBmXHhzVDr384ul2ePKmG/dGkrTvW+KlSoXVMycms3ATll8968UrvO4Yy7IgZRyYujFiUe2ebnyuXjwNpy0ijTbnicMx7oiT5kKYuui4Wctg684y7J071CXZYXV7f1dMYxSaR4xmfzEjwVvu66jUc8PdHacCANJAnfxBWkqYxycYy6+CrsZ1bwTA7eckaHJfW6CMLwXs1bvP4hwUjfGzjaYdMk5EbvgvFyXfSFNxI1PEjQqY00ZynJNouD65bY2OzjBMjSA3LPvIWpss7GSHgOBgGfEuj0Xm2WI/Zm9W/D93f7xOoPABSOydiqMbL24siSWwTqGjMZ7jqoa76OyGVfTu1/6aI/aCx02Vi2mYBGYdJ3aDkottNweBTBfTBDQ3eHkwPCc54DPWVu37aGutLoJBmMxzjUKMsFZwrudTGIAuJgyAA4SYHIEeK0hdWzlcFOTjF/sfdlmqUawe1zmvEveASC46NMgie4q47KdKj5wW6m4DdVDXZcOsbEnvEnktTBTt1DG3s1STM7gNO8GFXDsvWFZjcOTnbo0GpUOaYeNwTtHebPaWva1zHBzXCQQZBHIr7Ll9C9LRYBjDZp72HQ/w+6c/qr7s/f1O10G1qUw4Zg+0129rufxS0Z9+0Sa8rIWEAREQHpERAERYKAxUeAJOQGZPILkG1G31O0PLcRbTktpjMAxkXujvyG5WPb7bLq6oslOcbmEuwtLjnowAcsyuO2ptZjwKtMAAn2gwEzwEzOc+AUrtkSTN51kdRPWU4eHHMZTHfx1Vis9hmjie8vDmy3F90cwdCDkoLZrBjio4OYcy2SHT/CcwfCFZb+cxlImm4YTv3Yoyy/aAeiiTLY03+5WKludXaaTNWkh4GUjjPDipy5rjGBuPUQWu3zu/lGUdwUfs9dJZVLyO0c9faEZefDeFt37fsyylH4+XdyVNfZ1yyLXifhe/kg9pr7wuxMbBBwO5uGhHI55clD7O3a+tTqhgM9aIAEyS2SI4ZhXK4dkhbGzVJaNDEYnjUZnTPerrs/s1Z7IMNBkSZc5xLnOOWZJ5BUnlS6RnDDKXbOe3H0X1TUFS0uLA2IY09smc5P3R6q32zYKk0sdSJkahxxg9+LMZ8CracpnRZrHsd2aweST9nSscI9Uc4tXRxFV1ZteHHPBhhuY3GZVW2utLusoiqPYJaSeD8vQhvkurUbeKrcXHdzzBVE23uwlzjBwPpkPEAwW6EcDnuVsWRuWrKZ4VG0Vm77pdUtTaYLsXVPqOAzybECOOahb3uWpQrYsJIkHPmBke/RXnZyo91QW5lMudhNFw7I7eABx7iST4KIvy83vqQ6nqGiCQd5jRdL6OXHHZ0/gj7HUxfrKmU5MPDd4hunEKVok0KFSsTBw4WRvLspHGNVHXRRPWChUENdJHJwO7v8AkrRf+xForUmspPY2i0z2iWmCczhAMaBVlJe2McZO6Vmn0WsbTFao72nQc+A//Svd0bQfrnQN87ve/urBs10cuY6etBZhMktwgCNZnRXC59mrJZzjZSFRxzx1ACf5W6NCpsvJrH7YuL8s55tMar2Sxp3jIE7lUKVpqNY4OOCNCcs50K/R36UI0wjuC+da0B4ipTpvHBzAfipjlS9GMotnC6l+VGUWBzZznKNMMblbNhL+HWZy3sCeBgEmQFbrz2OsFoEVLKKZjJ1AmmR3BsA+Sg7T0XuDT9jtJfwbWyeIEAYxr5KVJNml/YofBHWwMrVH1HAHMunQ5Z7s9QPNY2auyjhfTZnUeQ57ic2gaNadc9VC3vd9rsrcFam5pcQ0E6EamHjKMgtWy3kKeJrXZg9p2mZ3f9+K28R6OeKt9ryW28bK5juts49kQWjLF3xvneNY5r4UNpw6tMew3Dm2ROmo4mV8rn2vYABVzJybGcnnyH9uamK9z0epdVqFlMHNzjoOGhz4ws/ydznBpRl3XtHi27UMewMcRmMwcstBrz+Cm+j2xdVVeRIZVYC1pnMMMYo3TK5/ZKdKtaceGabT2WuMh5aOySJkDfG8qz19sX2euyo6kHNa0gxIyMjUTlopSZjl0V63+51UFYVfujbaz1yG42teQMi4ETwlT4KsYGUREB6REQBR963mKTQMsbpDQePE8hkt8rmG3toeK7qxJDGAMEcJ9ZPyUNmmOG8tboh9srlqhxrm0uDjMimAHGdczOW70VJqXJjnE97ngSO0AANSHQMI35a5K/3beH2gS/LLPfhGkZ7+Hmo2z3KC8lx7APYbuP4jxVZZFjXZKxSyP/RAXaHOb2Q5xG/Nw13OMR4ZKetlnZVpS1r2VIgtmQeYOnhAPNTVKyCNB3bl9m0gFxy/Uyb6R2RwKHhkJToOFLABB3E7vJfO7tlWtf1lQlx4aNnmN6nXVANNynbq2XdWZjqOLJ9kRJI4lVWXJJ0RLHjh3JEddDgKjh5bstyk7RTILHD3wD/C4EfGFs0diMFQPFc8xhEH1Um+45bGPeDpwM/JWjCQeePyRlspzTdyE+WfyXuuP1c8p9JUs66ZBGL0C8OuMFmAvdpE5TEQrcbKc0Tl+z95YLRWouGn6xnc4kOHgfipC/aXW08OGDnHlp4q12To+s7KvWYqjnaZkREzuCl62z9F/tMnKNSPgoWOV2aT/UY2qOT7I0cL6rGRiaGv78i1/rHmou8LNVdam6H2Pd7+HNdqsWzNmokmlQY0kQTEkiZiTO9bDbtpAyKTAeOFs/BdTl0ceKag7o5xc9xtdVa6oA7AMsmjPwUy4stFfqAezTaKjwNXEkhoPAb8+AVybZ2jRrR4BfJtka0ktY0FxlxAAJIEAkjVYa92zbmSX2oirze2hZpIyGo4mYa3ukg/yqo1Npc88p45eSmOlDaJlksLgRNSr2KTfxnQ9w1XB7TtfWo1qjKVV2APIDXQ5uRzyO6ZRxb8EJJq5M7LRvwHepCz3mDvXEbP0g1J7bKbu4Fh/wBp+SnbJ0iUspZUad8Frh6wVXWSLcd+Gdho2oFbLXArnV17fWd3/lDeTwW/2VqsG0FKoOzUYe4gpRRwkiw9bLcLgHt3hwkeqql8dGNjrux0CbNV4DtUjxDmHd3FWCnaQdCvriBVlJx8FKOeWnYG1UBIp0SR/wCQYnt5QzLDHBRJ2RtDnE164qA5CWksYDqWskAHLXNdcZaXN0Mjgcwoy3UBJcwYeLfm0/JRLJLyjTFGHtdlGu7ZZtlbiqCjWEzlNNxEfdBy38VE3+aTyHWejVECCAQIJ1ntaZ8lbr8uc1W4qch7c43Hw4qoWq2E9mn/AJoyd+Ib2Z+R+kldGGayFP1EZbde/LI02p4ypU4EZguxtJzA7QJw+KvexO11poVadC1McaVR4ptdn+redBv7MqpWGkLOcbRmTD2nPAfdg/HwV7ui7apaXwCCA5s6OIzb3LafTOeEk/R0oLK1bttwrUm1B94abwdHA8wQR4LalVJAWZUG+315y6qP4XE/FPtdo96l+R3/ANlXZE6smqtQAEnQAnyXJbS91ps7ZOIQSAOEmXO5b/BXi8GVq1J9J9RrQ9paS1pBg6wZyyURYtkRSYWsqmDxEmIiO7IJsgvJz+5WPNV1JphrTL3byd/i4HwCtFOitunsk2zg4XudicXEnUk8SsdVG8+i4skW32z0Vmj5PDWL5Py1W3RoScyfRebTYW8Xen0WWn5HKjSsVPrK1NmuJ7QRynP0XUWAAQFzi7Lrb1oLXvadzgYIkbuCtNK7qgH+prHxHzC2xVExzfe0WCUlQf2Kp+8VfMfRPsNT95q+n0W3Ijn0JyUlQRu+p+81f9v0XoWCp+81fNv0TkQ0JuUUN9if+8VfNv0XkXc7faK35h8go5ENCblYLlC/o50/6it+YfRHXc6P9RW/N/ZRuidCaxLDoUL+j3ft635v7LybvcM+vrfm+UKN0NDkfTReB+3tc72LPTBYNxrvJwjnAaHHuXH3uJJJ35nvX6D2s2MoV6xdXD6h3S8t11MNgTooB3RzYf2Lv6j1Mc8F5ZacZPwcZxL22quwu6O7D+wd/VesDo6sX7B39V6tz42VUJnJG119qNuLTLSQeUj4LrH+Hdh/d3f1an1T/Dqw/sHf1Kn1VeXH8/wXXIig2Lba00vZrOy4mVZLB0wWlkYw145qc/w6sX7u7+rU+q9N6ObF+7u/q1Pqq7437NFLJ8H3sHTLSdlVpFvMEkKas+2VnrZtrsJ4THoVB0+jGxnSzu/q1PqvuejGxtGdF/8AVqfVQ9H7/hkxm1/j/RZGW4HQg9xlQG0N2jF19IdsZOI/5DnuWbFsjZqZ/Vis3urVPqpdllDW4RiIMzizPmqxWrtM0lkUlTX9f9IW5bk609a5uQyc0/eH1+Q4qWtt/wDVjqmmcWdPhkM/pHFbtnsxY0NYSBEbtPJfMbG0XnE/FMyIccjy4DkuzdNdnJCMYy8dE9sK17KT2VDmXmoOWL2h55/zKzKt2RjqZaWvPZkQcOY55dy3v0k/8PkmyKS2k2zP2R3urP2R3ulS6JqRsRIsj+HwT7I73VKomg2IatdznCMPwWgbgf7vqrQkKHjROzKw3Z+pwHmj9n6h3DzVnRRxIbsqrNnqrSDAyKmG2Z/BSSxKjhiTyM0RZ3oaL+C30ThRG7NDqHcFkUHcPgt5FPEhuzS+yu5LBszlvIo4ojdmiLK5eXUHz7M+IUgicURuyOFF/u+oWDZX8B5qSXlrYThiN2V68LhqVCCIHio87JVfwq5yir9PBluWRUGbK1fw+iHZaodzR4hW9E+mgRyyKj/6TqcQst2UqDh6K2ykp9PAckirN2aeNw8wvs24Xj7o8x9FY5RTwQJ5ZFf/AERU90eYXl9yVCDkB4hWJJThiRyyKoNmak7vNe//AE3U3keY+itCK3FEckivs2fcOHmvsLpqfh8z9FNIp0RXZkMbpf8Ah8z9F5/RdX8P5j9FNykqdURszKIiuQEREAREQBERAYK8tCIgPQWURAEREAREQBERAF5REAWCURAJWCURAJWCURCoBWHOWUQHzxHis4llEJRguPFeHPPFEQg84zxKF54lEQHnGeJTGeJWU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990600" y="28194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“The unique set of habitat resources that species requires, as well as its influence on the environment and other species”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sets.worldwildlife.org/photos/2330/images/hero_small/polar-bear-hero.jpg?13459016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1524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4" descr="http://upload.wikimedia.org/wikipedia/commons/thumb/7/7a/1859-Martinique.web.jpg/220px-1859-Martinique.web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52400"/>
            <a:ext cx="2393950" cy="357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10" descr="http://cdn.orkin.com/images/cockroaches/american-cockroach-illustration_1376x1147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80988"/>
            <a:ext cx="2589213" cy="2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12" descr="http://www.wildnatureimages.com/images%203/070223-041.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" y="2938463"/>
            <a:ext cx="4686300" cy="323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Picture 14" descr="http://www.statesymbolsusa.org/IMAGES/Pennsylvania/white_tailed_deer_buck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3581400"/>
            <a:ext cx="2590800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120650" y="152400"/>
            <a:ext cx="176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Ursus maritimus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136525" y="533400"/>
            <a:ext cx="169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Norway, isbjorn</a:t>
            </a:r>
            <a:r>
              <a:rPr lang="en-US" i="1">
                <a:latin typeface="Calibri" pitchFamily="34" charset="0"/>
              </a:rPr>
              <a:t>,</a:t>
            </a:r>
            <a:r>
              <a:rPr lang="en-US">
                <a:latin typeface="Calibri" pitchFamily="34" charset="0"/>
              </a:rPr>
              <a:t> the ice bear.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432550" y="2401888"/>
            <a:ext cx="194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symbol of tropical island paradise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477000" y="1905000"/>
            <a:ext cx="153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Cocos nucifera</a:t>
            </a:r>
            <a:endParaRPr lang="en-US">
              <a:latin typeface="Calibri" pitchFamily="34" charset="0"/>
            </a:endParaRP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495800" y="6488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most important </a:t>
            </a:r>
            <a:r>
              <a:rPr lang="en-US" b="1" i="1">
                <a:latin typeface="Calibri" pitchFamily="34" charset="0"/>
              </a:rPr>
              <a:t>Cherokee</a:t>
            </a:r>
            <a:r>
              <a:rPr lang="en-US">
                <a:latin typeface="Calibri" pitchFamily="34" charset="0"/>
              </a:rPr>
              <a:t> game animal (ahwi)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029200" y="61722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Odocoileus virginianus</a:t>
            </a: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2743200" y="2971800"/>
            <a:ext cx="201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Carnegiea gigantea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153988" y="6135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Saguaro</a:t>
            </a:r>
            <a:r>
              <a:rPr lang="en-US">
                <a:latin typeface="Calibri" pitchFamily="34" charset="0"/>
              </a:rPr>
              <a:t> (</a:t>
            </a:r>
            <a:r>
              <a:rPr lang="en-US" i="1">
                <a:latin typeface="Calibri" pitchFamily="34" charset="0"/>
              </a:rPr>
              <a:t>sahuaro</a:t>
            </a:r>
            <a:r>
              <a:rPr lang="en-US">
                <a:latin typeface="Calibri" pitchFamily="34" charset="0"/>
              </a:rPr>
              <a:t>) originated in the </a:t>
            </a:r>
            <a:r>
              <a:rPr lang="en-US" u="sng">
                <a:latin typeface="Calibri" pitchFamily="34" charset="0"/>
                <a:hlinkClick r:id="rId13" tooltip="Mayo language"/>
              </a:rPr>
              <a:t>Mayo language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3797300" y="304800"/>
            <a:ext cx="229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Periplaneta americana</a:t>
            </a:r>
            <a:endParaRPr lang="en-US">
              <a:latin typeface="Calibri" pitchFamily="34" charset="0"/>
            </a:endParaRPr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3551238" y="685800"/>
            <a:ext cx="203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Spanish, </a:t>
            </a:r>
            <a:r>
              <a:rPr lang="en-US" i="1">
                <a:latin typeface="Calibri" pitchFamily="34" charset="0"/>
              </a:rPr>
              <a:t>cucaracha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1010</Words>
  <Application>Microsoft Macintosh PowerPoint</Application>
  <PresentationFormat>On-screen Show (4:3)</PresentationFormat>
  <Paragraphs>229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Andalus</vt:lpstr>
      <vt:lpstr>Times New Roman</vt:lpstr>
      <vt:lpstr>Wingdings</vt:lpstr>
      <vt:lpstr>Office Theme</vt:lpstr>
      <vt:lpstr>MWSI 2013 Group 1: ECOLOGY Teachable Unit- Population Ecology  Tidbit: What’s your Happy Zone?   </vt:lpstr>
      <vt:lpstr>Unit Learning Goals</vt:lpstr>
      <vt:lpstr>Tidbit learning objectives</vt:lpstr>
      <vt:lpstr>Inclusivity </vt:lpstr>
      <vt:lpstr>Slide 5</vt:lpstr>
      <vt:lpstr>Before the tidbit begins</vt:lpstr>
      <vt:lpstr>Everybody shout out the word in 3..2..1</vt:lpstr>
      <vt:lpstr>The Book Definition</vt:lpstr>
      <vt:lpstr>Slide 9</vt:lpstr>
      <vt:lpstr>Group Instructions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MWSI 2013 Group 1: ECOLOGY Teachable Unit- Population Ecology  Tidbit: Ecological Niche</dc:title>
  <dc:creator>Manohar</dc:creator>
  <cp:lastModifiedBy>jdy</cp:lastModifiedBy>
  <cp:revision>36</cp:revision>
  <dcterms:created xsi:type="dcterms:W3CDTF">2013-07-25T16:07:13Z</dcterms:created>
  <dcterms:modified xsi:type="dcterms:W3CDTF">2013-11-13T16:14:44Z</dcterms:modified>
</cp:coreProperties>
</file>