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74" r:id="rId2"/>
    <p:sldId id="266" r:id="rId3"/>
    <p:sldId id="279" r:id="rId4"/>
    <p:sldId id="267" r:id="rId5"/>
    <p:sldId id="268" r:id="rId6"/>
    <p:sldId id="269" r:id="rId7"/>
    <p:sldId id="256" r:id="rId8"/>
    <p:sldId id="257" r:id="rId9"/>
    <p:sldId id="258" r:id="rId10"/>
    <p:sldId id="259" r:id="rId11"/>
    <p:sldId id="260" r:id="rId12"/>
    <p:sldId id="261" r:id="rId13"/>
    <p:sldId id="270" r:id="rId14"/>
    <p:sldId id="271" r:id="rId15"/>
    <p:sldId id="262" r:id="rId16"/>
    <p:sldId id="277" r:id="rId17"/>
    <p:sldId id="278" r:id="rId1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p:restoredLeft sz="14575" autoAdjust="0"/>
    <p:restoredTop sz="99689" autoAdjust="0"/>
  </p:normalViewPr>
  <p:slideViewPr>
    <p:cSldViewPr snapToGrid="0" snapToObjects="1">
      <p:cViewPr>
        <p:scale>
          <a:sx n="68" d="100"/>
          <a:sy n="68" d="100"/>
        </p:scale>
        <p:origin x="-1260" y="-103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BC717974-1F82-4941-9F17-E352197C8725}" type="datetimeFigureOut">
              <a:rPr lang="en-US"/>
              <a:pPr>
                <a:defRPr/>
              </a:pPr>
              <a:t>11/8/2013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B7F0974-3D93-4829-8E9C-0B34A73025B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Could be adapted for an intro level environmental science or ecology course.</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F06586-4513-4D83-9A09-FBE179E21FAE}" type="slidenum">
              <a:rPr lang="en-US"/>
              <a:pPr fontAlgn="base">
                <a:spcBef>
                  <a:spcPct val="0"/>
                </a:spcBef>
                <a:spcAft>
                  <a:spcPct val="0"/>
                </a:spcAft>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FCB8AB4-1322-4BEF-BC72-5ED8B3A30A5B}" type="slidenum">
              <a:rPr lang="en-US"/>
              <a:pPr fontAlgn="base">
                <a:spcBef>
                  <a:spcPct val="0"/>
                </a:spcBef>
                <a:spcAft>
                  <a:spcPct val="0"/>
                </a:spcAft>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E62DAED-AB60-47F7-82CF-09A56092EDE2}" type="datetimeFigureOut">
              <a:rPr lang="en-US"/>
              <a:pPr>
                <a:defRPr/>
              </a:pPr>
              <a:t>11/8/2013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B7DFA8E-27DF-4C09-A32C-A9F7E32448B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B0E0508-2152-438D-A700-B89A047F3496}" type="datetimeFigureOut">
              <a:rPr lang="en-US"/>
              <a:pPr>
                <a:defRPr/>
              </a:pPr>
              <a:t>11/8/2013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12013C1-DB65-4825-BF2F-1B6116A33B8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7B60F91-E9E5-4446-A410-CFAC92A5D5BD}" type="datetimeFigureOut">
              <a:rPr lang="en-US"/>
              <a:pPr>
                <a:defRPr/>
              </a:pPr>
              <a:t>11/8/2013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1546D8-D1E6-4600-99F4-BCF97E27C3C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4624D01-9652-4917-B799-BE905D009CAA}" type="datetimeFigureOut">
              <a:rPr lang="en-US"/>
              <a:pPr>
                <a:defRPr/>
              </a:pPr>
              <a:t>11/8/2013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96F39B7-1A67-4561-B212-20B8F85105F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95092F0-123E-4B8D-BE80-7B8F1D31EBE4}" type="datetimeFigureOut">
              <a:rPr lang="en-US"/>
              <a:pPr>
                <a:defRPr/>
              </a:pPr>
              <a:t>11/8/2013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5E521A-1267-4D52-8C44-F2720CD0F0C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3E2FF99-41BF-4EFB-8835-9DE2E6E393C0}" type="datetimeFigureOut">
              <a:rPr lang="en-US"/>
              <a:pPr>
                <a:defRPr/>
              </a:pPr>
              <a:t>11/8/2013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A4EB6C4-5D25-486B-A72D-7955902C053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B587B65-296B-4877-8D0E-7143A40D4958}" type="datetimeFigureOut">
              <a:rPr lang="en-US"/>
              <a:pPr>
                <a:defRPr/>
              </a:pPr>
              <a:t>11/8/2013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AC7B8C1-D133-4A6B-9705-1138AE21FF9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2D98DB9-5F16-4DF3-957F-A700B756027D}" type="datetimeFigureOut">
              <a:rPr lang="en-US"/>
              <a:pPr>
                <a:defRPr/>
              </a:pPr>
              <a:t>11/8/2013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E16686D-26CE-4920-B341-AEBCF33174F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27F4F2-7D9D-43E3-B15B-F7E085200BE8}" type="datetimeFigureOut">
              <a:rPr lang="en-US"/>
              <a:pPr>
                <a:defRPr/>
              </a:pPr>
              <a:t>11/8/2013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43B4ECE-DF03-42D7-906D-F62374A0DDE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5561093-04E5-4A95-9E8F-F12C8EB3A0A0}" type="datetimeFigureOut">
              <a:rPr lang="en-US"/>
              <a:pPr>
                <a:defRPr/>
              </a:pPr>
              <a:t>11/8/2013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E3952F3-607D-469F-9BDD-029816E806C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21500A8-248E-4BE7-BF3E-5E020C01DD6F}" type="datetimeFigureOut">
              <a:rPr lang="en-US"/>
              <a:pPr>
                <a:defRPr/>
              </a:pPr>
              <a:t>11/8/2013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669C3BD-AADF-449C-B571-2C33DB73025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F1436968-BD58-4B1A-8EFE-2D5B9AED7DC6}" type="datetimeFigureOut">
              <a:rPr lang="en-US"/>
              <a:pPr>
                <a:defRPr/>
              </a:pPr>
              <a:t>11/8/2013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E5373DE8-4E37-4A05-9A43-1F68FD8DD4D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Word_Document2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Word_Document1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globalchange.go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431800" y="1495425"/>
            <a:ext cx="8458200" cy="1470025"/>
          </a:xfrm>
        </p:spPr>
        <p:txBody>
          <a:bodyPr/>
          <a:lstStyle/>
          <a:p>
            <a:r>
              <a:rPr lang="en-US" smtClean="0"/>
              <a:t>Predicting the Biological Impact of Climate Change</a:t>
            </a:r>
          </a:p>
        </p:txBody>
      </p:sp>
      <p:sp>
        <p:nvSpPr>
          <p:cNvPr id="3" name="Subtitle 2"/>
          <p:cNvSpPr>
            <a:spLocks noGrp="1"/>
          </p:cNvSpPr>
          <p:nvPr>
            <p:ph type="subTitle" idx="1"/>
          </p:nvPr>
        </p:nvSpPr>
        <p:spPr>
          <a:xfrm>
            <a:off x="971550" y="3360738"/>
            <a:ext cx="7675563" cy="2987675"/>
          </a:xfrm>
        </p:spPr>
        <p:txBody>
          <a:bodyPr rtlCol="0">
            <a:normAutofit fontScale="47500" lnSpcReduction="20000"/>
          </a:bodyPr>
          <a:lstStyle/>
          <a:p>
            <a:pPr fontAlgn="auto">
              <a:spcAft>
                <a:spcPts val="0"/>
              </a:spcAft>
              <a:buFont typeface="Arial"/>
              <a:buNone/>
              <a:defRPr/>
            </a:pPr>
            <a:r>
              <a:rPr lang="en-US" sz="6700" b="1" dirty="0" smtClean="0">
                <a:solidFill>
                  <a:schemeClr val="tx2">
                    <a:lumMod val="75000"/>
                  </a:schemeClr>
                </a:solidFill>
              </a:rPr>
              <a:t>Ecology Group</a:t>
            </a:r>
          </a:p>
          <a:p>
            <a:pPr fontAlgn="auto">
              <a:spcAft>
                <a:spcPts val="0"/>
              </a:spcAft>
              <a:buFont typeface="Arial"/>
              <a:buNone/>
              <a:defRPr/>
            </a:pPr>
            <a:endParaRPr lang="en-US" sz="4500" dirty="0" smtClean="0">
              <a:solidFill>
                <a:schemeClr val="tx2">
                  <a:lumMod val="75000"/>
                </a:schemeClr>
              </a:solidFill>
            </a:endParaRPr>
          </a:p>
          <a:p>
            <a:pPr fontAlgn="auto">
              <a:spcAft>
                <a:spcPts val="600"/>
              </a:spcAft>
              <a:buFont typeface="Arial"/>
              <a:buNone/>
              <a:defRPr/>
            </a:pPr>
            <a:r>
              <a:rPr lang="en-US" sz="5900" dirty="0" smtClean="0">
                <a:solidFill>
                  <a:schemeClr val="tx2">
                    <a:lumMod val="75000"/>
                  </a:schemeClr>
                </a:solidFill>
              </a:rPr>
              <a:t>Nancy Auer, Annika Moe, Beth McHenry, </a:t>
            </a:r>
            <a:r>
              <a:rPr lang="en-US" sz="5900" dirty="0">
                <a:solidFill>
                  <a:schemeClr val="tx2">
                    <a:lumMod val="75000"/>
                  </a:schemeClr>
                </a:solidFill>
              </a:rPr>
              <a:t>B</a:t>
            </a:r>
            <a:r>
              <a:rPr lang="en-US" sz="5900" dirty="0" smtClean="0">
                <a:solidFill>
                  <a:schemeClr val="tx2">
                    <a:lumMod val="75000"/>
                  </a:schemeClr>
                </a:solidFill>
              </a:rPr>
              <a:t>eth Bastiaans, Shannon Howard, Kate Warpeha </a:t>
            </a:r>
          </a:p>
          <a:p>
            <a:pPr fontAlgn="auto">
              <a:spcAft>
                <a:spcPts val="0"/>
              </a:spcAft>
              <a:buFont typeface="Arial"/>
              <a:buNone/>
              <a:defRPr/>
            </a:pPr>
            <a:r>
              <a:rPr lang="en-US" sz="5900" dirty="0" smtClean="0">
                <a:solidFill>
                  <a:schemeClr val="tx2">
                    <a:lumMod val="75000"/>
                  </a:schemeClr>
                </a:solidFill>
              </a:rPr>
              <a:t>Facilitators</a:t>
            </a:r>
            <a:r>
              <a:rPr lang="en-US" sz="5900" dirty="0">
                <a:solidFill>
                  <a:schemeClr val="tx2">
                    <a:lumMod val="75000"/>
                  </a:schemeClr>
                </a:solidFill>
              </a:rPr>
              <a:t>:</a:t>
            </a:r>
            <a:r>
              <a:rPr lang="en-US" sz="5900" dirty="0" smtClean="0">
                <a:solidFill>
                  <a:schemeClr val="tx2">
                    <a:lumMod val="75000"/>
                  </a:schemeClr>
                </a:solidFill>
              </a:rPr>
              <a:t>  Jessamina Blum &amp; Stephanie Gardner</a:t>
            </a:r>
            <a:endParaRPr lang="en-US" sz="59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6626" name="Title 1"/>
          <p:cNvSpPr>
            <a:spLocks noGrp="1"/>
          </p:cNvSpPr>
          <p:nvPr>
            <p:ph type="ctrTitle"/>
          </p:nvPr>
        </p:nvSpPr>
        <p:spPr>
          <a:xfrm>
            <a:off x="685800" y="660400"/>
            <a:ext cx="7772400" cy="1470025"/>
          </a:xfrm>
        </p:spPr>
        <p:txBody>
          <a:bodyPr/>
          <a:lstStyle/>
          <a:p>
            <a:r>
              <a:rPr lang="en-US" b="1" smtClean="0"/>
              <a:t>In-class activity:  Step 4</a:t>
            </a:r>
            <a:br>
              <a:rPr lang="en-US" b="1" smtClean="0"/>
            </a:br>
            <a:r>
              <a:rPr lang="en-US" i="1" smtClean="0"/>
              <a:t>(formative)</a:t>
            </a:r>
            <a:endParaRPr lang="en-US" b="1" smtClean="0"/>
          </a:p>
        </p:txBody>
      </p:sp>
      <p:sp>
        <p:nvSpPr>
          <p:cNvPr id="3" name="Subtitle 2"/>
          <p:cNvSpPr>
            <a:spLocks noGrp="1"/>
          </p:cNvSpPr>
          <p:nvPr>
            <p:ph type="subTitle" idx="1"/>
          </p:nvPr>
        </p:nvSpPr>
        <p:spPr>
          <a:xfrm>
            <a:off x="685800" y="2614613"/>
            <a:ext cx="7475538" cy="3481387"/>
          </a:xfrm>
        </p:spPr>
        <p:txBody>
          <a:bodyPr rtlCol="0">
            <a:normAutofit/>
          </a:bodyPr>
          <a:lstStyle/>
          <a:p>
            <a:pPr fontAlgn="auto">
              <a:spcAft>
                <a:spcPts val="0"/>
              </a:spcAft>
              <a:buFont typeface="Arial"/>
              <a:buNone/>
              <a:defRPr/>
            </a:pPr>
            <a:r>
              <a:rPr lang="en-US" dirty="0" smtClean="0">
                <a:solidFill>
                  <a:srgbClr val="000000"/>
                </a:solidFill>
              </a:rPr>
              <a:t>Share the one-sentence trend you discovered in your first group.</a:t>
            </a:r>
          </a:p>
          <a:p>
            <a:pPr fontAlgn="auto">
              <a:spcAft>
                <a:spcPts val="0"/>
              </a:spcAft>
              <a:buFont typeface="Arial"/>
              <a:buNone/>
              <a:defRPr/>
            </a:pPr>
            <a:endParaRPr lang="en-US" i="1" dirty="0" smtClean="0">
              <a:solidFill>
                <a:schemeClr val="tx1"/>
              </a:solidFill>
            </a:endParaRPr>
          </a:p>
          <a:p>
            <a:pPr fontAlgn="auto">
              <a:spcAft>
                <a:spcPts val="0"/>
              </a:spcAft>
              <a:buFont typeface="Arial"/>
              <a:buNone/>
              <a:defRPr/>
            </a:pPr>
            <a:r>
              <a:rPr lang="en-US" i="1" dirty="0" smtClean="0">
                <a:solidFill>
                  <a:srgbClr val="FF0000"/>
                </a:solidFill>
              </a:rPr>
              <a:t>SI time:  2 minutes</a:t>
            </a:r>
          </a:p>
          <a:p>
            <a:pPr fontAlgn="auto">
              <a:spcAft>
                <a:spcPts val="0"/>
              </a:spcAft>
              <a:buFont typeface="Arial"/>
              <a:buNone/>
              <a:defRPr/>
            </a:pPr>
            <a:r>
              <a:rPr lang="en-US" i="1" dirty="0" smtClean="0">
                <a:solidFill>
                  <a:schemeClr val="tx1">
                    <a:lumMod val="75000"/>
                    <a:lumOff val="25000"/>
                  </a:schemeClr>
                </a:solidFill>
              </a:rPr>
              <a:t>Student time: 2 minutes</a:t>
            </a:r>
            <a:endParaRPr lang="en-US" i="1"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7650" name="Title 1"/>
          <p:cNvSpPr>
            <a:spLocks noGrp="1"/>
          </p:cNvSpPr>
          <p:nvPr>
            <p:ph type="ctrTitle"/>
          </p:nvPr>
        </p:nvSpPr>
        <p:spPr>
          <a:xfrm>
            <a:off x="685800" y="214313"/>
            <a:ext cx="7772400" cy="1298575"/>
          </a:xfrm>
        </p:spPr>
        <p:txBody>
          <a:bodyPr/>
          <a:lstStyle/>
          <a:p>
            <a:r>
              <a:rPr lang="en-US" sz="4000" b="1" smtClean="0"/>
              <a:t>In-class activity:  Step 5</a:t>
            </a:r>
            <a:br>
              <a:rPr lang="en-US" sz="4000" b="1" smtClean="0"/>
            </a:br>
            <a:r>
              <a:rPr lang="en-US" sz="3600" i="1" smtClean="0"/>
              <a:t>(formative)</a:t>
            </a:r>
            <a:endParaRPr lang="en-US" sz="4000" b="1" smtClean="0"/>
          </a:p>
        </p:txBody>
      </p:sp>
      <p:sp>
        <p:nvSpPr>
          <p:cNvPr id="3" name="Subtitle 2"/>
          <p:cNvSpPr>
            <a:spLocks noGrp="1"/>
          </p:cNvSpPr>
          <p:nvPr>
            <p:ph type="subTitle" idx="1"/>
          </p:nvPr>
        </p:nvSpPr>
        <p:spPr>
          <a:xfrm>
            <a:off x="279400" y="1684338"/>
            <a:ext cx="8685213" cy="5173662"/>
          </a:xfrm>
        </p:spPr>
        <p:txBody>
          <a:bodyPr rtlCol="0">
            <a:normAutofit fontScale="62500" lnSpcReduction="20000"/>
          </a:bodyPr>
          <a:lstStyle/>
          <a:p>
            <a:pPr algn="l" fontAlgn="auto">
              <a:spcAft>
                <a:spcPts val="600"/>
              </a:spcAft>
              <a:buFont typeface="Arial"/>
              <a:buNone/>
              <a:defRPr/>
            </a:pPr>
            <a:r>
              <a:rPr lang="en-US" sz="4000" dirty="0" smtClean="0">
                <a:solidFill>
                  <a:srgbClr val="000000"/>
                </a:solidFill>
              </a:rPr>
              <a:t>How might living organisms be affected by one or more of the observed trends?  Brainstorm at least two hypotheses as a group.  </a:t>
            </a:r>
          </a:p>
          <a:p>
            <a:pPr marL="457200" indent="-457200" algn="l" fontAlgn="auto">
              <a:spcAft>
                <a:spcPts val="1200"/>
              </a:spcAft>
              <a:buFont typeface="Arial"/>
              <a:buChar char="•"/>
              <a:defRPr/>
            </a:pPr>
            <a:r>
              <a:rPr lang="en-US" sz="3600" dirty="0" smtClean="0">
                <a:solidFill>
                  <a:srgbClr val="000000"/>
                </a:solidFill>
              </a:rPr>
              <a:t>Example:  Maple syrup production in Canada will increase as temperature increases.</a:t>
            </a:r>
          </a:p>
          <a:p>
            <a:pPr marL="457200" indent="-457200" algn="l" fontAlgn="auto">
              <a:spcAft>
                <a:spcPts val="1200"/>
              </a:spcAft>
              <a:buFont typeface="Arial"/>
              <a:buChar char="•"/>
              <a:defRPr/>
            </a:pPr>
            <a:r>
              <a:rPr lang="en-US" sz="3600" dirty="0" smtClean="0">
                <a:solidFill>
                  <a:srgbClr val="000000"/>
                </a:solidFill>
              </a:rPr>
              <a:t>Challenge example – combine trends:  An increase in CO</a:t>
            </a:r>
            <a:r>
              <a:rPr lang="en-US" sz="3600" baseline="-25000" dirty="0" smtClean="0">
                <a:solidFill>
                  <a:srgbClr val="000000"/>
                </a:solidFill>
              </a:rPr>
              <a:t>2</a:t>
            </a:r>
            <a:r>
              <a:rPr lang="en-US" sz="3600" dirty="0" smtClean="0">
                <a:solidFill>
                  <a:srgbClr val="000000"/>
                </a:solidFill>
              </a:rPr>
              <a:t> in addition to temperature will further increase maple syrup production.</a:t>
            </a:r>
          </a:p>
          <a:p>
            <a:pPr marL="457200" indent="-457200" algn="l" fontAlgn="auto">
              <a:spcAft>
                <a:spcPts val="1200"/>
              </a:spcAft>
              <a:buFont typeface="Arial"/>
              <a:buChar char="•"/>
              <a:defRPr/>
            </a:pPr>
            <a:r>
              <a:rPr lang="en-US" sz="3600" dirty="0" smtClean="0">
                <a:solidFill>
                  <a:srgbClr val="000000"/>
                </a:solidFill>
              </a:rPr>
              <a:t>Reminder:  X-axes may not have the same time range. </a:t>
            </a:r>
          </a:p>
          <a:p>
            <a:pPr marL="457200" indent="-457200" algn="l" fontAlgn="auto">
              <a:spcAft>
                <a:spcPts val="0"/>
              </a:spcAft>
              <a:buFont typeface="Arial"/>
              <a:buChar char="•"/>
              <a:defRPr/>
            </a:pPr>
            <a:r>
              <a:rPr lang="en-US" sz="3600" dirty="0" smtClean="0">
                <a:solidFill>
                  <a:srgbClr val="000000"/>
                </a:solidFill>
              </a:rPr>
              <a:t>Reminder:  Your hypothesis doesn’t necessarily have to be negative.</a:t>
            </a:r>
          </a:p>
          <a:p>
            <a:pPr fontAlgn="auto">
              <a:spcAft>
                <a:spcPts val="0"/>
              </a:spcAft>
              <a:buFont typeface="Arial"/>
              <a:buNone/>
              <a:defRPr/>
            </a:pPr>
            <a:endParaRPr lang="en-US" i="1" dirty="0" smtClean="0">
              <a:solidFill>
                <a:srgbClr val="FF0000"/>
              </a:solidFill>
            </a:endParaRPr>
          </a:p>
          <a:p>
            <a:pPr fontAlgn="auto">
              <a:spcAft>
                <a:spcPts val="0"/>
              </a:spcAft>
              <a:buFont typeface="Arial"/>
              <a:buNone/>
              <a:defRPr/>
            </a:pPr>
            <a:r>
              <a:rPr lang="en-US" i="1" dirty="0" smtClean="0">
                <a:solidFill>
                  <a:srgbClr val="FF0000"/>
                </a:solidFill>
              </a:rPr>
              <a:t>SI time:  3 minutes</a:t>
            </a:r>
          </a:p>
          <a:p>
            <a:pPr fontAlgn="auto">
              <a:spcAft>
                <a:spcPts val="0"/>
              </a:spcAft>
              <a:buFont typeface="Arial"/>
              <a:buNone/>
              <a:defRPr/>
            </a:pPr>
            <a:r>
              <a:rPr lang="en-US" i="1" dirty="0" smtClean="0">
                <a:solidFill>
                  <a:schemeClr val="tx1">
                    <a:lumMod val="85000"/>
                    <a:lumOff val="15000"/>
                  </a:schemeClr>
                </a:solidFill>
              </a:rPr>
              <a:t>Student time: 10 minutes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8674" name="Title 1"/>
          <p:cNvSpPr>
            <a:spLocks noGrp="1"/>
          </p:cNvSpPr>
          <p:nvPr>
            <p:ph type="ctrTitle"/>
          </p:nvPr>
        </p:nvSpPr>
        <p:spPr>
          <a:xfrm>
            <a:off x="685800" y="277813"/>
            <a:ext cx="7772400" cy="1470025"/>
          </a:xfrm>
        </p:spPr>
        <p:txBody>
          <a:bodyPr/>
          <a:lstStyle/>
          <a:p>
            <a:r>
              <a:rPr lang="en-US" b="1" smtClean="0"/>
              <a:t>In-class activity:  Step 6</a:t>
            </a:r>
            <a:br>
              <a:rPr lang="en-US" b="1" smtClean="0"/>
            </a:br>
            <a:r>
              <a:rPr lang="en-US" i="1" smtClean="0"/>
              <a:t>(formative)</a:t>
            </a:r>
            <a:endParaRPr lang="en-US" b="1" smtClean="0"/>
          </a:p>
        </p:txBody>
      </p:sp>
      <p:sp>
        <p:nvSpPr>
          <p:cNvPr id="3" name="Subtitle 2"/>
          <p:cNvSpPr>
            <a:spLocks noGrp="1"/>
          </p:cNvSpPr>
          <p:nvPr>
            <p:ph type="subTitle" idx="1"/>
          </p:nvPr>
        </p:nvSpPr>
        <p:spPr>
          <a:xfrm>
            <a:off x="685800" y="2054225"/>
            <a:ext cx="7980363" cy="4500563"/>
          </a:xfrm>
        </p:spPr>
        <p:txBody>
          <a:bodyPr rtlCol="0">
            <a:normAutofit fontScale="92500" lnSpcReduction="10000"/>
          </a:bodyPr>
          <a:lstStyle/>
          <a:p>
            <a:pPr algn="l" fontAlgn="auto">
              <a:spcAft>
                <a:spcPts val="600"/>
              </a:spcAft>
              <a:buFont typeface="Arial"/>
              <a:buNone/>
              <a:defRPr/>
            </a:pPr>
            <a:r>
              <a:rPr lang="en-US" dirty="0" smtClean="0">
                <a:solidFill>
                  <a:srgbClr val="000000"/>
                </a:solidFill>
              </a:rPr>
              <a:t>Consider your hypotheses.  As a group, choose </a:t>
            </a:r>
            <a:r>
              <a:rPr lang="en-US" u="sng" dirty="0" smtClean="0">
                <a:solidFill>
                  <a:srgbClr val="000000"/>
                </a:solidFill>
              </a:rPr>
              <a:t>one</a:t>
            </a:r>
            <a:r>
              <a:rPr lang="en-US" dirty="0" smtClean="0">
                <a:solidFill>
                  <a:srgbClr val="000000"/>
                </a:solidFill>
              </a:rPr>
              <a:t> that could be tested.  </a:t>
            </a:r>
            <a:r>
              <a:rPr lang="en-US" dirty="0" smtClean="0">
                <a:solidFill>
                  <a:schemeClr val="tx1"/>
                </a:solidFill>
              </a:rPr>
              <a:t>On the board, write your hypothesis and a brief description of how you would test it. </a:t>
            </a:r>
            <a:r>
              <a:rPr lang="en-US" i="1" dirty="0" smtClean="0">
                <a:solidFill>
                  <a:schemeClr val="tx1"/>
                </a:solidFill>
              </a:rPr>
              <a:t> </a:t>
            </a:r>
            <a:r>
              <a:rPr lang="en-US" dirty="0" smtClean="0">
                <a:solidFill>
                  <a:schemeClr val="tx1"/>
                </a:solidFill>
              </a:rPr>
              <a:t>Include:</a:t>
            </a:r>
            <a:endParaRPr lang="en-US" i="1" dirty="0" smtClean="0">
              <a:solidFill>
                <a:schemeClr val="tx1"/>
              </a:solidFill>
            </a:endParaRPr>
          </a:p>
          <a:p>
            <a:pPr marL="457200" indent="-457200" algn="l" fontAlgn="auto">
              <a:spcAft>
                <a:spcPts val="600"/>
              </a:spcAft>
              <a:buFont typeface="Arial"/>
              <a:buChar char="•"/>
              <a:defRPr/>
            </a:pPr>
            <a:r>
              <a:rPr lang="en-US" dirty="0" smtClean="0">
                <a:solidFill>
                  <a:srgbClr val="000000"/>
                </a:solidFill>
              </a:rPr>
              <a:t>Which variables would you measure?</a:t>
            </a:r>
            <a:r>
              <a:rPr lang="en-US" dirty="0">
                <a:solidFill>
                  <a:srgbClr val="000000"/>
                </a:solidFill>
              </a:rPr>
              <a:t> </a:t>
            </a:r>
            <a:r>
              <a:rPr lang="en-US" dirty="0" smtClean="0">
                <a:solidFill>
                  <a:srgbClr val="000000"/>
                </a:solidFill>
              </a:rPr>
              <a:t> </a:t>
            </a:r>
          </a:p>
          <a:p>
            <a:pPr marL="457200" indent="-457200" algn="l" fontAlgn="auto">
              <a:spcAft>
                <a:spcPts val="0"/>
              </a:spcAft>
              <a:buFont typeface="Arial"/>
              <a:buChar char="•"/>
              <a:defRPr/>
            </a:pPr>
            <a:r>
              <a:rPr lang="en-US" dirty="0" smtClean="0">
                <a:solidFill>
                  <a:srgbClr val="000000"/>
                </a:solidFill>
              </a:rPr>
              <a:t>What existing data (satellite images, ice cores, .</a:t>
            </a:r>
            <a:r>
              <a:rPr lang="en-US" dirty="0" err="1" smtClean="0">
                <a:solidFill>
                  <a:srgbClr val="000000"/>
                </a:solidFill>
              </a:rPr>
              <a:t>gov</a:t>
            </a:r>
            <a:r>
              <a:rPr lang="en-US" dirty="0" smtClean="0">
                <a:solidFill>
                  <a:srgbClr val="000000"/>
                </a:solidFill>
              </a:rPr>
              <a:t> sites, etc.) </a:t>
            </a:r>
            <a:r>
              <a:rPr lang="en-US" dirty="0">
                <a:solidFill>
                  <a:srgbClr val="000000"/>
                </a:solidFill>
              </a:rPr>
              <a:t>c</a:t>
            </a:r>
            <a:r>
              <a:rPr lang="en-US" dirty="0" smtClean="0">
                <a:solidFill>
                  <a:srgbClr val="000000"/>
                </a:solidFill>
              </a:rPr>
              <a:t>ould you use?  </a:t>
            </a:r>
          </a:p>
          <a:p>
            <a:pPr fontAlgn="auto">
              <a:spcAft>
                <a:spcPts val="0"/>
              </a:spcAft>
              <a:buFont typeface="Arial"/>
              <a:buNone/>
              <a:defRPr/>
            </a:pPr>
            <a:r>
              <a:rPr lang="en-US" i="1" dirty="0" smtClean="0">
                <a:solidFill>
                  <a:srgbClr val="FF0000"/>
                </a:solidFill>
              </a:rPr>
              <a:t>SI time: 7 minutes</a:t>
            </a:r>
            <a:endParaRPr lang="en-US" i="1" dirty="0" smtClean="0"/>
          </a:p>
          <a:p>
            <a:pPr fontAlgn="auto">
              <a:spcAft>
                <a:spcPts val="0"/>
              </a:spcAft>
              <a:buFont typeface="Arial"/>
              <a:buNone/>
              <a:defRPr/>
            </a:pPr>
            <a:r>
              <a:rPr lang="en-US" i="1" dirty="0" smtClean="0">
                <a:solidFill>
                  <a:schemeClr val="tx1">
                    <a:lumMod val="85000"/>
                    <a:lumOff val="15000"/>
                  </a:schemeClr>
                </a:solidFill>
              </a:rPr>
              <a:t>Student time: 15 minutes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t>In-class activity:  Step 7</a:t>
            </a:r>
            <a:br>
              <a:rPr lang="en-US" b="1" dirty="0" smtClean="0"/>
            </a:br>
            <a:r>
              <a:rPr lang="en-US" i="1" dirty="0" smtClean="0"/>
              <a:t>(formative)</a:t>
            </a:r>
            <a:endParaRPr lang="en-US" b="1" dirty="0"/>
          </a:p>
        </p:txBody>
      </p:sp>
      <p:sp>
        <p:nvSpPr>
          <p:cNvPr id="3" name="Content Placeholder 2"/>
          <p:cNvSpPr>
            <a:spLocks noGrp="1"/>
          </p:cNvSpPr>
          <p:nvPr>
            <p:ph idx="1"/>
          </p:nvPr>
        </p:nvSpPr>
        <p:spPr>
          <a:xfrm>
            <a:off x="457200" y="1755775"/>
            <a:ext cx="8229600" cy="4370388"/>
          </a:xfrm>
        </p:spPr>
        <p:txBody>
          <a:bodyPr rtlCol="0">
            <a:normAutofit/>
          </a:bodyPr>
          <a:lstStyle/>
          <a:p>
            <a:pPr marL="0" indent="0" algn="ctr" fontAlgn="auto">
              <a:spcAft>
                <a:spcPts val="600"/>
              </a:spcAft>
              <a:buFont typeface="Arial"/>
              <a:buNone/>
              <a:defRPr/>
            </a:pPr>
            <a:r>
              <a:rPr lang="en-US" i="1" dirty="0" smtClean="0"/>
              <a:t>Group feedback:  </a:t>
            </a:r>
            <a:r>
              <a:rPr lang="en-US" dirty="0" smtClean="0"/>
              <a:t>Rotate one position to the left.  On the board, in a different color, provide written feedback </a:t>
            </a:r>
            <a:r>
              <a:rPr lang="en-US" u="sng" dirty="0" smtClean="0"/>
              <a:t>only</a:t>
            </a:r>
            <a:r>
              <a:rPr lang="en-US" dirty="0" smtClean="0"/>
              <a:t> in the form of questions.</a:t>
            </a:r>
          </a:p>
          <a:p>
            <a:pPr marL="0" indent="0" algn="ctr" fontAlgn="auto">
              <a:spcAft>
                <a:spcPts val="0"/>
              </a:spcAft>
              <a:buFont typeface="Arial"/>
              <a:buNone/>
              <a:defRPr/>
            </a:pPr>
            <a:endParaRPr lang="en-US" i="1" dirty="0" smtClean="0">
              <a:solidFill>
                <a:schemeClr val="tx1">
                  <a:lumMod val="85000"/>
                  <a:lumOff val="15000"/>
                </a:schemeClr>
              </a:solidFill>
            </a:endParaRPr>
          </a:p>
          <a:p>
            <a:pPr marL="0" indent="0" algn="ctr" fontAlgn="auto">
              <a:spcAft>
                <a:spcPts val="0"/>
              </a:spcAft>
              <a:buFont typeface="Arial"/>
              <a:buNone/>
              <a:defRPr/>
            </a:pPr>
            <a:r>
              <a:rPr lang="en-US" i="1" dirty="0" smtClean="0">
                <a:solidFill>
                  <a:srgbClr val="FF0000"/>
                </a:solidFill>
              </a:rPr>
              <a:t>SI time: 3 minutes</a:t>
            </a:r>
          </a:p>
          <a:p>
            <a:pPr marL="0" indent="0" algn="ctr" fontAlgn="auto">
              <a:spcAft>
                <a:spcPts val="0"/>
              </a:spcAft>
              <a:buFont typeface="Arial"/>
              <a:buNone/>
              <a:defRPr/>
            </a:pPr>
            <a:r>
              <a:rPr lang="en-US" i="1" dirty="0" smtClean="0">
                <a:solidFill>
                  <a:schemeClr val="tx1">
                    <a:lumMod val="85000"/>
                    <a:lumOff val="15000"/>
                  </a:schemeClr>
                </a:solidFill>
              </a:rPr>
              <a:t>Student time 8 minutes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t>In-class activity </a:t>
            </a:r>
            <a:br>
              <a:rPr lang="en-US" b="1" dirty="0" smtClean="0"/>
            </a:br>
            <a:r>
              <a:rPr lang="en-US" b="1" dirty="0" smtClean="0"/>
              <a:t>Step 8</a:t>
            </a:r>
            <a:endParaRPr lang="en-US" b="1" dirty="0"/>
          </a:p>
        </p:txBody>
      </p:sp>
      <p:sp>
        <p:nvSpPr>
          <p:cNvPr id="3" name="Content Placeholder 2"/>
          <p:cNvSpPr>
            <a:spLocks noGrp="1"/>
          </p:cNvSpPr>
          <p:nvPr>
            <p:ph idx="1"/>
          </p:nvPr>
        </p:nvSpPr>
        <p:spPr>
          <a:xfrm>
            <a:off x="457200" y="1811338"/>
            <a:ext cx="8229600" cy="4314825"/>
          </a:xfrm>
        </p:spPr>
        <p:txBody>
          <a:bodyPr rtlCol="0">
            <a:normAutofit lnSpcReduction="10000"/>
          </a:bodyPr>
          <a:lstStyle/>
          <a:p>
            <a:pPr fontAlgn="auto">
              <a:spcAft>
                <a:spcPts val="600"/>
              </a:spcAft>
              <a:buFont typeface="Arial"/>
              <a:buChar char="•"/>
              <a:defRPr/>
            </a:pPr>
            <a:r>
              <a:rPr lang="en-US" dirty="0" smtClean="0"/>
              <a:t>As a group, students review the feedback they received and discuss revisions to their research plan. </a:t>
            </a:r>
          </a:p>
          <a:p>
            <a:pPr fontAlgn="auto">
              <a:spcAft>
                <a:spcPts val="0"/>
              </a:spcAft>
              <a:buFont typeface="Arial"/>
              <a:buChar char="•"/>
              <a:defRPr/>
            </a:pPr>
            <a:r>
              <a:rPr lang="en-US" dirty="0" smtClean="0"/>
              <a:t>Each student takes notes on the revised research plan and keeps it for a homework assignment. </a:t>
            </a:r>
          </a:p>
          <a:p>
            <a:pPr marL="0" indent="0" algn="ctr" fontAlgn="auto">
              <a:spcAft>
                <a:spcPts val="0"/>
              </a:spcAft>
              <a:buFont typeface="Arial"/>
              <a:buNone/>
              <a:defRPr/>
            </a:pPr>
            <a:endParaRPr lang="en-US" i="1" dirty="0" smtClean="0">
              <a:solidFill>
                <a:schemeClr val="tx1">
                  <a:lumMod val="65000"/>
                  <a:lumOff val="35000"/>
                </a:schemeClr>
              </a:solidFill>
            </a:endParaRPr>
          </a:p>
          <a:p>
            <a:pPr marL="0" indent="0" algn="ctr" fontAlgn="auto">
              <a:spcAft>
                <a:spcPts val="0"/>
              </a:spcAft>
              <a:buFont typeface="Arial"/>
              <a:buNone/>
              <a:defRPr/>
            </a:pPr>
            <a:r>
              <a:rPr lang="en-US" i="1" dirty="0" smtClean="0">
                <a:solidFill>
                  <a:schemeClr val="tx1">
                    <a:lumMod val="65000"/>
                    <a:lumOff val="35000"/>
                  </a:schemeClr>
                </a:solidFill>
              </a:rPr>
              <a:t>Time: 8 minutes</a:t>
            </a:r>
            <a:endParaRPr lang="en-US" i="1"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ctrTitle"/>
          </p:nvPr>
        </p:nvSpPr>
        <p:spPr>
          <a:xfrm>
            <a:off x="685800" y="357188"/>
            <a:ext cx="7772400" cy="1470025"/>
          </a:xfrm>
        </p:spPr>
        <p:txBody>
          <a:bodyPr/>
          <a:lstStyle/>
          <a:p>
            <a:r>
              <a:rPr lang="en-US" b="1" smtClean="0"/>
              <a:t>Summative Assessment:  Individual Homework</a:t>
            </a:r>
          </a:p>
        </p:txBody>
      </p:sp>
      <p:sp>
        <p:nvSpPr>
          <p:cNvPr id="3" name="Subtitle 2"/>
          <p:cNvSpPr>
            <a:spLocks noGrp="1"/>
          </p:cNvSpPr>
          <p:nvPr>
            <p:ph type="subTitle" idx="1"/>
          </p:nvPr>
        </p:nvSpPr>
        <p:spPr>
          <a:xfrm>
            <a:off x="685800" y="2109788"/>
            <a:ext cx="7561263" cy="4511675"/>
          </a:xfrm>
        </p:spPr>
        <p:txBody>
          <a:bodyPr rtlCol="0">
            <a:normAutofit fontScale="92500"/>
          </a:bodyPr>
          <a:lstStyle/>
          <a:p>
            <a:pPr algn="l" fontAlgn="auto">
              <a:spcAft>
                <a:spcPts val="600"/>
              </a:spcAft>
              <a:buFont typeface="Arial"/>
              <a:buNone/>
              <a:defRPr/>
            </a:pPr>
            <a:r>
              <a:rPr lang="en-US" dirty="0" smtClean="0">
                <a:solidFill>
                  <a:schemeClr val="tx1"/>
                </a:solidFill>
              </a:rPr>
              <a:t>1. Using the research plan you composed in class, 	draw a graph of hypothetical data that:</a:t>
            </a:r>
          </a:p>
          <a:p>
            <a:pPr marL="971550" lvl="1" indent="-514350" algn="l" fontAlgn="auto">
              <a:spcAft>
                <a:spcPts val="600"/>
              </a:spcAft>
              <a:buFont typeface="Arial"/>
              <a:buAutoNum type="alphaLcPeriod"/>
              <a:defRPr/>
            </a:pPr>
            <a:r>
              <a:rPr lang="en-US" sz="3000" dirty="0" smtClean="0">
                <a:solidFill>
                  <a:schemeClr val="tx1"/>
                </a:solidFill>
              </a:rPr>
              <a:t>Would support your hypothesis.</a:t>
            </a:r>
          </a:p>
          <a:p>
            <a:pPr marL="971550" lvl="1" indent="-514350" algn="l" fontAlgn="auto">
              <a:spcAft>
                <a:spcPts val="600"/>
              </a:spcAft>
              <a:buFont typeface="Arial"/>
              <a:buAutoNum type="alphaLcPeriod"/>
              <a:defRPr/>
            </a:pPr>
            <a:r>
              <a:rPr lang="en-US" sz="3000" dirty="0" smtClean="0">
                <a:solidFill>
                  <a:schemeClr val="tx1"/>
                </a:solidFill>
              </a:rPr>
              <a:t>Would </a:t>
            </a:r>
            <a:r>
              <a:rPr lang="en-US" sz="3000" u="sng" dirty="0" smtClean="0">
                <a:solidFill>
                  <a:schemeClr val="tx1"/>
                </a:solidFill>
              </a:rPr>
              <a:t>not</a:t>
            </a:r>
            <a:r>
              <a:rPr lang="en-US" sz="3000" dirty="0" smtClean="0">
                <a:solidFill>
                  <a:schemeClr val="tx1"/>
                </a:solidFill>
              </a:rPr>
              <a:t> support your hypothesis.</a:t>
            </a:r>
          </a:p>
          <a:p>
            <a:pPr algn="l" fontAlgn="auto">
              <a:spcAft>
                <a:spcPts val="600"/>
              </a:spcAft>
              <a:buFont typeface="Arial"/>
              <a:buNone/>
              <a:defRPr/>
            </a:pPr>
            <a:r>
              <a:rPr lang="en-US" dirty="0" smtClean="0">
                <a:solidFill>
                  <a:schemeClr val="tx1"/>
                </a:solidFill>
              </a:rPr>
              <a:t>2. In no more than 200 words, summarize 	your hypothesis and revised research plan.</a:t>
            </a:r>
          </a:p>
          <a:p>
            <a:pPr algn="l" fontAlgn="auto">
              <a:spcAft>
                <a:spcPts val="0"/>
              </a:spcAft>
              <a:buFont typeface="Arial"/>
              <a:buNone/>
              <a:defRPr/>
            </a:pPr>
            <a:r>
              <a:rPr lang="en-US" dirty="0" smtClean="0">
                <a:solidFill>
                  <a:schemeClr val="tx1"/>
                </a:solidFill>
              </a:rPr>
              <a:t>3.  Submit your summary and both of your 	graphs.</a:t>
            </a:r>
          </a:p>
          <a:p>
            <a:pPr marL="514350" indent="-514350" algn="l" fontAlgn="auto">
              <a:spcAft>
                <a:spcPts val="0"/>
              </a:spcAft>
              <a:buFont typeface="Arial"/>
              <a:buAutoNum type="alphaLcPeriod"/>
              <a:defRPr/>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3525" y="14288"/>
            <a:ext cx="6353175" cy="660400"/>
          </a:xfrm>
        </p:spPr>
        <p:txBody>
          <a:bodyPr rtlCol="0">
            <a:normAutofit fontScale="90000"/>
          </a:bodyPr>
          <a:lstStyle/>
          <a:p>
            <a:pPr fontAlgn="auto">
              <a:spcAft>
                <a:spcPts val="0"/>
              </a:spcAft>
              <a:defRPr/>
            </a:pPr>
            <a:r>
              <a:rPr lang="en-US" dirty="0" smtClean="0"/>
              <a:t>Expanding this unit</a:t>
            </a:r>
            <a:endParaRPr lang="en-US" dirty="0"/>
          </a:p>
        </p:txBody>
      </p:sp>
      <p:sp>
        <p:nvSpPr>
          <p:cNvPr id="3" name="Subtitle 2"/>
          <p:cNvSpPr>
            <a:spLocks noGrp="1"/>
          </p:cNvSpPr>
          <p:nvPr>
            <p:ph type="subTitle" idx="1"/>
          </p:nvPr>
        </p:nvSpPr>
        <p:spPr>
          <a:xfrm>
            <a:off x="0" y="674688"/>
            <a:ext cx="8991600" cy="6183312"/>
          </a:xfrm>
        </p:spPr>
        <p:txBody>
          <a:bodyPr rtlCol="0">
            <a:normAutofit/>
          </a:bodyPr>
          <a:lstStyle/>
          <a:p>
            <a:pPr marL="457200" indent="-457200" algn="l" fontAlgn="auto">
              <a:spcAft>
                <a:spcPts val="0"/>
              </a:spcAft>
              <a:buFont typeface="Arial" pitchFamily="34" charset="0"/>
              <a:buChar char="•"/>
              <a:defRPr/>
            </a:pPr>
            <a:r>
              <a:rPr lang="en-US" sz="1800" dirty="0" smtClean="0">
                <a:solidFill>
                  <a:schemeClr val="tx1"/>
                </a:solidFill>
              </a:rPr>
              <a:t>Explain or remind students of the limitations of experimental design for real scientists (money, travel, time, ethics, etc.) and ask students to consider this in their research plan.</a:t>
            </a:r>
          </a:p>
          <a:p>
            <a:pPr marL="457200" indent="-457200" algn="l" fontAlgn="auto">
              <a:spcAft>
                <a:spcPts val="0"/>
              </a:spcAft>
              <a:buFont typeface="Arial" pitchFamily="34" charset="0"/>
              <a:buChar char="•"/>
              <a:defRPr/>
            </a:pPr>
            <a:r>
              <a:rPr lang="en-US" sz="1800" dirty="0" smtClean="0">
                <a:solidFill>
                  <a:schemeClr val="tx1"/>
                </a:solidFill>
              </a:rPr>
              <a:t>Ask students to find an article about climate change in the popular press.  Students can discuss in class whether the findings or predictions in the article match the data in their graphs.</a:t>
            </a:r>
          </a:p>
          <a:p>
            <a:pPr marL="457200" indent="-457200" algn="l" fontAlgn="auto">
              <a:spcAft>
                <a:spcPts val="0"/>
              </a:spcAft>
              <a:buFont typeface="Arial" pitchFamily="34" charset="0"/>
              <a:buChar char="•"/>
              <a:defRPr/>
            </a:pPr>
            <a:r>
              <a:rPr lang="en-US" sz="1800" dirty="0" smtClean="0">
                <a:solidFill>
                  <a:schemeClr val="tx1"/>
                </a:solidFill>
              </a:rPr>
              <a:t>Assign each student group a specific organism and ask them to predict the impact of climate change on that organism.</a:t>
            </a:r>
          </a:p>
          <a:p>
            <a:pPr marL="457200" indent="-457200" algn="l" fontAlgn="auto">
              <a:spcAft>
                <a:spcPts val="0"/>
              </a:spcAft>
              <a:buFont typeface="Arial" pitchFamily="34" charset="0"/>
              <a:buChar char="•"/>
              <a:defRPr/>
            </a:pPr>
            <a:r>
              <a:rPr lang="en-US" sz="1800" dirty="0" smtClean="0">
                <a:solidFill>
                  <a:schemeClr val="tx1"/>
                </a:solidFill>
              </a:rPr>
              <a:t>After the exercise, the instructor can choose a few research plans (some especially good and/or some containing some flaws) to discuss in the following class period. </a:t>
            </a:r>
          </a:p>
          <a:p>
            <a:pPr marL="457200" indent="-457200" algn="l" fontAlgn="auto">
              <a:spcAft>
                <a:spcPts val="0"/>
              </a:spcAft>
              <a:buFont typeface="Arial" pitchFamily="34" charset="0"/>
              <a:buChar char="•"/>
              <a:defRPr/>
            </a:pPr>
            <a:r>
              <a:rPr lang="en-US" sz="1800" dirty="0" smtClean="0">
                <a:solidFill>
                  <a:schemeClr val="tx1"/>
                </a:solidFill>
              </a:rPr>
              <a:t>Have students report out their hypotheses and have the class discuss and/or vote on their favorites.  All students could build a research plan around the favorite hypothesis.</a:t>
            </a:r>
          </a:p>
          <a:p>
            <a:pPr marL="457200" indent="-457200" algn="l" fontAlgn="auto">
              <a:spcAft>
                <a:spcPts val="0"/>
              </a:spcAft>
              <a:buFont typeface="Arial" pitchFamily="34" charset="0"/>
              <a:buChar char="•"/>
              <a:defRPr/>
            </a:pPr>
            <a:r>
              <a:rPr lang="en-US" sz="1800" dirty="0" smtClean="0">
                <a:solidFill>
                  <a:schemeClr val="tx1"/>
                </a:solidFill>
              </a:rPr>
              <a:t>Ask students (as individuals or groups) to find research or data that supports or refutes their hypothesis.  Students are required to reference some resources they used to find (or not find) any data regarding their hypothesis.  If data is found, the student should briefly summarize it in writing to submit to the instructor or share with the class.  If no relevant data is found, the student should posit why the research plan they proposed has not yet been done.</a:t>
            </a:r>
          </a:p>
          <a:p>
            <a:pPr marL="457200" indent="-457200" algn="l" fontAlgn="auto">
              <a:spcAft>
                <a:spcPts val="0"/>
              </a:spcAft>
              <a:buFont typeface="Arial" pitchFamily="34" charset="0"/>
              <a:buChar char="•"/>
              <a:defRPr/>
            </a:pPr>
            <a:r>
              <a:rPr lang="en-US" sz="1800" dirty="0" smtClean="0">
                <a:solidFill>
                  <a:schemeClr val="tx1"/>
                </a:solidFill>
              </a:rPr>
              <a:t>Ambitious students or majors students could be required to incorporate all four trends in their hypothesis.</a:t>
            </a:r>
            <a:endParaRPr lang="en-US" sz="1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9" name="Object 3"/>
          <p:cNvGraphicFramePr>
            <a:graphicFrameLocks noChangeAspect="1"/>
          </p:cNvGraphicFramePr>
          <p:nvPr/>
        </p:nvGraphicFramePr>
        <p:xfrm>
          <a:off x="688975" y="223838"/>
          <a:ext cx="7821613" cy="6905625"/>
        </p:xfrm>
        <a:graphic>
          <a:graphicData uri="http://schemas.openxmlformats.org/presentationml/2006/ole">
            <p:oleObj spid="_x0000_s4099" name="Document" r:id="rId3" imgW="5613480" imgH="5211360" progId="">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t>Context</a:t>
            </a:r>
            <a:r>
              <a:rPr lang="en-US" dirty="0" smtClean="0"/>
              <a:t>	</a:t>
            </a:r>
            <a:br>
              <a:rPr lang="en-US" dirty="0" smtClean="0"/>
            </a:br>
            <a:endParaRPr lang="en-US" dirty="0"/>
          </a:p>
        </p:txBody>
      </p:sp>
      <p:sp>
        <p:nvSpPr>
          <p:cNvPr id="15362" name="Content Placeholder 2"/>
          <p:cNvSpPr>
            <a:spLocks noGrp="1"/>
          </p:cNvSpPr>
          <p:nvPr>
            <p:ph idx="1"/>
          </p:nvPr>
        </p:nvSpPr>
        <p:spPr>
          <a:xfrm>
            <a:off x="457200" y="1250950"/>
            <a:ext cx="8229600" cy="4875213"/>
          </a:xfrm>
        </p:spPr>
        <p:txBody>
          <a:bodyPr/>
          <a:lstStyle/>
          <a:p>
            <a:r>
              <a:rPr lang="en-US" sz="2800" smtClean="0"/>
              <a:t>100 level non-majors intro biology course (lecture period is 50 minutes).  </a:t>
            </a:r>
          </a:p>
          <a:p>
            <a:r>
              <a:rPr lang="en-US" sz="2800" smtClean="0"/>
              <a:t>Part of a unit near the end of the course.  Students will already be familiar with graphing, the scientific method, and peer review.</a:t>
            </a:r>
          </a:p>
          <a:p>
            <a:r>
              <a:rPr lang="en-US" sz="2800" smtClean="0"/>
              <a:t>This is the start of a one-week study of climate change.</a:t>
            </a:r>
          </a:p>
          <a:p>
            <a:r>
              <a:rPr lang="en-US" sz="2800" smtClean="0"/>
              <a:t>This activity is especially effective in a discussion section, but can be adapted to use in a lecture.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5" name="Object 3"/>
          <p:cNvGraphicFramePr>
            <a:graphicFrameLocks noChangeAspect="1"/>
          </p:cNvGraphicFramePr>
          <p:nvPr/>
        </p:nvGraphicFramePr>
        <p:xfrm>
          <a:off x="688975" y="223838"/>
          <a:ext cx="7821613" cy="6905625"/>
        </p:xfrm>
        <a:graphic>
          <a:graphicData uri="http://schemas.openxmlformats.org/presentationml/2006/ole">
            <p:oleObj spid="_x0000_s3075" name="Document" r:id="rId3" imgW="5613480" imgH="5211360" progId="">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b="1" smtClean="0"/>
              <a:t>Pre-class activity</a:t>
            </a:r>
          </a:p>
        </p:txBody>
      </p:sp>
      <p:sp>
        <p:nvSpPr>
          <p:cNvPr id="19458" name="Content Placeholder 2"/>
          <p:cNvSpPr>
            <a:spLocks noGrp="1"/>
          </p:cNvSpPr>
          <p:nvPr>
            <p:ph idx="1"/>
          </p:nvPr>
        </p:nvSpPr>
        <p:spPr/>
        <p:txBody>
          <a:bodyPr/>
          <a:lstStyle/>
          <a:p>
            <a:pPr>
              <a:spcAft>
                <a:spcPts val="600"/>
              </a:spcAft>
            </a:pPr>
            <a:r>
              <a:rPr lang="en-US" smtClean="0"/>
              <a:t>Students read sections on the carbon cycle and greenhouse effect from their textbook.</a:t>
            </a:r>
          </a:p>
          <a:p>
            <a:r>
              <a:rPr lang="en-US" smtClean="0"/>
              <a:t>Students take an online LRQ (Learning Readiness Quiz).</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b="1" smtClean="0"/>
              <a:t>In-class activity </a:t>
            </a:r>
          </a:p>
        </p:txBody>
      </p:sp>
      <p:sp>
        <p:nvSpPr>
          <p:cNvPr id="3" name="Content Placeholder 2"/>
          <p:cNvSpPr>
            <a:spLocks noGrp="1"/>
          </p:cNvSpPr>
          <p:nvPr>
            <p:ph idx="1"/>
          </p:nvPr>
        </p:nvSpPr>
        <p:spPr>
          <a:xfrm>
            <a:off x="93663" y="1417638"/>
            <a:ext cx="4295775" cy="4708525"/>
          </a:xfrm>
        </p:spPr>
        <p:txBody>
          <a:bodyPr rtlCol="0">
            <a:normAutofit/>
          </a:bodyPr>
          <a:lstStyle/>
          <a:p>
            <a:pPr fontAlgn="auto">
              <a:spcAft>
                <a:spcPts val="600"/>
              </a:spcAft>
              <a:buFont typeface="Arial"/>
              <a:buChar char="•"/>
              <a:defRPr/>
            </a:pPr>
            <a:r>
              <a:rPr lang="en-US" sz="2800" dirty="0" smtClean="0"/>
              <a:t>“A Song of Our Warming Planet” by Daniel Crawford. </a:t>
            </a:r>
            <a:endParaRPr lang="en-US" sz="2800" dirty="0"/>
          </a:p>
          <a:p>
            <a:pPr fontAlgn="auto">
              <a:spcAft>
                <a:spcPts val="600"/>
              </a:spcAft>
              <a:buFont typeface="Arial"/>
              <a:buChar char="•"/>
              <a:defRPr/>
            </a:pPr>
            <a:r>
              <a:rPr lang="en-US" sz="2800" dirty="0" smtClean="0"/>
              <a:t>One note = one year (1880 – 2012)</a:t>
            </a:r>
          </a:p>
          <a:p>
            <a:pPr fontAlgn="auto">
              <a:spcAft>
                <a:spcPts val="600"/>
              </a:spcAft>
              <a:buFont typeface="Arial"/>
              <a:buChar char="•"/>
              <a:defRPr/>
            </a:pPr>
            <a:r>
              <a:rPr lang="en-US" sz="2800" dirty="0" smtClean="0"/>
              <a:t>Each ascending half tone is roughly equal to 0.03</a:t>
            </a:r>
            <a:r>
              <a:rPr lang="en-US" sz="2800" baseline="30000" dirty="0" smtClean="0"/>
              <a:t>o</a:t>
            </a:r>
            <a:r>
              <a:rPr lang="en-US" sz="2800" dirty="0" smtClean="0"/>
              <a:t>C</a:t>
            </a:r>
          </a:p>
          <a:p>
            <a:pPr marL="0" indent="0" algn="ctr" fontAlgn="auto">
              <a:spcAft>
                <a:spcPts val="0"/>
              </a:spcAft>
              <a:buFont typeface="Arial"/>
              <a:buNone/>
              <a:defRPr/>
            </a:pPr>
            <a:r>
              <a:rPr lang="en-US" sz="2800" i="1" dirty="0" smtClean="0"/>
              <a:t>Time 5 minutes</a:t>
            </a:r>
            <a:endParaRPr lang="en-US" sz="2800" i="1" dirty="0"/>
          </a:p>
        </p:txBody>
      </p:sp>
      <p:pic>
        <p:nvPicPr>
          <p:cNvPr id="4" name="Picture 3" descr="Screen Shot 2013-07-10 at 3.13.05 PM.png"/>
          <p:cNvPicPr>
            <a:picLocks noChangeAspect="1"/>
          </p:cNvPicPr>
          <p:nvPr/>
        </p:nvPicPr>
        <p:blipFill rotWithShape="1">
          <a:blip r:embed="rId2">
            <a:extLst>
              <a:ext uri="{28A0092B-C50C-407E-A947-70E740481C1C}"/>
            </a:extLst>
          </a:blip>
          <a:srcRect l="1155"/>
          <a:stretch/>
        </p:blipFill>
        <p:spPr>
          <a:xfrm>
            <a:off x="4388748" y="1251153"/>
            <a:ext cx="4793785" cy="5162167"/>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9587"/>
          </a:xfrm>
        </p:spPr>
        <p:txBody>
          <a:bodyPr rtlCol="0">
            <a:normAutofit fontScale="90000"/>
          </a:bodyPr>
          <a:lstStyle/>
          <a:p>
            <a:pPr fontAlgn="auto">
              <a:spcAft>
                <a:spcPts val="0"/>
              </a:spcAft>
              <a:defRPr/>
            </a:pPr>
            <a:r>
              <a:rPr lang="en-US" sz="3200" b="1" dirty="0" smtClean="0"/>
              <a:t>NASA graph</a:t>
            </a:r>
            <a:r>
              <a:rPr lang="en-US" sz="3200" dirty="0" smtClean="0"/>
              <a:t>: </a:t>
            </a:r>
            <a:r>
              <a:rPr lang="en-US" sz="3200" dirty="0" smtClean="0">
                <a:hlinkClick r:id="rId2"/>
              </a:rPr>
              <a:t>www.globalchange.gov</a:t>
            </a:r>
            <a:endParaRPr lang="en-US" sz="3200" dirty="0"/>
          </a:p>
        </p:txBody>
      </p:sp>
      <p:sp>
        <p:nvSpPr>
          <p:cNvPr id="21506" name="TextBox 5"/>
          <p:cNvSpPr txBox="1">
            <a:spLocks noChangeArrowheads="1"/>
          </p:cNvSpPr>
          <p:nvPr/>
        </p:nvSpPr>
        <p:spPr bwMode="auto">
          <a:xfrm>
            <a:off x="4538663" y="2241550"/>
            <a:ext cx="765175" cy="577850"/>
          </a:xfrm>
          <a:prstGeom prst="rect">
            <a:avLst/>
          </a:prstGeom>
          <a:noFill/>
          <a:ln w="9525">
            <a:noFill/>
            <a:miter lim="800000"/>
            <a:headEnd/>
            <a:tailEnd/>
          </a:ln>
        </p:spPr>
        <p:txBody>
          <a:bodyPr>
            <a:spAutoFit/>
          </a:bodyPr>
          <a:lstStyle/>
          <a:p>
            <a:endParaRPr lang="en-US">
              <a:latin typeface="Calibri" pitchFamily="34" charset="0"/>
            </a:endParaRPr>
          </a:p>
        </p:txBody>
      </p:sp>
      <p:pic>
        <p:nvPicPr>
          <p:cNvPr id="21507" name="Picture 6"/>
          <p:cNvPicPr>
            <a:picLocks noChangeAspect="1"/>
          </p:cNvPicPr>
          <p:nvPr/>
        </p:nvPicPr>
        <p:blipFill>
          <a:blip r:embed="rId3"/>
          <a:srcRect/>
          <a:stretch>
            <a:fillRect/>
          </a:stretch>
        </p:blipFill>
        <p:spPr bwMode="auto">
          <a:xfrm>
            <a:off x="457200" y="784225"/>
            <a:ext cx="8154988" cy="5453063"/>
          </a:xfrm>
          <a:prstGeom prst="rect">
            <a:avLst/>
          </a:prstGeom>
          <a:noFill/>
          <a:ln w="9525">
            <a:noFill/>
            <a:miter lim="800000"/>
            <a:headEnd/>
            <a:tailEnd/>
          </a:ln>
        </p:spPr>
      </p:pic>
      <p:sp>
        <p:nvSpPr>
          <p:cNvPr id="21508" name="TextBox 7"/>
          <p:cNvSpPr txBox="1">
            <a:spLocks noChangeArrowheads="1"/>
          </p:cNvSpPr>
          <p:nvPr/>
        </p:nvSpPr>
        <p:spPr bwMode="auto">
          <a:xfrm>
            <a:off x="4948238" y="6591300"/>
            <a:ext cx="185737" cy="369888"/>
          </a:xfrm>
          <a:prstGeom prst="rect">
            <a:avLst/>
          </a:prstGeom>
          <a:noFill/>
          <a:ln w="9525">
            <a:noFill/>
            <a:miter lim="800000"/>
            <a:headEnd/>
            <a:tailEnd/>
          </a:ln>
        </p:spPr>
        <p:txBody>
          <a:bodyPr wrap="none">
            <a:spAutoFit/>
          </a:bodyPr>
          <a:lstStyle/>
          <a:p>
            <a:endParaRPr lang="en-US">
              <a:latin typeface="Calibri" pitchFamily="34" charset="0"/>
            </a:endParaRPr>
          </a:p>
        </p:txBody>
      </p:sp>
      <p:sp>
        <p:nvSpPr>
          <p:cNvPr id="21509" name="Rectangle 8"/>
          <p:cNvSpPr>
            <a:spLocks noChangeArrowheads="1"/>
          </p:cNvSpPr>
          <p:nvPr/>
        </p:nvSpPr>
        <p:spPr bwMode="auto">
          <a:xfrm>
            <a:off x="258763" y="6235700"/>
            <a:ext cx="8885237" cy="584200"/>
          </a:xfrm>
          <a:prstGeom prst="rect">
            <a:avLst/>
          </a:prstGeom>
          <a:noFill/>
          <a:ln w="9525">
            <a:noFill/>
            <a:miter lim="800000"/>
            <a:headEnd/>
            <a:tailEnd/>
          </a:ln>
        </p:spPr>
        <p:txBody>
          <a:bodyPr wrap="none">
            <a:spAutoFit/>
          </a:bodyPr>
          <a:lstStyle/>
          <a:p>
            <a:r>
              <a:rPr lang="en-US" sz="1600">
                <a:latin typeface="Calibri" pitchFamily="34" charset="0"/>
              </a:rPr>
              <a:t>Data from National Aeronautics and Space Administration: GISS Surface Temperature Analysis (GISTEMP)</a:t>
            </a:r>
            <a:endParaRPr lang="en-US" sz="1600" b="1">
              <a:latin typeface="Calibri" pitchFamily="34" charset="0"/>
            </a:endParaRPr>
          </a:p>
          <a:p>
            <a:r>
              <a:rPr lang="en-US" sz="1600">
                <a:latin typeface="Calibri" pitchFamily="34"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ctrTitle"/>
          </p:nvPr>
        </p:nvSpPr>
        <p:spPr>
          <a:xfrm>
            <a:off x="685800" y="660400"/>
            <a:ext cx="7772400" cy="1470025"/>
          </a:xfrm>
        </p:spPr>
        <p:txBody>
          <a:bodyPr/>
          <a:lstStyle/>
          <a:p>
            <a:r>
              <a:rPr lang="en-US" b="1" smtClean="0"/>
              <a:t>In-class activity</a:t>
            </a:r>
            <a:br>
              <a:rPr lang="en-US" b="1" smtClean="0"/>
            </a:br>
            <a:r>
              <a:rPr lang="en-US" b="1" smtClean="0"/>
              <a:t>Step 1</a:t>
            </a:r>
          </a:p>
        </p:txBody>
      </p:sp>
      <p:sp>
        <p:nvSpPr>
          <p:cNvPr id="22530" name="Subtitle 2"/>
          <p:cNvSpPr>
            <a:spLocks noGrp="1"/>
          </p:cNvSpPr>
          <p:nvPr>
            <p:ph type="subTitle" idx="1"/>
          </p:nvPr>
        </p:nvSpPr>
        <p:spPr>
          <a:xfrm>
            <a:off x="685800" y="2559050"/>
            <a:ext cx="7961313" cy="3570288"/>
          </a:xfrm>
        </p:spPr>
        <p:txBody>
          <a:bodyPr/>
          <a:lstStyle/>
          <a:p>
            <a:pPr algn="l">
              <a:spcAft>
                <a:spcPts val="1200"/>
              </a:spcAft>
            </a:pPr>
            <a:r>
              <a:rPr lang="en-US" sz="3600" smtClean="0">
                <a:solidFill>
                  <a:schemeClr val="tx1"/>
                </a:solidFill>
              </a:rPr>
              <a:t>Each student receives one of four  graphs.  Students at the same table receive the same graph.</a:t>
            </a:r>
          </a:p>
          <a:p>
            <a:pPr algn="l"/>
            <a:r>
              <a:rPr lang="en-US" sz="3600" i="1" smtClean="0">
                <a:solidFill>
                  <a:schemeClr val="tx1"/>
                </a:solidFill>
              </a:rPr>
              <a:t>Graphs:</a:t>
            </a:r>
            <a:r>
              <a:rPr lang="en-US" sz="3600" smtClean="0">
                <a:solidFill>
                  <a:schemeClr val="tx1"/>
                </a:solidFill>
              </a:rPr>
              <a:t>  CO</a:t>
            </a:r>
            <a:r>
              <a:rPr lang="en-US" sz="3600" baseline="-25000" smtClean="0">
                <a:solidFill>
                  <a:schemeClr val="tx1"/>
                </a:solidFill>
              </a:rPr>
              <a:t>2</a:t>
            </a:r>
            <a:r>
              <a:rPr lang="en-US" sz="3600" smtClean="0">
                <a:solidFill>
                  <a:schemeClr val="tx1"/>
                </a:solidFill>
              </a:rPr>
              <a:t>, temperature, ice cover, atmospheric oxygen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ctrTitle"/>
          </p:nvPr>
        </p:nvSpPr>
        <p:spPr>
          <a:xfrm>
            <a:off x="685800" y="869950"/>
            <a:ext cx="7772400" cy="1470025"/>
          </a:xfrm>
        </p:spPr>
        <p:txBody>
          <a:bodyPr/>
          <a:lstStyle/>
          <a:p>
            <a:r>
              <a:rPr lang="en-US" b="1" smtClean="0"/>
              <a:t>In-class activity:  Step 2 </a:t>
            </a:r>
            <a:r>
              <a:rPr lang="en-US" i="1" smtClean="0"/>
              <a:t>(formative)</a:t>
            </a:r>
          </a:p>
        </p:txBody>
      </p:sp>
      <p:sp>
        <p:nvSpPr>
          <p:cNvPr id="3" name="Subtitle 2"/>
          <p:cNvSpPr>
            <a:spLocks noGrp="1"/>
          </p:cNvSpPr>
          <p:nvPr>
            <p:ph type="subTitle" idx="1"/>
          </p:nvPr>
        </p:nvSpPr>
        <p:spPr>
          <a:xfrm>
            <a:off x="685800" y="2744788"/>
            <a:ext cx="7772400" cy="2741612"/>
          </a:xfrm>
        </p:spPr>
        <p:txBody>
          <a:bodyPr rtlCol="0">
            <a:normAutofit/>
          </a:bodyPr>
          <a:lstStyle/>
          <a:p>
            <a:pPr algn="l" fontAlgn="auto">
              <a:spcAft>
                <a:spcPts val="0"/>
              </a:spcAft>
              <a:buFont typeface="Arial"/>
              <a:buNone/>
              <a:defRPr/>
            </a:pPr>
            <a:r>
              <a:rPr lang="en-US" dirty="0" smtClean="0">
                <a:solidFill>
                  <a:srgbClr val="000000"/>
                </a:solidFill>
              </a:rPr>
              <a:t>As a group, students </a:t>
            </a:r>
            <a:r>
              <a:rPr lang="en-US" dirty="0">
                <a:solidFill>
                  <a:srgbClr val="000000"/>
                </a:solidFill>
              </a:rPr>
              <a:t>identify and </a:t>
            </a:r>
            <a:r>
              <a:rPr lang="en-US" dirty="0" smtClean="0">
                <a:solidFill>
                  <a:srgbClr val="000000"/>
                </a:solidFill>
              </a:rPr>
              <a:t>describe </a:t>
            </a:r>
            <a:r>
              <a:rPr lang="en-US" dirty="0">
                <a:solidFill>
                  <a:srgbClr val="000000"/>
                </a:solidFill>
              </a:rPr>
              <a:t>the </a:t>
            </a:r>
            <a:r>
              <a:rPr lang="en-US" dirty="0" smtClean="0">
                <a:solidFill>
                  <a:srgbClr val="000000"/>
                </a:solidFill>
              </a:rPr>
              <a:t>trend </a:t>
            </a:r>
            <a:r>
              <a:rPr lang="en-US" dirty="0">
                <a:solidFill>
                  <a:srgbClr val="000000"/>
                </a:solidFill>
              </a:rPr>
              <a:t>they see in </a:t>
            </a:r>
            <a:r>
              <a:rPr lang="en-US" u="sng" dirty="0">
                <a:solidFill>
                  <a:srgbClr val="000000"/>
                </a:solidFill>
              </a:rPr>
              <a:t>one</a:t>
            </a:r>
            <a:r>
              <a:rPr lang="en-US" dirty="0">
                <a:solidFill>
                  <a:srgbClr val="000000"/>
                </a:solidFill>
              </a:rPr>
              <a:t> sentence</a:t>
            </a:r>
            <a:r>
              <a:rPr lang="en-US" dirty="0" smtClean="0">
                <a:solidFill>
                  <a:srgbClr val="000000"/>
                </a:solidFill>
              </a:rPr>
              <a:t>.  Each student writes it down on her/his graph.  (Discussion in groups only – students do not report out.)</a:t>
            </a:r>
          </a:p>
          <a:p>
            <a:pPr fontAlgn="auto">
              <a:spcAft>
                <a:spcPts val="0"/>
              </a:spcAft>
              <a:buFont typeface="Arial"/>
              <a:buNone/>
              <a:defRPr/>
            </a:pPr>
            <a:r>
              <a:rPr lang="en-US" i="1" dirty="0" smtClean="0"/>
              <a:t>Time: 5 minutes</a:t>
            </a:r>
            <a:r>
              <a:rPr lang="en-US" dirty="0" smtClean="0"/>
              <a:t> </a:t>
            </a:r>
          </a:p>
          <a:p>
            <a:pPr fontAlgn="auto">
              <a:spcAft>
                <a:spcPts val="0"/>
              </a:spcAft>
              <a:buFont typeface="Arial"/>
              <a:buNone/>
              <a:defRP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ctrTitle"/>
          </p:nvPr>
        </p:nvSpPr>
        <p:spPr>
          <a:xfrm>
            <a:off x="685800" y="660400"/>
            <a:ext cx="7772400" cy="1470025"/>
          </a:xfrm>
        </p:spPr>
        <p:txBody>
          <a:bodyPr/>
          <a:lstStyle/>
          <a:p>
            <a:r>
              <a:rPr lang="en-US" b="1" smtClean="0"/>
              <a:t>In-class activity</a:t>
            </a:r>
            <a:br>
              <a:rPr lang="en-US" b="1" smtClean="0"/>
            </a:br>
            <a:r>
              <a:rPr lang="en-US" b="1" smtClean="0"/>
              <a:t>Step 3</a:t>
            </a:r>
          </a:p>
        </p:txBody>
      </p:sp>
      <p:sp>
        <p:nvSpPr>
          <p:cNvPr id="25602" name="Subtitle 2"/>
          <p:cNvSpPr>
            <a:spLocks noGrp="1"/>
          </p:cNvSpPr>
          <p:nvPr>
            <p:ph type="subTitle" idx="1"/>
          </p:nvPr>
        </p:nvSpPr>
        <p:spPr>
          <a:xfrm>
            <a:off x="685800" y="2540000"/>
            <a:ext cx="7961313" cy="3522663"/>
          </a:xfrm>
        </p:spPr>
        <p:txBody>
          <a:bodyPr/>
          <a:lstStyle/>
          <a:p>
            <a:pPr algn="l"/>
            <a:r>
              <a:rPr lang="en-US" i="1" smtClean="0">
                <a:solidFill>
                  <a:srgbClr val="000000"/>
                </a:solidFill>
              </a:rPr>
              <a:t>Jigsaw:  </a:t>
            </a:r>
            <a:r>
              <a:rPr lang="en-US" smtClean="0">
                <a:solidFill>
                  <a:srgbClr val="000000"/>
                </a:solidFill>
              </a:rPr>
              <a:t>At the start of class each student received a number or color, etc.  Students form new groups, and all graphs are represented in the new groups.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1855</TotalTime>
  <Words>792</Words>
  <Application>Microsoft Office PowerPoint</Application>
  <PresentationFormat>On-screen Show (4:3)</PresentationFormat>
  <Paragraphs>76</Paragraphs>
  <Slides>17</Slides>
  <Notes>2</Notes>
  <HiddenSlides>0</HiddenSlides>
  <MMClips>0</MMClips>
  <ScaleCrop>false</ScaleCrop>
  <HeadingPairs>
    <vt:vector size="8" baseType="variant">
      <vt:variant>
        <vt:lpstr>Fonts Used</vt:lpstr>
      </vt:variant>
      <vt:variant>
        <vt:i4>2</vt:i4>
      </vt:variant>
      <vt:variant>
        <vt:lpstr>Design Template</vt:lpstr>
      </vt:variant>
      <vt:variant>
        <vt:i4>1</vt:i4>
      </vt:variant>
      <vt:variant>
        <vt:lpstr>Embedded OLE Servers</vt:lpstr>
      </vt:variant>
      <vt:variant>
        <vt:i4>1</vt:i4>
      </vt:variant>
      <vt:variant>
        <vt:lpstr>Slide Titles</vt:lpstr>
      </vt:variant>
      <vt:variant>
        <vt:i4>17</vt:i4>
      </vt:variant>
    </vt:vector>
  </HeadingPairs>
  <TitlesOfParts>
    <vt:vector size="21" baseType="lpstr">
      <vt:lpstr>Calibri</vt:lpstr>
      <vt:lpstr>Arial</vt:lpstr>
      <vt:lpstr>Office Theme</vt:lpstr>
      <vt:lpstr>Document</vt:lpstr>
      <vt:lpstr>Predicting the Biological Impact of Climate Change</vt:lpstr>
      <vt:lpstr>Context  </vt:lpstr>
      <vt:lpstr>Slide 3</vt:lpstr>
      <vt:lpstr>Pre-class activity</vt:lpstr>
      <vt:lpstr>In-class activity </vt:lpstr>
      <vt:lpstr>NASA graph: www.globalchange.gov</vt:lpstr>
      <vt:lpstr>In-class activity Step 1</vt:lpstr>
      <vt:lpstr>In-class activity:  Step 2 (formative)</vt:lpstr>
      <vt:lpstr>In-class activity Step 3</vt:lpstr>
      <vt:lpstr>In-class activity:  Step 4 (formative)</vt:lpstr>
      <vt:lpstr>In-class activity:  Step 5 (formative)</vt:lpstr>
      <vt:lpstr>In-class activity:  Step 6 (formative)</vt:lpstr>
      <vt:lpstr>In-class activity:  Step 7 (formative)</vt:lpstr>
      <vt:lpstr>In-class activity  Step 8</vt:lpstr>
      <vt:lpstr>Summative Assessment:  Individual Homework</vt:lpstr>
      <vt:lpstr>Expanding this unit</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 1</dc:title>
  <dc:creator>Shannon Howard</dc:creator>
  <cp:lastModifiedBy>jdy</cp:lastModifiedBy>
  <cp:revision>107</cp:revision>
  <dcterms:created xsi:type="dcterms:W3CDTF">2013-07-09T20:26:27Z</dcterms:created>
  <dcterms:modified xsi:type="dcterms:W3CDTF">2013-11-08T20:04:32Z</dcterms:modified>
</cp:coreProperties>
</file>