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Override PartName="/ppt/tags/tag13.xml" ContentType="application/vnd.openxmlformats-officedocument.presentationml.tags+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tags/tag15.xml" ContentType="application/vnd.openxmlformats-officedocument.presentationml.tag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notesSlides/notesSlide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tags/tag12.xml" ContentType="application/vnd.openxmlformats-officedocument.presentationml.tags+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Override PartName="/ppt/tags/tag14.xml" ContentType="application/vnd.openxmlformats-officedocument.presentationml.tags+xml"/>
  <Default Extension="png" ContentType="image/png"/>
  <Override PartName="/ppt/tags/tag7.xml" ContentType="application/vnd.openxmlformats-officedocument.presentationml.tags+xml"/>
  <Override PartName="/ppt/slides/slide27.xml" ContentType="application/vnd.openxmlformats-officedocument.presentationml.slide+xml"/>
  <Override PartName="/ppt/tags/tag5.xml" ContentType="application/vnd.openxmlformats-officedocument.presentationml.tags+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tags/tag8.xml" ContentType="application/vnd.openxmlformats-officedocument.presentationml.tags+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tags/tag6.xml" ContentType="application/vnd.openxmlformats-officedocument.presentationml.tags+xml"/>
  <Override PartName="/ppt/slides/slide67.xml" ContentType="application/vnd.openxmlformats-officedocument.presentationml.slide+xml"/>
  <Override PartName="/ppt/tags/tag11.xml" ContentType="application/vnd.openxmlformats-officedocument.presentationml.tags+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tags/tag3.xml" ContentType="application/vnd.openxmlformats-officedocument.presentationml.tags+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tags/tag4.xml" ContentType="application/vnd.openxmlformats-officedocument.presentationml.tags+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tags/tag10.xml" ContentType="application/vnd.openxmlformats-officedocument.presentationml.tags+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tags/tag16.xml" ContentType="application/vnd.openxmlformats-officedocument.presentationml.tags+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78"/>
  </p:notesMasterIdLst>
  <p:sldIdLst>
    <p:sldId id="256" r:id="rId2"/>
    <p:sldId id="342" r:id="rId3"/>
    <p:sldId id="335" r:id="rId4"/>
    <p:sldId id="312" r:id="rId5"/>
    <p:sldId id="326" r:id="rId6"/>
    <p:sldId id="343" r:id="rId7"/>
    <p:sldId id="351" r:id="rId8"/>
    <p:sldId id="314" r:id="rId9"/>
    <p:sldId id="315" r:id="rId10"/>
    <p:sldId id="316" r:id="rId11"/>
    <p:sldId id="317" r:id="rId12"/>
    <p:sldId id="318" r:id="rId13"/>
    <p:sldId id="344" r:id="rId14"/>
    <p:sldId id="330" r:id="rId15"/>
    <p:sldId id="333" r:id="rId16"/>
    <p:sldId id="278" r:id="rId17"/>
    <p:sldId id="321" r:id="rId18"/>
    <p:sldId id="329" r:id="rId19"/>
    <p:sldId id="332" r:id="rId20"/>
    <p:sldId id="345" r:id="rId21"/>
    <p:sldId id="257" r:id="rId22"/>
    <p:sldId id="273" r:id="rId23"/>
    <p:sldId id="258" r:id="rId24"/>
    <p:sldId id="259" r:id="rId25"/>
    <p:sldId id="262" r:id="rId26"/>
    <p:sldId id="260" r:id="rId27"/>
    <p:sldId id="349" r:id="rId28"/>
    <p:sldId id="347" r:id="rId29"/>
    <p:sldId id="322" r:id="rId30"/>
    <p:sldId id="346" r:id="rId31"/>
    <p:sldId id="340" r:id="rId32"/>
    <p:sldId id="341" r:id="rId33"/>
    <p:sldId id="348" r:id="rId34"/>
    <p:sldId id="265" r:id="rId35"/>
    <p:sldId id="323" r:id="rId36"/>
    <p:sldId id="324" r:id="rId37"/>
    <p:sldId id="325" r:id="rId38"/>
    <p:sldId id="266" r:id="rId39"/>
    <p:sldId id="267" r:id="rId40"/>
    <p:sldId id="268" r:id="rId41"/>
    <p:sldId id="269" r:id="rId42"/>
    <p:sldId id="270" r:id="rId43"/>
    <p:sldId id="271" r:id="rId44"/>
    <p:sldId id="272" r:id="rId45"/>
    <p:sldId id="264" r:id="rId46"/>
    <p:sldId id="282" r:id="rId47"/>
    <p:sldId id="283"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9" r:id="rId75"/>
    <p:sldId id="320" r:id="rId76"/>
    <p:sldId id="32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A7DCE"/>
    <a:srgbClr val="FF5353"/>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15588" autoAdjust="0"/>
    <p:restoredTop sz="99744" autoAdjust="0"/>
  </p:normalViewPr>
  <p:slideViewPr>
    <p:cSldViewPr snapToGrid="0">
      <p:cViewPr>
        <p:scale>
          <a:sx n="76" d="100"/>
          <a:sy n="76" d="100"/>
        </p:scale>
        <p:origin x="-2384" y="-15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theme" Target="theme/theme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printerSettings" Target="printerSettings/printerSettings1.bin"/><Relationship Id="rId80" Type="http://schemas.openxmlformats.org/officeDocument/2006/relationships/presProps" Target="presProps.xml"/><Relationship Id="rId81" Type="http://schemas.openxmlformats.org/officeDocument/2006/relationships/viewProps" Target="viewProps.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tableStyles" Target="tableStyle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notesMaster" Target="notesMasters/notesMaster1.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46E37-F196-42BE-A5F7-38DC7E7F2DFD}" type="datetimeFigureOut">
              <a:rPr lang="en-US" smtClean="0"/>
              <a:pPr/>
              <a:t>11/8/11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EB1112-C36B-416F-B90B-D108D062E7A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610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2.xml"/><Relationship Id="rId1" Type="http://schemas.openxmlformats.org/officeDocument/2006/relationships/tags" Target="../tags/tag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3.xml"/><Relationship Id="rId1" Type="http://schemas.openxmlformats.org/officeDocument/2006/relationships/tags" Target="../tags/tag4.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5.xml"/><Relationship Id="rId1" Type="http://schemas.openxmlformats.org/officeDocument/2006/relationships/tags" Target="../tags/tag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6.xml"/><Relationship Id="rId1" Type="http://schemas.openxmlformats.org/officeDocument/2006/relationships/tags" Target="../tags/tag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7.xml"/><Relationship Id="rId1" Type="http://schemas.openxmlformats.org/officeDocument/2006/relationships/tags" Target="../tags/tag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58.xml"/><Relationship Id="rId1" Type="http://schemas.openxmlformats.org/officeDocument/2006/relationships/tags" Target="../tags/tag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0.xml"/><Relationship Id="rId1" Type="http://schemas.openxmlformats.org/officeDocument/2006/relationships/tags" Target="../tags/tag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1.xml"/><Relationship Id="rId1" Type="http://schemas.openxmlformats.org/officeDocument/2006/relationships/tags" Target="../tags/tag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2.xml"/><Relationship Id="rId1" Type="http://schemas.openxmlformats.org/officeDocument/2006/relationships/tags" Target="../tags/tag1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3.xml"/><Relationship Id="rId1" Type="http://schemas.openxmlformats.org/officeDocument/2006/relationships/tags" Target="../tags/tag1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4.xml"/><Relationship Id="rId1" Type="http://schemas.openxmlformats.org/officeDocument/2006/relationships/tags" Target="../tags/tag1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7.xml"/><Relationship Id="rId1" Type="http://schemas.openxmlformats.org/officeDocument/2006/relationships/tags" Target="../tags/tag1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69.xml"/><Relationship Id="rId1" Type="http://schemas.openxmlformats.org/officeDocument/2006/relationships/tags" Target="../tags/tag1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70.xml"/><Relationship Id="rId1" Type="http://schemas.openxmlformats.org/officeDocument/2006/relationships/tags" Target="../tags/tag16.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3" Type="http://schemas.openxmlformats.org/officeDocument/2006/relationships/slide" Target="../slides/slide48.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rPr>
              <a:t>If you have not figured it out, our focus today is on differential gene expression.</a:t>
            </a:r>
          </a:p>
          <a:p>
            <a:endParaRPr lang="en-US" dirty="0"/>
          </a:p>
        </p:txBody>
      </p:sp>
      <p:sp>
        <p:nvSpPr>
          <p:cNvPr id="4" name="Slide Number Placeholder 3"/>
          <p:cNvSpPr>
            <a:spLocks noGrp="1"/>
          </p:cNvSpPr>
          <p:nvPr>
            <p:ph type="sldNum" sz="quarter" idx="10"/>
          </p:nvPr>
        </p:nvSpPr>
        <p:spPr/>
        <p:txBody>
          <a:bodyPr/>
          <a:lstStyle/>
          <a:p>
            <a:fld id="{DBEB1112-C36B-416F-B90B-D108D062E7A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FD66F2F-C342-4CC1-B1DB-4AB0FCA15885}" type="slidenum">
              <a:rPr lang="en-US" smtClean="0"/>
              <a:pPr/>
              <a:t>51</a:t>
            </a:fld>
            <a:endParaRPr lang="en-US"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devbio8e-fig-05-02-1.jpg</a:t>
            </a:r>
            <a:br>
              <a:rPr lang="en-US" smtClean="0"/>
            </a:b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F43270-F81C-46F7-9583-F404B24CC75B}" type="slidenum">
              <a:rPr lang="en-US" smtClean="0"/>
              <a:pPr/>
              <a:t>52</a:t>
            </a:fld>
            <a:endParaRPr 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devbio8e-fig-05-03-1.jpg</a:t>
            </a:r>
            <a:br>
              <a:rPr lang="en-US" smtClean="0"/>
            </a:b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B149D93-2F43-4CA1-8E37-BC6D813E9596}" type="slidenum">
              <a:rPr lang="en-US" smtClean="0"/>
              <a:pPr/>
              <a:t>53</a:t>
            </a:fld>
            <a:endParaRPr lang="en-US"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devbio8e-fig-05-03-2.jpg</a:t>
            </a:r>
            <a:br>
              <a:rPr lang="en-US" smtClean="0"/>
            </a:b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F0A58A-8198-419A-A425-763FC99D0422}" type="slidenum">
              <a:rPr lang="en-US" smtClean="0"/>
              <a:pPr/>
              <a:t>54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7E56D3A-87AA-4C0A-8CFF-2C564E0DE9E6}" type="slidenum">
              <a:rPr lang="en-US" smtClean="0"/>
              <a:pPr/>
              <a:t>55</a:t>
            </a:fld>
            <a:endParaRPr lang="en-US"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devbio8e-fig-05-18-0.jpg</a:t>
            </a:r>
            <a:br>
              <a:rPr lang="en-US" smtClean="0"/>
            </a:b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A084271-0D17-4786-BEE6-236539D7E9F4}" type="slidenum">
              <a:rPr lang="en-US" smtClean="0"/>
              <a:pPr/>
              <a:t>56</a:t>
            </a:fld>
            <a:endParaRPr lang="en-US"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devbio8e-fig-05-21-1.jpg</a:t>
            </a:r>
            <a:br>
              <a:rPr lang="en-US" smtClean="0"/>
            </a:b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F773D81-DCE1-4BB1-992D-A3AA255AB37B}" type="slidenum">
              <a:rPr lang="en-US" smtClean="0"/>
              <a:pPr/>
              <a:t>57</a:t>
            </a:fld>
            <a:endParaRPr lang="en-US" smtClean="0"/>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devbio8e-fig-05-04-1.jpg</a:t>
            </a:r>
            <a:br>
              <a:rPr lang="en-US" smtClean="0"/>
            </a:br>
            <a:r>
              <a:rPr lang="en-US" smtClean="0"/>
              <a:t>Joke idea: Basil Transcription Factors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15B656F-D047-4652-822F-194B85DF6F5F}" type="slidenum">
              <a:rPr lang="en-US" smtClean="0"/>
              <a:pPr/>
              <a:t>58</a:t>
            </a:fld>
            <a:endParaRPr 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devbio8e-fig-05-04-2.jpg</a:t>
            </a:r>
            <a:br>
              <a:rPr lang="en-US" smtClean="0"/>
            </a:b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8FBA67D-2EF6-4C84-9C86-A67888868276}" type="slidenum">
              <a:rPr lang="en-US" smtClean="0"/>
              <a:pPr/>
              <a:t>60</a:t>
            </a:fld>
            <a:endParaRPr 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devbio8e-fig-05-05-0.jpg</a:t>
            </a:r>
            <a:br>
              <a:rPr lang="en-US" smtClean="0"/>
            </a:b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D5E6585-8E30-4910-B771-1C7562010C6A}" type="slidenum">
              <a:rPr lang="en-US" smtClean="0"/>
              <a:pPr/>
              <a:t>61</a:t>
            </a:fld>
            <a:endParaRPr lang="en-US"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devbio8e-fig-05-10-0.jpg</a:t>
            </a:r>
            <a:br>
              <a:rPr lang="en-US" smtClean="0"/>
            </a:b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err="1" smtClean="0"/>
              <a:t>Activatin</a:t>
            </a:r>
            <a:endParaRPr lang="en-US" dirty="0"/>
          </a:p>
        </p:txBody>
      </p:sp>
      <p:sp>
        <p:nvSpPr>
          <p:cNvPr id="4" name="Slide Number Placeholder 3"/>
          <p:cNvSpPr>
            <a:spLocks noGrp="1"/>
          </p:cNvSpPr>
          <p:nvPr>
            <p:ph type="sldNum" sz="quarter" idx="10"/>
          </p:nvPr>
        </p:nvSpPr>
        <p:spPr/>
        <p:txBody>
          <a:bodyPr/>
          <a:lstStyle/>
          <a:p>
            <a:fld id="{DBEB1112-C36B-416F-B90B-D108D062E7AC}"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6980745"/>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EE3661-13DB-45E7-92E4-7EEC3E0A3D9D}" type="slidenum">
              <a:rPr lang="en-US" smtClean="0"/>
              <a:pPr/>
              <a:t>62</a:t>
            </a:fld>
            <a:endParaRPr lang="en-US"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devbio8e-fig-05-06-0.jpg</a:t>
            </a:r>
            <a:br>
              <a:rPr lang="en-US" smtClean="0"/>
            </a:b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71D84C4-726B-4FA9-AF40-9FE0866B931D}" type="slidenum">
              <a:rPr lang="en-US" smtClean="0"/>
              <a:pPr/>
              <a:t>63</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devbio8e-fig-05-14-0.jpg</a:t>
            </a:r>
            <a:br>
              <a:rPr lang="en-US" smtClean="0"/>
            </a:b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8F298E-317F-4825-BE5C-C50386F052EB}" type="slidenum">
              <a:rPr lang="en-US" smtClean="0"/>
              <a:pPr/>
              <a:t>64</a:t>
            </a:fld>
            <a:endParaRPr lang="en-US"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devbio8e-fig-05-07-0.jpg</a:t>
            </a:r>
            <a:br>
              <a:rPr lang="en-US" smtClean="0"/>
            </a:b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122ED39-5952-4C0D-B301-83A5A800DFE4}" type="slidenum">
              <a:rPr lang="en-US" smtClean="0"/>
              <a:pPr/>
              <a:t>67</a:t>
            </a:fld>
            <a:endParaRPr lang="en-US"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devbio8e-fig-05-13-0.jpg</a:t>
            </a:r>
            <a:br>
              <a:rPr lang="en-US" smtClean="0"/>
            </a:b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95D24C-E220-47E4-8D08-95409EC403C9}" type="slidenum">
              <a:rPr lang="en-US" smtClean="0"/>
              <a:pPr/>
              <a:t>69</a:t>
            </a:fld>
            <a:endParaRPr lang="en-US"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devbio8e-fig-05-09-0.jpg</a:t>
            </a:r>
            <a:br>
              <a:rPr lang="en-US" smtClean="0"/>
            </a:b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CDED62C-29A9-4FCB-9442-381F84BE4C34}" type="slidenum">
              <a:rPr lang="en-US" smtClean="0"/>
              <a:pPr/>
              <a:t>70</a:t>
            </a:fld>
            <a:endParaRPr lang="en-US" smtClean="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smtClean="0"/>
              <a:t>devbio8e-fig-05-11-0.jpg</a:t>
            </a:r>
            <a:br>
              <a:rPr lang="en-US" smtClean="0"/>
            </a:b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F69D30E-9485-4B98-B635-285469CDEABC}" type="slidenum">
              <a:rPr lang="en-US" smtClean="0">
                <a:latin typeface="Times New Roman" pitchFamily="18" charset="0"/>
              </a:rPr>
              <a:pPr/>
              <a:t>73</a:t>
            </a:fld>
            <a:endParaRPr lang="en-US" smtClean="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smtClean="0">
                <a:latin typeface="Times New Roman" pitchFamily="18" charset="0"/>
              </a:rPr>
              <a:t>Machines roll off the assembly line ready to go.  Animals must function BEFORE they are completed.  Developmental Biology is centered on </a:t>
            </a:r>
            <a:r>
              <a:rPr lang="en-US" u="sng" smtClean="0">
                <a:latin typeface="Times New Roman" pitchFamily="18" charset="0"/>
              </a:rPr>
              <a:t>Becoming</a:t>
            </a:r>
            <a:r>
              <a:rPr lang="en-US" smtClean="0">
                <a:latin typeface="Times New Roman" pitchFamily="18" charset="0"/>
              </a:rPr>
              <a:t> rather than </a:t>
            </a:r>
            <a:r>
              <a:rPr lang="en-US" u="sng" smtClean="0">
                <a:latin typeface="Times New Roman" pitchFamily="18" charset="0"/>
              </a:rPr>
              <a:t>Being</a:t>
            </a:r>
            <a:r>
              <a:rPr lang="en-US" smtClean="0">
                <a:latin typeface="Times New Roman" pitchFamily="18" charset="0"/>
              </a:rPr>
              <a:t>.  To Become, cells must differentiate.</a:t>
            </a:r>
          </a:p>
          <a:p>
            <a:pPr eaLnBrk="1" hangingPunct="1"/>
            <a:endParaRPr lang="en-US" smtClean="0">
              <a:latin typeface="Times New Roman" pitchFamily="18" charset="0"/>
            </a:endParaRPr>
          </a:p>
          <a:p>
            <a:pPr eaLnBrk="1" hangingPunct="1"/>
            <a:r>
              <a:rPr lang="en-US" smtClean="0">
                <a:latin typeface="Times New Roman" pitchFamily="18" charset="0"/>
              </a:rPr>
              <a:t>Figures\Chapter01\DevBio7e01010.jpg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a:lstStyle/>
          <a:p>
            <a:fld id="{E3342C11-788E-4D87-A536-6394E6537409}" type="slidenum">
              <a:rPr lang="en-US"/>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Enhancers: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Most genes require enhancers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Determine temporal and spatial regulation of transcription.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Oftentimes multiple enhancers per gene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Multiple enhancers allow for different signal inputs to control gene expression.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Transcription factors bind enhancer sequences to increase promoter accessibility or stabilize RNA polymerase.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They can sometimes inhibit gene expression (Silencers).</a:t>
            </a:r>
          </a:p>
          <a:p>
            <a:endParaRPr lang="en-US" dirty="0"/>
          </a:p>
        </p:txBody>
      </p:sp>
      <p:sp>
        <p:nvSpPr>
          <p:cNvPr id="4" name="Slide Number Placeholder 3"/>
          <p:cNvSpPr>
            <a:spLocks noGrp="1"/>
          </p:cNvSpPr>
          <p:nvPr>
            <p:ph type="sldNum" sz="quarter" idx="10"/>
          </p:nvPr>
        </p:nvSpPr>
        <p:spPr/>
        <p:txBody>
          <a:bodyPr/>
          <a:lstStyle/>
          <a:p>
            <a:fld id="{DBEB1112-C36B-416F-B90B-D108D062E7AC}"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Spatial Regulation</a:t>
            </a:r>
            <a:r>
              <a:rPr lang="en-US" dirty="0" smtClean="0"/>
              <a:t>-Genes are expressed only in certain tissues/cells</a:t>
            </a:r>
          </a:p>
          <a:p>
            <a:endParaRPr lang="en-US" dirty="0" smtClean="0"/>
          </a:p>
          <a:p>
            <a:endParaRPr lang="en-US" b="1" u="sng" dirty="0" smtClean="0"/>
          </a:p>
          <a:p>
            <a:endParaRPr lang="en-US" b="1" u="sng" dirty="0" smtClean="0"/>
          </a:p>
          <a:p>
            <a:endParaRPr lang="en-US" b="1" u="sng" dirty="0" smtClean="0"/>
          </a:p>
          <a:p>
            <a:endParaRPr lang="en-US" b="1" u="sng" dirty="0" smtClean="0"/>
          </a:p>
          <a:p>
            <a:endParaRPr lang="en-US" b="1" u="sng" dirty="0" smtClean="0"/>
          </a:p>
          <a:p>
            <a:r>
              <a:rPr lang="en-US" b="1" u="sng" dirty="0" smtClean="0"/>
              <a:t>Temporal Expression</a:t>
            </a:r>
            <a:r>
              <a:rPr lang="en-US" dirty="0" smtClean="0"/>
              <a:t>-Genes expressed at different times</a:t>
            </a:r>
          </a:p>
          <a:p>
            <a:endParaRPr lang="en-US" dirty="0" smtClean="0"/>
          </a:p>
          <a:p>
            <a:endParaRPr lang="en-US" dirty="0" smtClean="0"/>
          </a:p>
          <a:p>
            <a:endParaRPr lang="en-US" dirty="0" smtClean="0"/>
          </a:p>
          <a:p>
            <a:endParaRPr lang="en-US" dirty="0" smtClean="0"/>
          </a:p>
          <a:p>
            <a:endParaRPr lang="en-US" dirty="0" smtClean="0"/>
          </a:p>
          <a:p>
            <a:r>
              <a:rPr lang="en-US" b="1" u="sng" dirty="0" smtClean="0"/>
              <a:t>Conditional Expression</a:t>
            </a:r>
            <a:r>
              <a:rPr lang="en-US" dirty="0" smtClean="0"/>
              <a:t>-Genes expressed under certain conditions (heat shock, muscle building, sun tan, pregnancy)</a:t>
            </a:r>
            <a:endParaRPr lang="en-US" b="1" u="sng" dirty="0" smtClean="0"/>
          </a:p>
          <a:p>
            <a:endParaRPr lang="en-US" dirty="0" smtClean="0"/>
          </a:p>
          <a:p>
            <a:r>
              <a:rPr lang="en-US" dirty="0" smtClean="0"/>
              <a:t>Spatial </a:t>
            </a:r>
          </a:p>
          <a:p>
            <a:r>
              <a:rPr lang="en-US" dirty="0" smtClean="0"/>
              <a:t>Temporal</a:t>
            </a:r>
          </a:p>
          <a:p>
            <a:r>
              <a:rPr lang="en-US" dirty="0" smtClean="0"/>
              <a:t>Conditional</a:t>
            </a:r>
          </a:p>
          <a:p>
            <a:r>
              <a:rPr lang="en-US" dirty="0" smtClean="0"/>
              <a:t>Effects (structural vs. functional)</a:t>
            </a:r>
            <a:endParaRPr lang="en-US" dirty="0"/>
          </a:p>
        </p:txBody>
      </p:sp>
      <p:sp>
        <p:nvSpPr>
          <p:cNvPr id="4" name="Slide Number Placeholder 3"/>
          <p:cNvSpPr>
            <a:spLocks noGrp="1"/>
          </p:cNvSpPr>
          <p:nvPr>
            <p:ph type="sldNum" sz="quarter" idx="10"/>
          </p:nvPr>
        </p:nvSpPr>
        <p:spPr/>
        <p:txBody>
          <a:bodyPr/>
          <a:lstStyle/>
          <a:p>
            <a:fld id="{DBEB1112-C36B-416F-B90B-D108D062E7AC}"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TBP=Tasty bone protein</a:t>
            </a:r>
            <a:endParaRPr lang="en-US" dirty="0"/>
          </a:p>
        </p:txBody>
      </p:sp>
      <p:sp>
        <p:nvSpPr>
          <p:cNvPr id="4" name="Slide Number Placeholder 3"/>
          <p:cNvSpPr>
            <a:spLocks noGrp="1"/>
          </p:cNvSpPr>
          <p:nvPr>
            <p:ph type="sldNum" sz="quarter" idx="10"/>
          </p:nvPr>
        </p:nvSpPr>
        <p:spPr/>
        <p:txBody>
          <a:bodyPr/>
          <a:lstStyle/>
          <a:p>
            <a:fld id="{8C9B2388-E4ED-4567-AA30-9D5E3E575DBC}" type="slidenum">
              <a:rPr lang="en-US" smtClean="0"/>
              <a:pPr/>
              <a:t>41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does the cell know which polymerase to use?</a:t>
            </a:r>
            <a:endParaRPr lang="en-US" dirty="0"/>
          </a:p>
        </p:txBody>
      </p:sp>
      <p:sp>
        <p:nvSpPr>
          <p:cNvPr id="4" name="Slide Number Placeholder 3"/>
          <p:cNvSpPr>
            <a:spLocks noGrp="1"/>
          </p:cNvSpPr>
          <p:nvPr>
            <p:ph type="sldNum" sz="quarter" idx="10"/>
          </p:nvPr>
        </p:nvSpPr>
        <p:spPr/>
        <p:txBody>
          <a:bodyPr/>
          <a:lstStyle/>
          <a:p>
            <a:fld id="{8C9B2388-E4ED-4567-AA30-9D5E3E575DBC}" type="slidenum">
              <a:rPr lang="en-US" smtClean="0"/>
              <a:pPr/>
              <a:t>42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02431-2E71-4A46-BB65-9DE7A7FA308F}" type="slidenum">
              <a:rPr lang="en-US"/>
              <a:pPr/>
              <a:t>48</a:t>
            </a:fld>
            <a:endParaRPr lang="en-US"/>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custDataLst>
              <p:tags r:id="rId1"/>
            </p:custDataLst>
          </p:nvPr>
        </p:nvSpPr>
        <p:spPr/>
        <p:txBody>
          <a:bodyPr/>
          <a:lstStyle/>
          <a:p>
            <a:r>
              <a:rPr lang="en-US"/>
              <a:t>devbio8e-fig-15-10-0.jpg</a:t>
            </a:r>
            <a:br>
              <a:rPr lang="en-US"/>
            </a:b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E53682-824E-4491-B449-4E354E5FF54B}" type="slidenum">
              <a:rPr lang="en-US" smtClean="0"/>
              <a:pPr/>
              <a:t>50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0ACD21-8C9E-4A98-BDD8-1EB8F6291C48}" type="datetime1">
              <a:rPr lang="en-US" smtClean="0"/>
              <a:pPr/>
              <a:t>11/8/11</a:t>
            </a:fld>
            <a:endParaRPr lang="en-US"/>
          </a:p>
        </p:txBody>
      </p:sp>
      <p:sp>
        <p:nvSpPr>
          <p:cNvPr id="5" name="Footer Placeholder 4"/>
          <p:cNvSpPr>
            <a:spLocks noGrp="1"/>
          </p:cNvSpPr>
          <p:nvPr>
            <p:ph type="ftr" sz="quarter" idx="11"/>
          </p:nvPr>
        </p:nvSpPr>
        <p:spPr/>
        <p:txBody>
          <a:bodyPr/>
          <a:lstStyle/>
          <a:p>
            <a:r>
              <a:rPr lang="en-US" smtClean="0"/>
              <a:t>NANSI 2011</a:t>
            </a:r>
            <a:endParaRPr lang="en-US"/>
          </a:p>
        </p:txBody>
      </p:sp>
      <p:sp>
        <p:nvSpPr>
          <p:cNvPr id="6" name="Slide Number Placeholder 5"/>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BF919-5EA8-4921-8533-8A83BABCDACD}" type="datetime1">
              <a:rPr lang="en-US" smtClean="0"/>
              <a:pPr/>
              <a:t>11/8/11</a:t>
            </a:fld>
            <a:endParaRPr lang="en-US"/>
          </a:p>
        </p:txBody>
      </p:sp>
      <p:sp>
        <p:nvSpPr>
          <p:cNvPr id="5" name="Footer Placeholder 4"/>
          <p:cNvSpPr>
            <a:spLocks noGrp="1"/>
          </p:cNvSpPr>
          <p:nvPr>
            <p:ph type="ftr" sz="quarter" idx="11"/>
          </p:nvPr>
        </p:nvSpPr>
        <p:spPr/>
        <p:txBody>
          <a:bodyPr/>
          <a:lstStyle/>
          <a:p>
            <a:r>
              <a:rPr lang="en-US" smtClean="0"/>
              <a:t>NANSI 2011</a:t>
            </a:r>
            <a:endParaRPr lang="en-US"/>
          </a:p>
        </p:txBody>
      </p:sp>
      <p:sp>
        <p:nvSpPr>
          <p:cNvPr id="6" name="Slide Number Placeholder 5"/>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8E6438-304F-4CF4-8F4B-87969422A9F8}" type="datetime1">
              <a:rPr lang="en-US" smtClean="0"/>
              <a:pPr/>
              <a:t>11/8/11</a:t>
            </a:fld>
            <a:endParaRPr lang="en-US"/>
          </a:p>
        </p:txBody>
      </p:sp>
      <p:sp>
        <p:nvSpPr>
          <p:cNvPr id="5" name="Footer Placeholder 4"/>
          <p:cNvSpPr>
            <a:spLocks noGrp="1"/>
          </p:cNvSpPr>
          <p:nvPr>
            <p:ph type="ftr" sz="quarter" idx="11"/>
          </p:nvPr>
        </p:nvSpPr>
        <p:spPr/>
        <p:txBody>
          <a:bodyPr/>
          <a:lstStyle/>
          <a:p>
            <a:r>
              <a:rPr lang="en-US" smtClean="0"/>
              <a:t>NANSI 2011</a:t>
            </a:r>
            <a:endParaRPr lang="en-US"/>
          </a:p>
        </p:txBody>
      </p:sp>
      <p:sp>
        <p:nvSpPr>
          <p:cNvPr id="6" name="Slide Number Placeholder 5"/>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FB7DDA-AD67-4862-B172-7F50395CA6ED}" type="datetime1">
              <a:rPr lang="en-US" smtClean="0"/>
              <a:pPr/>
              <a:t>11/8/11</a:t>
            </a:fld>
            <a:endParaRPr lang="en-US"/>
          </a:p>
        </p:txBody>
      </p:sp>
      <p:sp>
        <p:nvSpPr>
          <p:cNvPr id="5" name="Footer Placeholder 4"/>
          <p:cNvSpPr>
            <a:spLocks noGrp="1"/>
          </p:cNvSpPr>
          <p:nvPr>
            <p:ph type="ftr" sz="quarter" idx="11"/>
          </p:nvPr>
        </p:nvSpPr>
        <p:spPr/>
        <p:txBody>
          <a:bodyPr/>
          <a:lstStyle/>
          <a:p>
            <a:r>
              <a:rPr lang="en-US" smtClean="0"/>
              <a:t>NANSI 2011</a:t>
            </a:r>
            <a:endParaRPr lang="en-US"/>
          </a:p>
        </p:txBody>
      </p:sp>
      <p:sp>
        <p:nvSpPr>
          <p:cNvPr id="6" name="Slide Number Placeholder 5"/>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960F4A-61C9-44E7-B63C-6642DF756B18}" type="datetime1">
              <a:rPr lang="en-US" smtClean="0"/>
              <a:pPr/>
              <a:t>11/8/11</a:t>
            </a:fld>
            <a:endParaRPr lang="en-US"/>
          </a:p>
        </p:txBody>
      </p:sp>
      <p:sp>
        <p:nvSpPr>
          <p:cNvPr id="5" name="Footer Placeholder 4"/>
          <p:cNvSpPr>
            <a:spLocks noGrp="1"/>
          </p:cNvSpPr>
          <p:nvPr>
            <p:ph type="ftr" sz="quarter" idx="11"/>
          </p:nvPr>
        </p:nvSpPr>
        <p:spPr/>
        <p:txBody>
          <a:bodyPr/>
          <a:lstStyle/>
          <a:p>
            <a:r>
              <a:rPr lang="en-US" smtClean="0"/>
              <a:t>NANSI 2011</a:t>
            </a:r>
            <a:endParaRPr lang="en-US"/>
          </a:p>
        </p:txBody>
      </p:sp>
      <p:sp>
        <p:nvSpPr>
          <p:cNvPr id="6" name="Slide Number Placeholder 5"/>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6A6C57-EE7B-4D86-92D6-6A19025BDAFF}" type="datetime1">
              <a:rPr lang="en-US" smtClean="0"/>
              <a:pPr/>
              <a:t>11/8/11</a:t>
            </a:fld>
            <a:endParaRPr lang="en-US"/>
          </a:p>
        </p:txBody>
      </p:sp>
      <p:sp>
        <p:nvSpPr>
          <p:cNvPr id="6" name="Footer Placeholder 5"/>
          <p:cNvSpPr>
            <a:spLocks noGrp="1"/>
          </p:cNvSpPr>
          <p:nvPr>
            <p:ph type="ftr" sz="quarter" idx="11"/>
          </p:nvPr>
        </p:nvSpPr>
        <p:spPr/>
        <p:txBody>
          <a:bodyPr/>
          <a:lstStyle/>
          <a:p>
            <a:r>
              <a:rPr lang="en-US" smtClean="0"/>
              <a:t>NANSI 2011</a:t>
            </a:r>
            <a:endParaRPr lang="en-US"/>
          </a:p>
        </p:txBody>
      </p:sp>
      <p:sp>
        <p:nvSpPr>
          <p:cNvPr id="7" name="Slide Number Placeholder 6"/>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480B55-BCC3-47A6-9FC4-BDB4C11FF330}" type="datetime1">
              <a:rPr lang="en-US" smtClean="0"/>
              <a:pPr/>
              <a:t>11/8/11</a:t>
            </a:fld>
            <a:endParaRPr lang="en-US"/>
          </a:p>
        </p:txBody>
      </p:sp>
      <p:sp>
        <p:nvSpPr>
          <p:cNvPr id="8" name="Footer Placeholder 7"/>
          <p:cNvSpPr>
            <a:spLocks noGrp="1"/>
          </p:cNvSpPr>
          <p:nvPr>
            <p:ph type="ftr" sz="quarter" idx="11"/>
          </p:nvPr>
        </p:nvSpPr>
        <p:spPr/>
        <p:txBody>
          <a:bodyPr/>
          <a:lstStyle/>
          <a:p>
            <a:r>
              <a:rPr lang="en-US" smtClean="0"/>
              <a:t>NANSI 2011</a:t>
            </a:r>
            <a:endParaRPr lang="en-US"/>
          </a:p>
        </p:txBody>
      </p:sp>
      <p:sp>
        <p:nvSpPr>
          <p:cNvPr id="9" name="Slide Number Placeholder 8"/>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C583C2-814E-4575-9D4E-7993FE6485D0}" type="datetime1">
              <a:rPr lang="en-US" smtClean="0"/>
              <a:pPr/>
              <a:t>11/8/11</a:t>
            </a:fld>
            <a:endParaRPr lang="en-US"/>
          </a:p>
        </p:txBody>
      </p:sp>
      <p:sp>
        <p:nvSpPr>
          <p:cNvPr id="4" name="Footer Placeholder 3"/>
          <p:cNvSpPr>
            <a:spLocks noGrp="1"/>
          </p:cNvSpPr>
          <p:nvPr>
            <p:ph type="ftr" sz="quarter" idx="11"/>
          </p:nvPr>
        </p:nvSpPr>
        <p:spPr/>
        <p:txBody>
          <a:bodyPr/>
          <a:lstStyle/>
          <a:p>
            <a:r>
              <a:rPr lang="en-US" smtClean="0"/>
              <a:t>NANSI 2011</a:t>
            </a:r>
            <a:endParaRPr lang="en-US"/>
          </a:p>
        </p:txBody>
      </p:sp>
      <p:sp>
        <p:nvSpPr>
          <p:cNvPr id="5" name="Slide Number Placeholder 4"/>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40092-9E98-41AC-A042-CFEF3BB745F1}" type="datetime1">
              <a:rPr lang="en-US" smtClean="0"/>
              <a:pPr/>
              <a:t>11/8/11</a:t>
            </a:fld>
            <a:endParaRPr lang="en-US"/>
          </a:p>
        </p:txBody>
      </p:sp>
      <p:sp>
        <p:nvSpPr>
          <p:cNvPr id="3" name="Footer Placeholder 2"/>
          <p:cNvSpPr>
            <a:spLocks noGrp="1"/>
          </p:cNvSpPr>
          <p:nvPr>
            <p:ph type="ftr" sz="quarter" idx="11"/>
          </p:nvPr>
        </p:nvSpPr>
        <p:spPr/>
        <p:txBody>
          <a:bodyPr/>
          <a:lstStyle/>
          <a:p>
            <a:r>
              <a:rPr lang="en-US" smtClean="0"/>
              <a:t>NANSI 2011</a:t>
            </a:r>
            <a:endParaRPr lang="en-US"/>
          </a:p>
        </p:txBody>
      </p:sp>
      <p:sp>
        <p:nvSpPr>
          <p:cNvPr id="4" name="Slide Number Placeholder 3"/>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F82821-AC74-4A95-9DD9-6E1C9FB085B0}" type="datetime1">
              <a:rPr lang="en-US" smtClean="0"/>
              <a:pPr/>
              <a:t>11/8/11</a:t>
            </a:fld>
            <a:endParaRPr lang="en-US"/>
          </a:p>
        </p:txBody>
      </p:sp>
      <p:sp>
        <p:nvSpPr>
          <p:cNvPr id="6" name="Footer Placeholder 5"/>
          <p:cNvSpPr>
            <a:spLocks noGrp="1"/>
          </p:cNvSpPr>
          <p:nvPr>
            <p:ph type="ftr" sz="quarter" idx="11"/>
          </p:nvPr>
        </p:nvSpPr>
        <p:spPr/>
        <p:txBody>
          <a:bodyPr/>
          <a:lstStyle/>
          <a:p>
            <a:r>
              <a:rPr lang="en-US" smtClean="0"/>
              <a:t>NANSI 2011</a:t>
            </a:r>
            <a:endParaRPr lang="en-US"/>
          </a:p>
        </p:txBody>
      </p:sp>
      <p:sp>
        <p:nvSpPr>
          <p:cNvPr id="7" name="Slide Number Placeholder 6"/>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35A82-DD80-4A03-BE12-294B49892501}" type="datetime1">
              <a:rPr lang="en-US" smtClean="0"/>
              <a:pPr/>
              <a:t>11/8/11</a:t>
            </a:fld>
            <a:endParaRPr lang="en-US"/>
          </a:p>
        </p:txBody>
      </p:sp>
      <p:sp>
        <p:nvSpPr>
          <p:cNvPr id="6" name="Footer Placeholder 5"/>
          <p:cNvSpPr>
            <a:spLocks noGrp="1"/>
          </p:cNvSpPr>
          <p:nvPr>
            <p:ph type="ftr" sz="quarter" idx="11"/>
          </p:nvPr>
        </p:nvSpPr>
        <p:spPr/>
        <p:txBody>
          <a:bodyPr/>
          <a:lstStyle/>
          <a:p>
            <a:r>
              <a:rPr lang="en-US" smtClean="0"/>
              <a:t>NANSI 2011</a:t>
            </a:r>
            <a:endParaRPr lang="en-US"/>
          </a:p>
        </p:txBody>
      </p:sp>
      <p:sp>
        <p:nvSpPr>
          <p:cNvPr id="7" name="Slide Number Placeholder 6"/>
          <p:cNvSpPr>
            <a:spLocks noGrp="1"/>
          </p:cNvSpPr>
          <p:nvPr>
            <p:ph type="sldNum" sz="quarter" idx="12"/>
          </p:nvPr>
        </p:nvSpPr>
        <p:spPr/>
        <p:txBody>
          <a:bodyPr/>
          <a:lstStyle/>
          <a:p>
            <a:fld id="{4E8BF72E-BFFD-44E1-B772-E46E362361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775BA-C9ED-40C0-9217-6638AF94D37C}" type="datetime1">
              <a:rPr lang="en-US" smtClean="0"/>
              <a:pPr/>
              <a:t>11/8/11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NANSI 2011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BF72E-BFFD-44E1-B772-E46E362361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9.png"/><Relationship Id="rId7" Type="http://schemas.openxmlformats.org/officeDocument/2006/relationships/image" Target="../media/image11.wm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6" Type="http://schemas.openxmlformats.org/officeDocument/2006/relationships/image" Target="../media/image10.wmf"/></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3" Type="http://schemas.openxmlformats.org/officeDocument/2006/relationships/hyperlink" Target="http://mol-biol4masters.masters.grkraj.org/html/Gene_Expression_II9-Regulation_of_Gene_Expression.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wmf"/><Relationship Id="rId3" Type="http://schemas.openxmlformats.org/officeDocument/2006/relationships/image" Target="../media/image1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3" Type="http://schemas.openxmlformats.org/officeDocument/2006/relationships/image" Target="../media/image17.w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4" Type="http://schemas.openxmlformats.org/officeDocument/2006/relationships/hyperlink" Target="http://www.barnesandnoble.com/" TargetMode="External"/><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www.fromoldbooks.org/Rosenwald-BookOfHours/pages/016-detail-miniature-scribe/" TargetMode="External"/><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hyperlink" Target="http://www.eurekalert.org/multimedia/pub/7027.php?from=109749" TargetMode="External"/><Relationship Id="rId4" Type="http://schemas.openxmlformats.org/officeDocument/2006/relationships/image" Target="../media/image24.png"/><Relationship Id="rId5" Type="http://schemas.openxmlformats.org/officeDocument/2006/relationships/image" Target="../media/image25.png"/><Relationship Id="rId7" Type="http://schemas.openxmlformats.org/officeDocument/2006/relationships/hyperlink" Target="http://martin-protean.com/protein-structure.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 Id="rId9" Type="http://schemas.openxmlformats.org/officeDocument/2006/relationships/hyperlink" Target="http://www.pdb.org/pdb/static.do?p=education_discussion/molecule_of_the_month/pdb10_1.html" TargetMode="External"/><Relationship Id="rId3" Type="http://schemas.openxmlformats.org/officeDocument/2006/relationships/image" Target="../media/image23.jpeg"/><Relationship Id="rId6"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drtedwilliams.net/kb/index.php?pagename=Eukaryotic%20Transcription%20Initia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faculty.irsc.edu/FACULTY/TFischer/micro%20resources.ht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3"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67.xml.rels><?xml version="1.0" encoding="UTF-8" standalone="yes"?>
<Relationships xmlns="http://schemas.openxmlformats.org/package/2006/relationships"><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jpeg"/></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4" Type="http://schemas.openxmlformats.org/officeDocument/2006/relationships/image" Target="../media/image65.png"/><Relationship Id="rId5" Type="http://schemas.openxmlformats.org/officeDocument/2006/relationships/hyperlink" Target="http://www.cbs.dtu.dk/staff/dave/roanoke/genetics980408f.htm" TargetMode="External"/><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drtedwilliams.net/kb/index.php?pagename=Eukaryotic%20Transcription%20Initiation" TargetMode="External"/><Relationship Id="rId6" Type="http://schemas.openxmlformats.org/officeDocument/2006/relationships/image" Target="../media/image6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Regulation of Gene Expression in Multicellular Organisms</a:t>
            </a:r>
            <a:endParaRPr lang="en-US" dirty="0"/>
          </a:p>
        </p:txBody>
      </p:sp>
      <p:sp>
        <p:nvSpPr>
          <p:cNvPr id="3" name="Subtitle 2"/>
          <p:cNvSpPr>
            <a:spLocks noGrp="1"/>
          </p:cNvSpPr>
          <p:nvPr>
            <p:ph type="subTitle" idx="1"/>
          </p:nvPr>
        </p:nvSpPr>
        <p:spPr/>
        <p:txBody>
          <a:bodyPr/>
          <a:lstStyle/>
          <a:p>
            <a:r>
              <a:rPr lang="en-US" dirty="0" smtClean="0"/>
              <a:t>Gene Expression Group</a:t>
            </a:r>
          </a:p>
          <a:p>
            <a:r>
              <a:rPr lang="en-US" dirty="0" smtClean="0"/>
              <a:t>7/14/11</a:t>
            </a:r>
            <a:endParaRPr lang="en-US" dirty="0"/>
          </a:p>
        </p:txBody>
      </p:sp>
      <p:sp>
        <p:nvSpPr>
          <p:cNvPr id="4" name="Footer Placeholder 3"/>
          <p:cNvSpPr>
            <a:spLocks noGrp="1"/>
          </p:cNvSpPr>
          <p:nvPr>
            <p:ph type="ftr" sz="quarter" idx="11"/>
          </p:nvPr>
        </p:nvSpPr>
        <p:spPr>
          <a:xfrm>
            <a:off x="952413" y="6088966"/>
            <a:ext cx="7585885" cy="211286"/>
          </a:xfrm>
        </p:spPr>
        <p:txBody>
          <a:bodyPr/>
          <a:lstStyle/>
          <a:p>
            <a:r>
              <a:rPr lang="en-US" sz="1600"/>
              <a:t>2011 National Academies Northstar Institute for Undergraduate Education in Biology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871538" y="1284288"/>
            <a:ext cx="7313612" cy="3416300"/>
          </a:xfrm>
          <a:prstGeom prst="rect">
            <a:avLst/>
          </a:prstGeom>
        </p:spPr>
        <p:txBody>
          <a:bodyPr>
            <a:spAutoFit/>
          </a:bodyPr>
          <a:lstStyle/>
          <a:p>
            <a:pPr fontAlgn="auto">
              <a:spcBef>
                <a:spcPts val="0"/>
              </a:spcBef>
              <a:spcAft>
                <a:spcPts val="0"/>
              </a:spcAft>
              <a:defRPr/>
            </a:pPr>
            <a:r>
              <a:rPr lang="en-US" sz="2400" dirty="0">
                <a:latin typeface="Chalkboard"/>
                <a:ea typeface="+mn-ea"/>
                <a:cs typeface="Chalkboard"/>
              </a:rPr>
              <a:t>Q3. Proteins that regulate transcription are called:</a:t>
            </a:r>
          </a:p>
          <a:p>
            <a:pPr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RNA polymerase</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DNA polymerase</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Transcription factors</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Promoters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09575" y="1263650"/>
            <a:ext cx="8316913" cy="4154984"/>
          </a:xfrm>
          <a:prstGeom prst="rect">
            <a:avLst/>
          </a:prstGeom>
        </p:spPr>
        <p:txBody>
          <a:bodyPr>
            <a:spAutoFit/>
          </a:bodyPr>
          <a:lstStyle/>
          <a:p>
            <a:pPr fontAlgn="auto">
              <a:spcBef>
                <a:spcPts val="0"/>
              </a:spcBef>
              <a:spcAft>
                <a:spcPts val="0"/>
              </a:spcAft>
              <a:defRPr/>
            </a:pPr>
            <a:r>
              <a:rPr lang="en-US" sz="2400" dirty="0">
                <a:latin typeface="Chalkboard"/>
                <a:ea typeface="+mn-ea"/>
                <a:cs typeface="Chalkboard"/>
              </a:rPr>
              <a:t>Q4. An Operon contains:</a:t>
            </a:r>
          </a:p>
          <a:p>
            <a:pPr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One or more structural genes which are transcribed together</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Promoter sequences upstream of the structural genes and operator sequences close to the promoter.</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Both a and b are correct</a:t>
            </a:r>
          </a:p>
          <a:p>
            <a:pPr marL="228600" indent="-228600" fontAlgn="auto">
              <a:spcBef>
                <a:spcPts val="0"/>
              </a:spcBef>
              <a:spcAft>
                <a:spcPts val="0"/>
              </a:spcAft>
              <a:buFontTx/>
              <a:buAutoNum type="alphaLcParenR"/>
              <a:defRPr/>
            </a:pPr>
            <a:endParaRPr lang="en-US" sz="2400" dirty="0" smtClean="0">
              <a:latin typeface="Chalkboard"/>
              <a:ea typeface="+mn-ea"/>
              <a:cs typeface="Chalkboard"/>
            </a:endParaRPr>
          </a:p>
          <a:p>
            <a:pPr marL="228600" indent="-228600" fontAlgn="auto">
              <a:spcBef>
                <a:spcPts val="0"/>
              </a:spcBef>
              <a:spcAft>
                <a:spcPts val="0"/>
              </a:spcAft>
              <a:buFontTx/>
              <a:buAutoNum type="alphaLcParenR"/>
              <a:defRPr/>
            </a:pPr>
            <a:r>
              <a:rPr lang="en-US" sz="2400" dirty="0" smtClean="0">
                <a:latin typeface="Chalkboard"/>
                <a:ea typeface="+mn-ea"/>
                <a:cs typeface="Chalkboard"/>
              </a:rPr>
              <a:t> None of them is correct</a:t>
            </a:r>
            <a:endParaRPr lang="en-US" sz="2400" dirty="0">
              <a:latin typeface="Chalkboard"/>
              <a:ea typeface="+mn-ea"/>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25450" y="1500188"/>
            <a:ext cx="7786688" cy="4154487"/>
          </a:xfrm>
          <a:prstGeom prst="rect">
            <a:avLst/>
          </a:prstGeom>
        </p:spPr>
        <p:txBody>
          <a:bodyPr>
            <a:spAutoFit/>
          </a:bodyPr>
          <a:lstStyle/>
          <a:p>
            <a:pPr fontAlgn="auto">
              <a:spcBef>
                <a:spcPts val="0"/>
              </a:spcBef>
              <a:spcAft>
                <a:spcPts val="0"/>
              </a:spcAft>
              <a:defRPr/>
            </a:pPr>
            <a:r>
              <a:rPr lang="en-US" sz="2400" dirty="0">
                <a:latin typeface="Chalkboard"/>
                <a:ea typeface="+mn-ea"/>
                <a:cs typeface="Chalkboard"/>
              </a:rPr>
              <a:t>Q5. The Beta-</a:t>
            </a:r>
            <a:r>
              <a:rPr lang="en-US" sz="2400" dirty="0" err="1">
                <a:latin typeface="Chalkboard"/>
                <a:ea typeface="+mn-ea"/>
                <a:cs typeface="Chalkboard"/>
              </a:rPr>
              <a:t>galactosidase</a:t>
            </a:r>
            <a:r>
              <a:rPr lang="en-US" sz="2400" dirty="0">
                <a:latin typeface="Chalkboard"/>
                <a:ea typeface="+mn-ea"/>
                <a:cs typeface="Chalkboard"/>
              </a:rPr>
              <a:t> protein of the lac operon in </a:t>
            </a:r>
            <a:r>
              <a:rPr lang="en-US" sz="2400" i="1" dirty="0">
                <a:latin typeface="Chalkboard"/>
                <a:ea typeface="+mn-ea"/>
                <a:cs typeface="Chalkboard"/>
              </a:rPr>
              <a:t>Escherichia coli </a:t>
            </a:r>
            <a:r>
              <a:rPr lang="en-US" sz="2400" dirty="0">
                <a:latin typeface="Chalkboard"/>
                <a:ea typeface="+mn-ea"/>
                <a:cs typeface="Chalkboard"/>
              </a:rPr>
              <a:t>is</a:t>
            </a:r>
            <a:r>
              <a:rPr lang="en-US" sz="2400" i="1" dirty="0">
                <a:latin typeface="Chalkboard"/>
                <a:ea typeface="+mn-ea"/>
                <a:cs typeface="Chalkboard"/>
              </a:rPr>
              <a:t> </a:t>
            </a:r>
            <a:r>
              <a:rPr lang="en-US" sz="2400" dirty="0">
                <a:latin typeface="Chalkboard"/>
                <a:ea typeface="+mn-ea"/>
                <a:cs typeface="Chalkboard"/>
              </a:rPr>
              <a:t>at low concentrations in the presence of:</a:t>
            </a:r>
          </a:p>
          <a:p>
            <a:pPr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Glucose</a:t>
            </a:r>
          </a:p>
          <a:p>
            <a:pPr marL="228600" indent="-228600"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t>
            </a:r>
            <a:r>
              <a:rPr lang="en-US" sz="2400" dirty="0" smtClean="0">
                <a:latin typeface="Chalkboard"/>
                <a:ea typeface="+mn-ea"/>
                <a:cs typeface="Chalkboard"/>
              </a:rPr>
              <a:t>Lactose</a:t>
            </a:r>
            <a:endParaRPr lang="en-US" sz="2400" dirty="0">
              <a:latin typeface="Chalkboard"/>
              <a:ea typeface="+mn-ea"/>
              <a:cs typeface="Chalkboard"/>
            </a:endParaRP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t>
            </a:r>
            <a:r>
              <a:rPr lang="en-US" sz="2400" dirty="0" smtClean="0">
                <a:latin typeface="Chalkboard"/>
                <a:ea typeface="+mn-ea"/>
                <a:cs typeface="Chalkboard"/>
              </a:rPr>
              <a:t>Both a and b</a:t>
            </a:r>
            <a:endParaRPr lang="en-US" sz="2400" dirty="0">
              <a:latin typeface="Chalkboard"/>
              <a:ea typeface="+mn-ea"/>
              <a:cs typeface="Chalkboard"/>
            </a:endParaRP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smtClean="0">
                <a:latin typeface="Chalkboard"/>
                <a:ea typeface="+mn-ea"/>
                <a:cs typeface="Chalkboard"/>
              </a:rPr>
              <a:t> Neither</a:t>
            </a:r>
            <a:endParaRPr lang="en-US" sz="2400" dirty="0">
              <a:latin typeface="Chalkboard"/>
              <a:ea typeface="+mn-ea"/>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solidFill>
                  <a:srgbClr val="7F7F7F"/>
                </a:solidFill>
              </a:rPr>
              <a:t>Context</a:t>
            </a:r>
          </a:p>
          <a:p>
            <a:pPr marL="457200" indent="-457200">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Review: Clicker Questions</a:t>
            </a:r>
          </a:p>
          <a:p>
            <a:pPr>
              <a:buFont typeface="+mj-lt"/>
              <a:buAutoNum type="arabicPeriod"/>
            </a:pPr>
            <a:endParaRPr lang="en-US" sz="1100" dirty="0" smtClean="0"/>
          </a:p>
          <a:p>
            <a:pPr marL="514350" indent="-514350">
              <a:buFont typeface="+mj-lt"/>
              <a:buAutoNum type="arabicPeriod"/>
            </a:pPr>
            <a:r>
              <a:rPr lang="en-US" sz="2800" b="1" dirty="0" smtClean="0"/>
              <a:t>Cell Differences (Think-Pair-Share)</a:t>
            </a:r>
          </a:p>
          <a:p>
            <a:pPr>
              <a:buFont typeface="+mj-lt"/>
              <a:buAutoNum type="arabicPeriod"/>
            </a:pPr>
            <a:endParaRPr lang="en-US" sz="1100" dirty="0" smtClean="0"/>
          </a:p>
          <a:p>
            <a:pPr marL="514350" indent="-514350">
              <a:buFont typeface="+mj-lt"/>
              <a:buAutoNum type="arabicPeriod"/>
            </a:pPr>
            <a:r>
              <a:rPr lang="en-US" sz="2800" dirty="0" smtClean="0">
                <a:solidFill>
                  <a:srgbClr val="7F7F7F"/>
                </a:solidFill>
              </a:rPr>
              <a:t>Regulation of Gene Expression (Mini-Lecture)</a:t>
            </a:r>
          </a:p>
          <a:p>
            <a:pPr>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Application Exercise (Data Activity)</a:t>
            </a:r>
          </a:p>
          <a:p>
            <a:pPr>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Summary and Conclusions</a:t>
            </a:r>
            <a:endParaRPr lang="en-US" sz="2800" dirty="0">
              <a:solidFill>
                <a:srgbClr val="7F7F7F"/>
              </a:solidFill>
            </a:endParaRPr>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674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NANSI 2011</a:t>
            </a:r>
            <a:endParaRPr lang="en-US"/>
          </a:p>
        </p:txBody>
      </p:sp>
      <p:sp>
        <p:nvSpPr>
          <p:cNvPr id="5" name="TextBox 4"/>
          <p:cNvSpPr txBox="1"/>
          <p:nvPr/>
        </p:nvSpPr>
        <p:spPr>
          <a:xfrm>
            <a:off x="534688" y="830842"/>
            <a:ext cx="8363012" cy="4647426"/>
          </a:xfrm>
          <a:prstGeom prst="rect">
            <a:avLst/>
          </a:prstGeom>
          <a:noFill/>
        </p:spPr>
        <p:txBody>
          <a:bodyPr wrap="none" rtlCol="0">
            <a:spAutoFit/>
          </a:bodyPr>
          <a:lstStyle/>
          <a:p>
            <a:r>
              <a:rPr lang="en-US" sz="2800" b="1" dirty="0" smtClean="0"/>
              <a:t>Think-pair-share #1: examples of different human cells </a:t>
            </a:r>
          </a:p>
          <a:p>
            <a:endParaRPr lang="en-US" sz="2800" dirty="0" smtClean="0"/>
          </a:p>
          <a:p>
            <a:r>
              <a:rPr lang="en-US" sz="2400" dirty="0" smtClean="0"/>
              <a:t>Individually, list 2 different kinds of human cells  (1 minute)</a:t>
            </a:r>
          </a:p>
          <a:p>
            <a:endParaRPr lang="en-US" sz="2400" dirty="0" smtClean="0"/>
          </a:p>
          <a:p>
            <a:r>
              <a:rPr lang="en-US" sz="2400" dirty="0" smtClean="0"/>
              <a:t>How are they similar in form or </a:t>
            </a:r>
            <a:r>
              <a:rPr lang="en-US" sz="2400" dirty="0"/>
              <a:t>f</a:t>
            </a:r>
            <a:r>
              <a:rPr lang="en-US" sz="2400" dirty="0" smtClean="0"/>
              <a:t>unction (2-3 ways)?</a:t>
            </a:r>
          </a:p>
          <a:p>
            <a:endParaRPr lang="en-US" sz="2400" dirty="0" smtClean="0"/>
          </a:p>
          <a:p>
            <a:r>
              <a:rPr lang="en-US" sz="2400" dirty="0" smtClean="0"/>
              <a:t>How are they </a:t>
            </a:r>
            <a:r>
              <a:rPr lang="en-US" sz="2400" dirty="0"/>
              <a:t>different in form or function (2-3 ways)</a:t>
            </a:r>
            <a:r>
              <a:rPr lang="en-US" sz="2400" dirty="0" smtClean="0"/>
              <a:t>?</a:t>
            </a:r>
          </a:p>
          <a:p>
            <a:endParaRPr lang="en-US" sz="2400" dirty="0" smtClean="0"/>
          </a:p>
          <a:p>
            <a:endParaRPr lang="en-US" sz="2400" dirty="0" smtClean="0"/>
          </a:p>
          <a:p>
            <a:r>
              <a:rPr lang="en-US" sz="2400" dirty="0" smtClean="0"/>
              <a:t>Discuss your ideas within your pod (two minutes)</a:t>
            </a:r>
          </a:p>
          <a:p>
            <a:endParaRPr lang="en-US" sz="2400" dirty="0" smtClean="0"/>
          </a:p>
          <a:p>
            <a:r>
              <a:rPr lang="en-US" sz="2400" dirty="0" smtClean="0"/>
              <a:t>Share with class!</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5250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Takeaway</a:t>
            </a:r>
            <a:endParaRPr lang="en-US" b="1" dirty="0"/>
          </a:p>
        </p:txBody>
      </p:sp>
      <p:sp>
        <p:nvSpPr>
          <p:cNvPr id="3" name="Content Placeholder 2"/>
          <p:cNvSpPr>
            <a:spLocks noGrp="1"/>
          </p:cNvSpPr>
          <p:nvPr>
            <p:ph idx="1"/>
          </p:nvPr>
        </p:nvSpPr>
        <p:spPr/>
        <p:txBody>
          <a:bodyPr>
            <a:normAutofit lnSpcReduction="10000"/>
          </a:bodyPr>
          <a:lstStyle/>
          <a:p>
            <a:r>
              <a:rPr lang="en-US" dirty="0" smtClean="0"/>
              <a:t>Cells can be different!</a:t>
            </a:r>
          </a:p>
          <a:p>
            <a:endParaRPr lang="en-US" dirty="0" smtClean="0"/>
          </a:p>
          <a:p>
            <a:r>
              <a:rPr lang="en-US" dirty="0" smtClean="0"/>
              <a:t>Different cells share common features and components (e.g., nucleus, membrane)</a:t>
            </a:r>
          </a:p>
          <a:p>
            <a:endParaRPr lang="en-US" dirty="0" smtClean="0"/>
          </a:p>
          <a:p>
            <a:r>
              <a:rPr lang="en-US" dirty="0" smtClean="0"/>
              <a:t>Different cells have different shapes and forms</a:t>
            </a:r>
          </a:p>
          <a:p>
            <a:endParaRPr lang="en-US" dirty="0" smtClean="0"/>
          </a:p>
          <a:p>
            <a:r>
              <a:rPr lang="en-US" dirty="0" smtClean="0"/>
              <a:t>Different cells have different functions</a:t>
            </a:r>
            <a:endParaRPr lang="en-US" dirty="0"/>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4584309" y="1649436"/>
            <a:ext cx="4214153" cy="4214153"/>
          </a:xfrm>
          <a:prstGeom prst="rect">
            <a:avLst/>
          </a:prstGeom>
          <a:noFill/>
          <a:ln w="9525">
            <a:noFill/>
            <a:miter lim="800000"/>
            <a:headEnd/>
            <a:tailEnd/>
          </a:ln>
        </p:spPr>
      </p:pic>
      <p:sp>
        <p:nvSpPr>
          <p:cNvPr id="3" name="Oval 2"/>
          <p:cNvSpPr/>
          <p:nvPr/>
        </p:nvSpPr>
        <p:spPr>
          <a:xfrm>
            <a:off x="240030" y="1771650"/>
            <a:ext cx="3943350" cy="4095457"/>
          </a:xfrm>
          <a:prstGeom prst="ellipse">
            <a:avLst/>
          </a:prstGeom>
          <a:blipFill dpi="0" rotWithShape="1">
            <a:blip r:embed="rId3" cstate="print"/>
            <a:srcRect/>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1470" y="457200"/>
            <a:ext cx="83439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Same or Different?</a:t>
            </a:r>
            <a:endParaRPr lang="en-US"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752600"/>
          </a:xfrm>
        </p:spPr>
        <p:txBody>
          <a:bodyPr>
            <a:normAutofit/>
          </a:bodyPr>
          <a:lstStyle/>
          <a:p>
            <a:pPr algn="l"/>
            <a:r>
              <a:rPr lang="en-US" sz="3200" dirty="0" smtClean="0"/>
              <a:t>Which of the following macromolecules is primarily responsible for the differences between these two cells?</a:t>
            </a:r>
            <a:endParaRPr lang="en-US" sz="3200" dirty="0"/>
          </a:p>
        </p:txBody>
      </p:sp>
      <p:sp>
        <p:nvSpPr>
          <p:cNvPr id="4" name="Content Placeholder 3"/>
          <p:cNvSpPr>
            <a:spLocks noGrp="1"/>
          </p:cNvSpPr>
          <p:nvPr>
            <p:ph idx="1"/>
          </p:nvPr>
        </p:nvSpPr>
        <p:spPr>
          <a:xfrm>
            <a:off x="457200" y="2590800"/>
            <a:ext cx="8229600" cy="3535363"/>
          </a:xfrm>
        </p:spPr>
        <p:txBody>
          <a:bodyPr/>
          <a:lstStyle/>
          <a:p>
            <a:pPr>
              <a:buNone/>
            </a:pPr>
            <a:r>
              <a:rPr lang="en-US" dirty="0" smtClean="0"/>
              <a:t>A. Carbohydrates</a:t>
            </a:r>
          </a:p>
          <a:p>
            <a:pPr>
              <a:buNone/>
            </a:pPr>
            <a:r>
              <a:rPr lang="en-US" dirty="0" smtClean="0"/>
              <a:t>B. DNA</a:t>
            </a:r>
          </a:p>
          <a:p>
            <a:pPr>
              <a:buNone/>
            </a:pPr>
            <a:r>
              <a:rPr lang="en-US" dirty="0" smtClean="0"/>
              <a:t>C. Lipids</a:t>
            </a:r>
          </a:p>
          <a:p>
            <a:pPr>
              <a:buNone/>
            </a:pPr>
            <a:r>
              <a:rPr lang="en-US" dirty="0" smtClean="0"/>
              <a:t>D. mRNA</a:t>
            </a:r>
          </a:p>
          <a:p>
            <a:pPr>
              <a:buNone/>
            </a:pPr>
            <a:r>
              <a:rPr lang="en-US" dirty="0" smtClean="0"/>
              <a:t>E. Proteins</a:t>
            </a:r>
            <a:endParaRPr lang="en-US" dirty="0"/>
          </a:p>
        </p:txBody>
      </p:sp>
      <p:sp>
        <p:nvSpPr>
          <p:cNvPr id="2" name="Footer Placeholder 1"/>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752600"/>
          </a:xfrm>
        </p:spPr>
        <p:txBody>
          <a:bodyPr>
            <a:normAutofit/>
          </a:bodyPr>
          <a:lstStyle/>
          <a:p>
            <a:pPr algn="l"/>
            <a:r>
              <a:rPr lang="en-US" sz="3200" dirty="0" smtClean="0"/>
              <a:t>Which of the following macromolecules is primarily responsible for the differences between these two cells?</a:t>
            </a:r>
            <a:endParaRPr lang="en-US" sz="3200" dirty="0"/>
          </a:p>
        </p:txBody>
      </p:sp>
      <p:sp>
        <p:nvSpPr>
          <p:cNvPr id="4" name="Content Placeholder 3"/>
          <p:cNvSpPr>
            <a:spLocks noGrp="1"/>
          </p:cNvSpPr>
          <p:nvPr>
            <p:ph idx="1"/>
          </p:nvPr>
        </p:nvSpPr>
        <p:spPr>
          <a:xfrm>
            <a:off x="457200" y="2590800"/>
            <a:ext cx="8229600" cy="3535363"/>
          </a:xfrm>
        </p:spPr>
        <p:txBody>
          <a:bodyPr/>
          <a:lstStyle/>
          <a:p>
            <a:pPr>
              <a:buNone/>
            </a:pPr>
            <a:r>
              <a:rPr lang="en-US" dirty="0" smtClean="0"/>
              <a:t>A. Carbohydrates</a:t>
            </a:r>
          </a:p>
          <a:p>
            <a:pPr>
              <a:buNone/>
            </a:pPr>
            <a:r>
              <a:rPr lang="en-US" dirty="0" smtClean="0"/>
              <a:t>B. DNA</a:t>
            </a:r>
          </a:p>
          <a:p>
            <a:pPr>
              <a:buNone/>
            </a:pPr>
            <a:r>
              <a:rPr lang="en-US" dirty="0" smtClean="0"/>
              <a:t>C. Lipids</a:t>
            </a:r>
          </a:p>
          <a:p>
            <a:pPr>
              <a:buNone/>
            </a:pPr>
            <a:r>
              <a:rPr lang="en-US" dirty="0" smtClean="0"/>
              <a:t>D. </a:t>
            </a:r>
            <a:r>
              <a:rPr lang="en-US" dirty="0" smtClean="0">
                <a:solidFill>
                  <a:srgbClr val="3A7DCE"/>
                </a:solidFill>
              </a:rPr>
              <a:t>mRNA</a:t>
            </a:r>
          </a:p>
          <a:p>
            <a:pPr>
              <a:buNone/>
            </a:pPr>
            <a:r>
              <a:rPr lang="en-US" dirty="0" smtClean="0"/>
              <a:t>E. </a:t>
            </a:r>
            <a:r>
              <a:rPr lang="en-US" dirty="0" smtClean="0">
                <a:solidFill>
                  <a:schemeClr val="tx2">
                    <a:lumMod val="60000"/>
                    <a:lumOff val="40000"/>
                  </a:schemeClr>
                </a:solidFill>
              </a:rPr>
              <a:t>Proteins</a:t>
            </a:r>
            <a:endParaRPr lang="en-US" dirty="0">
              <a:solidFill>
                <a:schemeClr val="tx2">
                  <a:lumMod val="60000"/>
                  <a:lumOff val="40000"/>
                </a:schemeClr>
              </a:solidFill>
            </a:endParaRPr>
          </a:p>
        </p:txBody>
      </p:sp>
      <p:sp>
        <p:nvSpPr>
          <p:cNvPr id="2" name="Footer Placeholder 1"/>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Takeaway</a:t>
            </a:r>
            <a:endParaRPr lang="en-US" b="1" dirty="0"/>
          </a:p>
        </p:txBody>
      </p:sp>
      <p:sp>
        <p:nvSpPr>
          <p:cNvPr id="3" name="Content Placeholder 2"/>
          <p:cNvSpPr>
            <a:spLocks noGrp="1"/>
          </p:cNvSpPr>
          <p:nvPr>
            <p:ph idx="1"/>
          </p:nvPr>
        </p:nvSpPr>
        <p:spPr/>
        <p:txBody>
          <a:bodyPr/>
          <a:lstStyle/>
          <a:p>
            <a:r>
              <a:rPr lang="en-US" dirty="0" smtClean="0"/>
              <a:t>DNA sequence is not different</a:t>
            </a:r>
          </a:p>
          <a:p>
            <a:endParaRPr lang="en-US" dirty="0" smtClean="0"/>
          </a:p>
          <a:p>
            <a:r>
              <a:rPr lang="en-US" dirty="0" smtClean="0"/>
              <a:t>Differences in mRNA and proteins are important</a:t>
            </a:r>
          </a:p>
          <a:p>
            <a:endParaRPr lang="en-US" dirty="0" smtClean="0"/>
          </a:p>
          <a:p>
            <a:r>
              <a:rPr lang="en-US" dirty="0" smtClean="0"/>
              <a:t>How these differences in mRNA and protein occur is the subject of our mini-lecture.</a:t>
            </a:r>
            <a:endParaRPr lang="en-US" dirty="0"/>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t>Context</a:t>
            </a:r>
          </a:p>
          <a:p>
            <a:pPr marL="457200" indent="-457200">
              <a:buFont typeface="+mj-lt"/>
              <a:buAutoNum type="arabicPeriod"/>
            </a:pPr>
            <a:endParaRPr lang="en-US" sz="1100" dirty="0" smtClean="0"/>
          </a:p>
          <a:p>
            <a:pPr marL="514350" indent="-514350">
              <a:buFont typeface="+mj-lt"/>
              <a:buAutoNum type="arabicPeriod"/>
            </a:pPr>
            <a:r>
              <a:rPr lang="en-US" sz="2800" dirty="0" smtClean="0"/>
              <a:t>Review: Clicker Questions</a:t>
            </a:r>
          </a:p>
          <a:p>
            <a:pPr>
              <a:buFont typeface="+mj-lt"/>
              <a:buAutoNum type="arabicPeriod"/>
            </a:pPr>
            <a:endParaRPr lang="en-US" sz="1100" dirty="0" smtClean="0"/>
          </a:p>
          <a:p>
            <a:pPr marL="514350" indent="-514350">
              <a:buFont typeface="+mj-lt"/>
              <a:buAutoNum type="arabicPeriod"/>
            </a:pPr>
            <a:r>
              <a:rPr lang="en-US" sz="2800" dirty="0" smtClean="0"/>
              <a:t>Cell Differences (Think-Pair-Share)</a:t>
            </a:r>
          </a:p>
          <a:p>
            <a:pPr>
              <a:buFont typeface="+mj-lt"/>
              <a:buAutoNum type="arabicPeriod"/>
            </a:pPr>
            <a:endParaRPr lang="en-US" sz="1100" dirty="0" smtClean="0"/>
          </a:p>
          <a:p>
            <a:pPr marL="514350" indent="-514350">
              <a:buFont typeface="+mj-lt"/>
              <a:buAutoNum type="arabicPeriod"/>
            </a:pPr>
            <a:r>
              <a:rPr lang="en-US" sz="2800" dirty="0" smtClean="0"/>
              <a:t>Regulation of Gene Expression (Mini-Lecture)</a:t>
            </a:r>
          </a:p>
          <a:p>
            <a:pPr>
              <a:buFont typeface="+mj-lt"/>
              <a:buAutoNum type="arabicPeriod"/>
            </a:pPr>
            <a:endParaRPr lang="en-US" sz="1100" dirty="0" smtClean="0"/>
          </a:p>
          <a:p>
            <a:pPr marL="514350" indent="-514350">
              <a:buFont typeface="+mj-lt"/>
              <a:buAutoNum type="arabicPeriod"/>
            </a:pPr>
            <a:r>
              <a:rPr lang="en-US" sz="2800" dirty="0" smtClean="0"/>
              <a:t>Application Exercise (Data Activity)</a:t>
            </a:r>
          </a:p>
          <a:p>
            <a:pPr>
              <a:buFont typeface="+mj-lt"/>
              <a:buAutoNum type="arabicPeriod"/>
            </a:pPr>
            <a:endParaRPr lang="en-US" sz="1100" dirty="0" smtClean="0"/>
          </a:p>
          <a:p>
            <a:pPr marL="514350" indent="-514350">
              <a:buFont typeface="+mj-lt"/>
              <a:buAutoNum type="arabicPeriod"/>
            </a:pPr>
            <a:r>
              <a:rPr lang="en-US" sz="2800" dirty="0" smtClean="0"/>
              <a:t>Summary and Conclusions</a:t>
            </a:r>
            <a:endParaRPr lang="en-US" sz="2800" dirty="0"/>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8213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solidFill>
                  <a:schemeClr val="tx1">
                    <a:lumMod val="50000"/>
                    <a:lumOff val="50000"/>
                  </a:schemeClr>
                </a:solidFill>
              </a:rPr>
              <a:t>Context</a:t>
            </a:r>
          </a:p>
          <a:p>
            <a:pPr marL="457200" indent="-457200">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Review: Clicker Questions</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Cell Differences (Think-Pair-Share)</a:t>
            </a:r>
          </a:p>
          <a:p>
            <a:pPr>
              <a:buFont typeface="+mj-lt"/>
              <a:buAutoNum type="arabicPeriod"/>
            </a:pPr>
            <a:endParaRPr lang="en-US" sz="1100" dirty="0" smtClean="0"/>
          </a:p>
          <a:p>
            <a:pPr marL="514350" indent="-514350">
              <a:buFont typeface="+mj-lt"/>
              <a:buAutoNum type="arabicPeriod"/>
            </a:pPr>
            <a:r>
              <a:rPr lang="en-US" sz="2800" b="1" dirty="0" smtClean="0">
                <a:solidFill>
                  <a:srgbClr val="000000"/>
                </a:solidFill>
              </a:rPr>
              <a:t>Regulation of Gene Expression (Mini-Lecture)</a:t>
            </a:r>
          </a:p>
          <a:p>
            <a:pPr>
              <a:buFont typeface="+mj-lt"/>
              <a:buAutoNum type="arabicPeriod"/>
            </a:pPr>
            <a:endParaRPr lang="en-US" sz="1100" dirty="0" smtClean="0"/>
          </a:p>
          <a:p>
            <a:pPr marL="514350" indent="-514350">
              <a:buFont typeface="+mj-lt"/>
              <a:buAutoNum type="arabicPeriod"/>
            </a:pPr>
            <a:r>
              <a:rPr lang="en-US" sz="2800" dirty="0" smtClean="0">
                <a:solidFill>
                  <a:srgbClr val="7F7F7F"/>
                </a:solidFill>
              </a:rPr>
              <a:t>Application Exercise (Data Activity)</a:t>
            </a:r>
          </a:p>
          <a:p>
            <a:pPr>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Summary and Conclusions</a:t>
            </a:r>
            <a:endParaRPr lang="en-US" sz="2800" dirty="0">
              <a:solidFill>
                <a:srgbClr val="7F7F7F"/>
              </a:solidFill>
            </a:endParaRPr>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674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562600" cy="914400"/>
          </a:xfrm>
        </p:spPr>
        <p:txBody>
          <a:bodyPr/>
          <a:lstStyle/>
          <a:p>
            <a:r>
              <a:rPr lang="en-US" dirty="0" smtClean="0"/>
              <a:t>Transcription Refresher</a:t>
            </a:r>
            <a:endParaRPr lang="en-US" dirty="0"/>
          </a:p>
        </p:txBody>
      </p:sp>
      <p:sp>
        <p:nvSpPr>
          <p:cNvPr id="3" name="Content Placeholder 2"/>
          <p:cNvSpPr>
            <a:spLocks noGrp="1"/>
          </p:cNvSpPr>
          <p:nvPr>
            <p:ph idx="1"/>
          </p:nvPr>
        </p:nvSpPr>
        <p:spPr>
          <a:xfrm>
            <a:off x="914400" y="1600200"/>
            <a:ext cx="3962400" cy="4114800"/>
          </a:xfrm>
        </p:spPr>
        <p:txBody>
          <a:bodyPr>
            <a:normAutofit/>
          </a:bodyPr>
          <a:lstStyle/>
          <a:p>
            <a:r>
              <a:rPr lang="en-US" dirty="0" smtClean="0"/>
              <a:t>Initiation</a:t>
            </a:r>
          </a:p>
          <a:p>
            <a:endParaRPr lang="en-US" sz="1600" dirty="0" smtClean="0"/>
          </a:p>
          <a:p>
            <a:endParaRPr lang="en-US" sz="1600" dirty="0" smtClean="0"/>
          </a:p>
          <a:p>
            <a:endParaRPr lang="en-US" sz="1600" dirty="0" smtClean="0"/>
          </a:p>
          <a:p>
            <a:r>
              <a:rPr lang="en-US" dirty="0" smtClean="0"/>
              <a:t>Elongation</a:t>
            </a:r>
          </a:p>
          <a:p>
            <a:endParaRPr lang="en-US" sz="1600" dirty="0" smtClean="0"/>
          </a:p>
          <a:p>
            <a:endParaRPr lang="en-US" sz="1600" dirty="0" smtClean="0"/>
          </a:p>
          <a:p>
            <a:endParaRPr lang="en-US" sz="1600" dirty="0" smtClean="0"/>
          </a:p>
          <a:p>
            <a:r>
              <a:rPr lang="en-US" dirty="0" smtClean="0"/>
              <a:t>Termination</a:t>
            </a:r>
          </a:p>
        </p:txBody>
      </p:sp>
      <p:sp>
        <p:nvSpPr>
          <p:cNvPr id="4" name="Footer Placeholder 3"/>
          <p:cNvSpPr>
            <a:spLocks noGrp="1"/>
          </p:cNvSpPr>
          <p:nvPr>
            <p:ph type="ftr" sz="quarter" idx="11"/>
          </p:nvPr>
        </p:nvSpPr>
        <p:spPr/>
        <p:txBody>
          <a:bodyPr/>
          <a:lstStyle/>
          <a:p>
            <a:r>
              <a:rPr lang="en-US" dirty="0" smtClean="0"/>
              <a:t>NANSI 2011</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334000" y="762000"/>
            <a:ext cx="3168916" cy="57376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800" b="1" dirty="0" smtClean="0"/>
              <a:t>Promoters and Enhancers</a:t>
            </a:r>
            <a:endParaRPr lang="en-US" sz="4800" b="1" dirty="0"/>
          </a:p>
        </p:txBody>
      </p:sp>
      <p:sp>
        <p:nvSpPr>
          <p:cNvPr id="4" name="Footer Placeholder 3"/>
          <p:cNvSpPr>
            <a:spLocks noGrp="1"/>
          </p:cNvSpPr>
          <p:nvPr>
            <p:ph type="ftr" sz="quarter" idx="11"/>
          </p:nvPr>
        </p:nvSpPr>
        <p:spPr/>
        <p:txBody>
          <a:bodyPr/>
          <a:lstStyle/>
          <a:p>
            <a:r>
              <a:rPr lang="en-US" dirty="0" smtClean="0"/>
              <a:t>NANSI 2011</a:t>
            </a:r>
            <a:endParaRPr lang="en-US" dirty="0"/>
          </a:p>
        </p:txBody>
      </p:sp>
      <p:grpSp>
        <p:nvGrpSpPr>
          <p:cNvPr id="21" name="Group 20"/>
          <p:cNvGrpSpPr/>
          <p:nvPr/>
        </p:nvGrpSpPr>
        <p:grpSpPr>
          <a:xfrm>
            <a:off x="609600" y="1447800"/>
            <a:ext cx="8153400" cy="457200"/>
            <a:chOff x="838200" y="1447800"/>
            <a:chExt cx="8153400" cy="457200"/>
          </a:xfrm>
        </p:grpSpPr>
        <p:sp>
          <p:nvSpPr>
            <p:cNvPr id="5" name="Rectangle 4"/>
            <p:cNvSpPr/>
            <p:nvPr/>
          </p:nvSpPr>
          <p:spPr>
            <a:xfrm>
              <a:off x="838200" y="1638300"/>
              <a:ext cx="8153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19600" y="1485900"/>
              <a:ext cx="2362200" cy="381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8600" y="1485900"/>
              <a:ext cx="304800"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1491734"/>
              <a:ext cx="1828800" cy="369332"/>
            </a:xfrm>
            <a:prstGeom prst="rect">
              <a:avLst/>
            </a:prstGeom>
            <a:noFill/>
          </p:spPr>
          <p:txBody>
            <a:bodyPr wrap="square" rtlCol="0">
              <a:spAutoFit/>
            </a:bodyPr>
            <a:lstStyle/>
            <a:p>
              <a:r>
                <a:rPr lang="en-US" dirty="0" smtClean="0"/>
                <a:t>Coding Region</a:t>
              </a:r>
              <a:endParaRPr lang="en-US" dirty="0"/>
            </a:p>
          </p:txBody>
        </p:sp>
        <p:sp>
          <p:nvSpPr>
            <p:cNvPr id="9" name="TextBox 8"/>
            <p:cNvSpPr txBox="1"/>
            <p:nvPr/>
          </p:nvSpPr>
          <p:spPr>
            <a:xfrm>
              <a:off x="4038600" y="1491734"/>
              <a:ext cx="304800" cy="369332"/>
            </a:xfrm>
            <a:prstGeom prst="rect">
              <a:avLst/>
            </a:prstGeom>
            <a:noFill/>
          </p:spPr>
          <p:txBody>
            <a:bodyPr wrap="square" rtlCol="0">
              <a:spAutoFit/>
            </a:bodyPr>
            <a:lstStyle/>
            <a:p>
              <a:r>
                <a:rPr lang="en-US" dirty="0" smtClean="0"/>
                <a:t>P</a:t>
              </a:r>
              <a:endParaRPr lang="en-US" dirty="0"/>
            </a:p>
          </p:txBody>
        </p:sp>
        <p:sp>
          <p:nvSpPr>
            <p:cNvPr id="11" name="Rectangle 10"/>
            <p:cNvSpPr/>
            <p:nvPr/>
          </p:nvSpPr>
          <p:spPr>
            <a:xfrm>
              <a:off x="990600" y="1485900"/>
              <a:ext cx="457200" cy="381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1491734"/>
              <a:ext cx="304800" cy="369332"/>
            </a:xfrm>
            <a:prstGeom prst="rect">
              <a:avLst/>
            </a:prstGeom>
            <a:noFill/>
          </p:spPr>
          <p:txBody>
            <a:bodyPr wrap="square" rtlCol="0">
              <a:spAutoFit/>
            </a:bodyPr>
            <a:lstStyle/>
            <a:p>
              <a:r>
                <a:rPr lang="en-US" dirty="0" smtClean="0"/>
                <a:t>E</a:t>
              </a:r>
              <a:endParaRPr lang="en-US" dirty="0"/>
            </a:p>
          </p:txBody>
        </p:sp>
        <p:sp>
          <p:nvSpPr>
            <p:cNvPr id="12" name="Rectangle 11"/>
            <p:cNvSpPr/>
            <p:nvPr/>
          </p:nvSpPr>
          <p:spPr>
            <a:xfrm>
              <a:off x="2011680" y="1447800"/>
              <a:ext cx="3200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rot="16200000" flipV="1">
              <a:off x="1866903" y="1562102"/>
              <a:ext cx="304795" cy="228597"/>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V="1">
              <a:off x="2171701" y="1562100"/>
              <a:ext cx="304795" cy="228597"/>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45" name="Content Placeholder 2"/>
          <p:cNvSpPr txBox="1">
            <a:spLocks/>
          </p:cNvSpPr>
          <p:nvPr/>
        </p:nvSpPr>
        <p:spPr>
          <a:xfrm>
            <a:off x="152400" y="2286000"/>
            <a:ext cx="8382000" cy="38100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smtClean="0">
                <a:ln>
                  <a:noFill/>
                </a:ln>
                <a:solidFill>
                  <a:schemeClr val="tx1"/>
                </a:solidFill>
                <a:effectLst/>
                <a:uLnTx/>
                <a:uFillTx/>
                <a:latin typeface="+mn-lt"/>
                <a:ea typeface="+mn-ea"/>
                <a:cs typeface="+mn-cs"/>
              </a:rPr>
              <a:t>E</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nhancer-</a:t>
            </a:r>
          </a:p>
          <a:p>
            <a:pPr marL="800100" lvl="1" indent="-342900">
              <a:spcBef>
                <a:spcPct val="20000"/>
              </a:spcBef>
              <a:buFontTx/>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enhances transcription </a:t>
            </a:r>
          </a:p>
          <a:p>
            <a:pPr marL="800100" lvl="1" indent="-342900">
              <a:spcBef>
                <a:spcPct val="20000"/>
              </a:spcBef>
              <a:buFontTx/>
              <a:buChar char="-"/>
            </a:pPr>
            <a:r>
              <a:rPr lang="en-US" sz="2800" dirty="0" smtClean="0"/>
              <a:t>p</a:t>
            </a:r>
            <a:r>
              <a:rPr kumimoji="0" lang="en-US" sz="2800" b="0" i="0" strike="noStrike" kern="1200" cap="none" spc="0" normalizeH="0" baseline="0" noProof="0" dirty="0" err="1" smtClean="0">
                <a:ln>
                  <a:noFill/>
                </a:ln>
                <a:solidFill>
                  <a:schemeClr val="tx1"/>
                </a:solidFill>
                <a:effectLst/>
                <a:uLnTx/>
                <a:uFillTx/>
                <a:latin typeface="+mn-lt"/>
                <a:ea typeface="+mn-ea"/>
                <a:cs typeface="+mn-cs"/>
              </a:rPr>
              <a:t>osition</a:t>
            </a:r>
            <a:r>
              <a:rPr kumimoji="0" lang="en-US" sz="2800" b="0" i="0" strike="noStrike" kern="1200" cap="none" spc="0" normalizeH="0" baseline="0" noProof="0" dirty="0" smtClean="0">
                <a:ln>
                  <a:noFill/>
                </a:ln>
                <a:solidFill>
                  <a:schemeClr val="tx1"/>
                </a:solidFill>
                <a:effectLst/>
                <a:uLnTx/>
                <a:uFillTx/>
                <a:latin typeface="+mn-lt"/>
                <a:ea typeface="+mn-ea"/>
                <a:cs typeface="+mn-cs"/>
              </a:rPr>
              <a:t> and orientation independent </a:t>
            </a:r>
            <a:endParaRPr lang="en-US" sz="2800" dirty="0" smtClean="0"/>
          </a:p>
          <a:p>
            <a:pPr marL="800100" lvl="1" indent="-342900">
              <a:spcBef>
                <a:spcPct val="20000"/>
              </a:spcBef>
              <a:buFontTx/>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can be far away from the gene it controls</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smtClean="0">
                <a:ln>
                  <a:noFill/>
                </a:ln>
                <a:solidFill>
                  <a:schemeClr val="tx1"/>
                </a:solidFill>
                <a:effectLst/>
                <a:uLnTx/>
                <a:uFillTx/>
                <a:latin typeface="+mn-lt"/>
                <a:ea typeface="+mn-ea"/>
                <a:cs typeface="+mn-cs"/>
              </a:rPr>
              <a:t>P</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romoter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800100" lvl="1" indent="-342900">
              <a:spcBef>
                <a:spcPct val="20000"/>
              </a:spcBef>
              <a:buFontTx/>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binds RNA polymerase to help initiate transcription</a:t>
            </a:r>
          </a:p>
          <a:p>
            <a:pPr marL="800100" lvl="1" indent="-342900">
              <a:spcBef>
                <a:spcPct val="20000"/>
              </a:spcBef>
              <a:buFontTx/>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usually close to the 5’ end of the gene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dirty="0" smtClean="0"/>
              <a:t>Transcription Initiation Complex</a:t>
            </a:r>
            <a:endParaRPr lang="en-US" dirty="0"/>
          </a:p>
        </p:txBody>
      </p:sp>
      <p:sp>
        <p:nvSpPr>
          <p:cNvPr id="4" name="Footer Placeholder 3"/>
          <p:cNvSpPr>
            <a:spLocks noGrp="1"/>
          </p:cNvSpPr>
          <p:nvPr>
            <p:ph type="ftr" sz="quarter" idx="11"/>
          </p:nvPr>
        </p:nvSpPr>
        <p:spPr/>
        <p:txBody>
          <a:bodyPr/>
          <a:lstStyle/>
          <a:p>
            <a:r>
              <a:rPr lang="en-US" dirty="0" smtClean="0"/>
              <a:t>NANSI 2011</a:t>
            </a:r>
            <a:endParaRPr lang="en-US" dirty="0"/>
          </a:p>
        </p:txBody>
      </p:sp>
      <p:sp>
        <p:nvSpPr>
          <p:cNvPr id="5" name="TextBox 4"/>
          <p:cNvSpPr txBox="1"/>
          <p:nvPr/>
        </p:nvSpPr>
        <p:spPr>
          <a:xfrm>
            <a:off x="685800" y="4572000"/>
            <a:ext cx="3733800" cy="1477328"/>
          </a:xfrm>
          <a:prstGeom prst="rect">
            <a:avLst/>
          </a:prstGeom>
          <a:noFill/>
        </p:spPr>
        <p:txBody>
          <a:bodyPr wrap="square" rtlCol="0">
            <a:spAutoFit/>
          </a:bodyPr>
          <a:lstStyle/>
          <a:p>
            <a:r>
              <a:rPr lang="en-US" b="1" u="sng" dirty="0" smtClean="0"/>
              <a:t>Initiation Complex</a:t>
            </a:r>
          </a:p>
          <a:p>
            <a:pPr lvl="1"/>
            <a:r>
              <a:rPr lang="en-US" dirty="0" smtClean="0"/>
              <a:t>-General transcription factors</a:t>
            </a:r>
          </a:p>
          <a:p>
            <a:pPr lvl="1"/>
            <a:r>
              <a:rPr lang="en-US" dirty="0" smtClean="0"/>
              <a:t>-RNA polymerase</a:t>
            </a:r>
          </a:p>
          <a:p>
            <a:pPr lvl="1">
              <a:buFont typeface="Arial" pitchFamily="34" charset="0"/>
              <a:buChar char="•"/>
            </a:pPr>
            <a:endParaRPr lang="en-US" dirty="0" smtClean="0"/>
          </a:p>
          <a:p>
            <a:endParaRPr lang="en-US" dirty="0"/>
          </a:p>
        </p:txBody>
      </p:sp>
      <p:sp>
        <p:nvSpPr>
          <p:cNvPr id="14" name="Rectangle 13"/>
          <p:cNvSpPr/>
          <p:nvPr/>
        </p:nvSpPr>
        <p:spPr>
          <a:xfrm>
            <a:off x="5105400" y="4572000"/>
            <a:ext cx="3352800" cy="1200329"/>
          </a:xfrm>
          <a:prstGeom prst="rect">
            <a:avLst/>
          </a:prstGeom>
        </p:spPr>
        <p:txBody>
          <a:bodyPr wrap="square">
            <a:spAutoFit/>
          </a:bodyPr>
          <a:lstStyle/>
          <a:p>
            <a:r>
              <a:rPr lang="en-US" b="1" u="sng" dirty="0" smtClean="0"/>
              <a:t>Transcription Factors</a:t>
            </a:r>
          </a:p>
          <a:p>
            <a:pPr lvl="1"/>
            <a:r>
              <a:rPr lang="en-US" dirty="0" smtClean="0"/>
              <a:t>-Activators</a:t>
            </a:r>
          </a:p>
          <a:p>
            <a:pPr lvl="1"/>
            <a:r>
              <a:rPr lang="en-US" dirty="0" smtClean="0"/>
              <a:t>-Repressors</a:t>
            </a:r>
          </a:p>
          <a:p>
            <a:pPr lvl="1"/>
            <a:r>
              <a:rPr lang="en-US" dirty="0" smtClean="0"/>
              <a:t>-Basal transcription factors</a:t>
            </a:r>
          </a:p>
        </p:txBody>
      </p:sp>
      <p:pic>
        <p:nvPicPr>
          <p:cNvPr id="1026" name="Picture 2"/>
          <p:cNvPicPr>
            <a:picLocks noChangeAspect="1" noChangeArrowheads="1"/>
          </p:cNvPicPr>
          <p:nvPr/>
        </p:nvPicPr>
        <p:blipFill>
          <a:blip r:embed="rId2" cstate="print"/>
          <a:srcRect/>
          <a:stretch>
            <a:fillRect/>
          </a:stretch>
        </p:blipFill>
        <p:spPr bwMode="auto">
          <a:xfrm>
            <a:off x="1295400" y="990600"/>
            <a:ext cx="6248400" cy="3171825"/>
          </a:xfrm>
          <a:prstGeom prst="rect">
            <a:avLst/>
          </a:prstGeom>
          <a:noFill/>
          <a:ln w="9525">
            <a:noFill/>
            <a:miter lim="800000"/>
            <a:headEnd/>
            <a:tailEnd/>
          </a:ln>
        </p:spPr>
      </p:pic>
      <p:cxnSp>
        <p:nvCxnSpPr>
          <p:cNvPr id="9" name="Straight Arrow Connector 8"/>
          <p:cNvCxnSpPr/>
          <p:nvPr/>
        </p:nvCxnSpPr>
        <p:spPr>
          <a:xfrm rot="5400000" flipH="1" flipV="1">
            <a:off x="2593300" y="3447741"/>
            <a:ext cx="1469035" cy="1169229"/>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98230" y="3537679"/>
            <a:ext cx="644577" cy="149901"/>
          </a:xfrm>
          <a:prstGeom prst="rect">
            <a:avLst/>
          </a:prstGeom>
          <a:solidFill>
            <a:schemeClr val="accent6">
              <a:lumMod val="60000"/>
              <a:lumOff val="40000"/>
            </a:schemeClr>
          </a:solidFill>
          <a:ln w="222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Types of Gene Regulation</a:t>
            </a:r>
            <a:endParaRPr lang="en-US" dirty="0"/>
          </a:p>
        </p:txBody>
      </p:sp>
      <p:sp>
        <p:nvSpPr>
          <p:cNvPr id="4" name="Footer Placeholder 3"/>
          <p:cNvSpPr>
            <a:spLocks noGrp="1"/>
          </p:cNvSpPr>
          <p:nvPr>
            <p:ph type="ftr" sz="quarter" idx="11"/>
          </p:nvPr>
        </p:nvSpPr>
        <p:spPr>
          <a:xfrm>
            <a:off x="3124200" y="6569075"/>
            <a:ext cx="2895600" cy="365125"/>
          </a:xfrm>
        </p:spPr>
        <p:txBody>
          <a:bodyPr/>
          <a:lstStyle/>
          <a:p>
            <a:r>
              <a:rPr lang="en-US" smtClean="0"/>
              <a:t>NANSI 2011</a:t>
            </a:r>
            <a:endParaRPr lang="en-US"/>
          </a:p>
        </p:txBody>
      </p:sp>
      <p:sp>
        <p:nvSpPr>
          <p:cNvPr id="6" name="TextBox 5"/>
          <p:cNvSpPr txBox="1"/>
          <p:nvPr/>
        </p:nvSpPr>
        <p:spPr>
          <a:xfrm>
            <a:off x="304800" y="746125"/>
            <a:ext cx="8610600" cy="4832092"/>
          </a:xfrm>
          <a:prstGeom prst="rect">
            <a:avLst/>
          </a:prstGeom>
          <a:noFill/>
        </p:spPr>
        <p:txBody>
          <a:bodyPr wrap="square" rtlCol="0">
            <a:spAutoFit/>
          </a:bodyPr>
          <a:lstStyle/>
          <a:p>
            <a:r>
              <a:rPr lang="en-US" sz="2800" b="1" u="sng" dirty="0" smtClean="0"/>
              <a:t>Spatial Regulation</a:t>
            </a:r>
            <a:endParaRPr lang="en-US" sz="2800" dirty="0" smtClean="0"/>
          </a:p>
          <a:p>
            <a:endParaRPr lang="en-US" sz="2800" dirty="0"/>
          </a:p>
          <a:p>
            <a:endParaRPr lang="en-US" sz="2800" b="1" u="sng" dirty="0" smtClean="0"/>
          </a:p>
          <a:p>
            <a:endParaRPr lang="en-US" sz="2800" b="1" u="sng" dirty="0" smtClean="0"/>
          </a:p>
          <a:p>
            <a:r>
              <a:rPr lang="en-US" sz="2800" b="1" u="sng" dirty="0" smtClean="0"/>
              <a:t>Temporal Regulation</a:t>
            </a:r>
          </a:p>
          <a:p>
            <a:endParaRPr lang="en-US" sz="2800" b="1" u="sng" dirty="0" smtClean="0"/>
          </a:p>
          <a:p>
            <a:endParaRPr lang="en-US" sz="2800" b="1" u="sng" dirty="0" smtClean="0"/>
          </a:p>
          <a:p>
            <a:endParaRPr lang="en-US" sz="2800" b="1" u="sng" dirty="0" smtClean="0"/>
          </a:p>
          <a:p>
            <a:r>
              <a:rPr lang="en-US" sz="2800" b="1" u="sng" dirty="0" smtClean="0"/>
              <a:t>Conditional Regulation</a:t>
            </a:r>
            <a:endParaRPr lang="en-US" sz="2800" dirty="0" smtClean="0"/>
          </a:p>
          <a:p>
            <a:endParaRPr lang="en-US" sz="2800" dirty="0" smtClean="0"/>
          </a:p>
          <a:p>
            <a:endParaRPr lang="en-US" sz="2800" dirty="0" smtClean="0"/>
          </a:p>
        </p:txBody>
      </p:sp>
      <p:pic>
        <p:nvPicPr>
          <p:cNvPr id="3074" name="Picture 2"/>
          <p:cNvPicPr>
            <a:picLocks noChangeAspect="1" noChangeArrowheads="1"/>
          </p:cNvPicPr>
          <p:nvPr/>
        </p:nvPicPr>
        <p:blipFill>
          <a:blip r:embed="rId3" cstate="print"/>
          <a:srcRect l="2500" t="725" r="-4500" b="73188"/>
          <a:stretch>
            <a:fillRect/>
          </a:stretch>
        </p:blipFill>
        <p:spPr bwMode="auto">
          <a:xfrm>
            <a:off x="609600" y="3032125"/>
            <a:ext cx="5181600" cy="1143000"/>
          </a:xfrm>
          <a:prstGeom prst="rect">
            <a:avLst/>
          </a:prstGeom>
          <a:noFill/>
          <a:ln w="9525">
            <a:noFill/>
            <a:miter lim="800000"/>
            <a:headEnd/>
            <a:tailEnd/>
          </a:ln>
        </p:spPr>
      </p:pic>
      <p:grpSp>
        <p:nvGrpSpPr>
          <p:cNvPr id="19" name="Group 18"/>
          <p:cNvGrpSpPr/>
          <p:nvPr/>
        </p:nvGrpSpPr>
        <p:grpSpPr>
          <a:xfrm>
            <a:off x="395289" y="1203325"/>
            <a:ext cx="5481629" cy="1304925"/>
            <a:chOff x="471489" y="2743200"/>
            <a:chExt cx="5481629" cy="1304925"/>
          </a:xfrm>
        </p:grpSpPr>
        <p:pic>
          <p:nvPicPr>
            <p:cNvPr id="3077" name="Picture 5"/>
            <p:cNvPicPr>
              <a:picLocks noChangeAspect="1" noChangeArrowheads="1"/>
            </p:cNvPicPr>
            <p:nvPr/>
          </p:nvPicPr>
          <p:blipFill>
            <a:blip r:embed="rId4" cstate="print"/>
            <a:srcRect/>
            <a:stretch>
              <a:fillRect/>
            </a:stretch>
          </p:blipFill>
          <p:spPr bwMode="auto">
            <a:xfrm>
              <a:off x="609600" y="3200400"/>
              <a:ext cx="5286375" cy="847725"/>
            </a:xfrm>
            <a:prstGeom prst="rect">
              <a:avLst/>
            </a:prstGeom>
            <a:noFill/>
            <a:ln w="9525">
              <a:noFill/>
              <a:miter lim="800000"/>
              <a:headEnd/>
              <a:tailEnd/>
            </a:ln>
          </p:spPr>
        </p:pic>
        <p:sp>
          <p:nvSpPr>
            <p:cNvPr id="12" name="TextBox 11"/>
            <p:cNvSpPr txBox="1"/>
            <p:nvPr/>
          </p:nvSpPr>
          <p:spPr>
            <a:xfrm>
              <a:off x="471489" y="2743200"/>
              <a:ext cx="1066800" cy="523220"/>
            </a:xfrm>
            <a:prstGeom prst="rect">
              <a:avLst/>
            </a:prstGeom>
            <a:noFill/>
          </p:spPr>
          <p:txBody>
            <a:bodyPr wrap="square" rtlCol="0">
              <a:spAutoFit/>
            </a:bodyPr>
            <a:lstStyle/>
            <a:p>
              <a:pPr algn="ctr"/>
              <a:r>
                <a:rPr lang="en-US" sz="1400" dirty="0" smtClean="0"/>
                <a:t>Red Blood</a:t>
              </a:r>
            </a:p>
            <a:p>
              <a:pPr algn="ctr"/>
              <a:r>
                <a:rPr lang="en-US" sz="1400" dirty="0" smtClean="0"/>
                <a:t> Cells</a:t>
              </a:r>
              <a:endParaRPr lang="en-US" sz="1400" dirty="0"/>
            </a:p>
          </p:txBody>
        </p:sp>
        <p:sp>
          <p:nvSpPr>
            <p:cNvPr id="13" name="TextBox 12"/>
            <p:cNvSpPr txBox="1"/>
            <p:nvPr/>
          </p:nvSpPr>
          <p:spPr>
            <a:xfrm>
              <a:off x="1371600" y="2892623"/>
              <a:ext cx="1676400" cy="307777"/>
            </a:xfrm>
            <a:prstGeom prst="rect">
              <a:avLst/>
            </a:prstGeom>
            <a:noFill/>
          </p:spPr>
          <p:txBody>
            <a:bodyPr wrap="square" rtlCol="0">
              <a:spAutoFit/>
            </a:bodyPr>
            <a:lstStyle/>
            <a:p>
              <a:r>
                <a:rPr lang="en-US" sz="1400" dirty="0" smtClean="0"/>
                <a:t>Neurons</a:t>
              </a:r>
              <a:endParaRPr lang="en-US" sz="1400" dirty="0"/>
            </a:p>
          </p:txBody>
        </p:sp>
        <p:sp>
          <p:nvSpPr>
            <p:cNvPr id="14" name="TextBox 13"/>
            <p:cNvSpPr txBox="1"/>
            <p:nvPr/>
          </p:nvSpPr>
          <p:spPr>
            <a:xfrm>
              <a:off x="1785941" y="2753380"/>
              <a:ext cx="1447800" cy="523220"/>
            </a:xfrm>
            <a:prstGeom prst="rect">
              <a:avLst/>
            </a:prstGeom>
            <a:noFill/>
          </p:spPr>
          <p:txBody>
            <a:bodyPr wrap="square" rtlCol="0">
              <a:spAutoFit/>
            </a:bodyPr>
            <a:lstStyle/>
            <a:p>
              <a:pPr algn="ctr"/>
              <a:r>
                <a:rPr lang="en-US" sz="1400" dirty="0" smtClean="0"/>
                <a:t>Connective Tissue</a:t>
              </a:r>
              <a:endParaRPr lang="en-US" sz="1400" dirty="0"/>
            </a:p>
          </p:txBody>
        </p:sp>
        <p:sp>
          <p:nvSpPr>
            <p:cNvPr id="15" name="TextBox 14"/>
            <p:cNvSpPr txBox="1"/>
            <p:nvPr/>
          </p:nvSpPr>
          <p:spPr>
            <a:xfrm>
              <a:off x="2933704" y="2743200"/>
              <a:ext cx="609600" cy="523220"/>
            </a:xfrm>
            <a:prstGeom prst="rect">
              <a:avLst/>
            </a:prstGeom>
            <a:noFill/>
          </p:spPr>
          <p:txBody>
            <a:bodyPr wrap="square" rtlCol="0">
              <a:spAutoFit/>
            </a:bodyPr>
            <a:lstStyle/>
            <a:p>
              <a:pPr algn="ctr"/>
              <a:r>
                <a:rPr lang="en-US" sz="1400" dirty="0" smtClean="0"/>
                <a:t>Bone </a:t>
              </a:r>
            </a:p>
            <a:p>
              <a:pPr algn="ctr"/>
              <a:r>
                <a:rPr lang="en-US" sz="1400" dirty="0" smtClean="0"/>
                <a:t>Cells</a:t>
              </a:r>
              <a:endParaRPr lang="en-US" sz="1400" dirty="0"/>
            </a:p>
          </p:txBody>
        </p:sp>
        <p:sp>
          <p:nvSpPr>
            <p:cNvPr id="16" name="TextBox 15"/>
            <p:cNvSpPr txBox="1"/>
            <p:nvPr/>
          </p:nvSpPr>
          <p:spPr>
            <a:xfrm>
              <a:off x="3571874" y="2743200"/>
              <a:ext cx="838200" cy="523220"/>
            </a:xfrm>
            <a:prstGeom prst="rect">
              <a:avLst/>
            </a:prstGeom>
            <a:noFill/>
          </p:spPr>
          <p:txBody>
            <a:bodyPr wrap="square" rtlCol="0">
              <a:spAutoFit/>
            </a:bodyPr>
            <a:lstStyle/>
            <a:p>
              <a:pPr algn="ctr"/>
              <a:r>
                <a:rPr lang="en-US" sz="1400" dirty="0" smtClean="0"/>
                <a:t>Adipose </a:t>
              </a:r>
            </a:p>
            <a:p>
              <a:pPr algn="ctr"/>
              <a:r>
                <a:rPr lang="en-US" sz="1400" dirty="0" smtClean="0"/>
                <a:t>tissue</a:t>
              </a:r>
              <a:endParaRPr lang="en-US" sz="1400" dirty="0"/>
            </a:p>
          </p:txBody>
        </p:sp>
        <p:sp>
          <p:nvSpPr>
            <p:cNvPr id="17" name="TextBox 16"/>
            <p:cNvSpPr txBox="1"/>
            <p:nvPr/>
          </p:nvSpPr>
          <p:spPr>
            <a:xfrm>
              <a:off x="4267200" y="2743200"/>
              <a:ext cx="914400" cy="523220"/>
            </a:xfrm>
            <a:prstGeom prst="rect">
              <a:avLst/>
            </a:prstGeom>
            <a:noFill/>
          </p:spPr>
          <p:txBody>
            <a:bodyPr wrap="square" rtlCol="0">
              <a:spAutoFit/>
            </a:bodyPr>
            <a:lstStyle/>
            <a:p>
              <a:pPr algn="ctr"/>
              <a:r>
                <a:rPr lang="en-US" sz="1400" dirty="0" smtClean="0"/>
                <a:t>Intestinal </a:t>
              </a:r>
            </a:p>
            <a:p>
              <a:pPr algn="ctr"/>
              <a:r>
                <a:rPr lang="en-US" sz="1400" dirty="0" smtClean="0"/>
                <a:t>Cells</a:t>
              </a:r>
              <a:endParaRPr lang="en-US" sz="1400" dirty="0"/>
            </a:p>
          </p:txBody>
        </p:sp>
        <p:sp>
          <p:nvSpPr>
            <p:cNvPr id="18" name="TextBox 17"/>
            <p:cNvSpPr txBox="1"/>
            <p:nvPr/>
          </p:nvSpPr>
          <p:spPr>
            <a:xfrm>
              <a:off x="5114918" y="2895600"/>
              <a:ext cx="838200" cy="304800"/>
            </a:xfrm>
            <a:prstGeom prst="rect">
              <a:avLst/>
            </a:prstGeom>
            <a:noFill/>
          </p:spPr>
          <p:txBody>
            <a:bodyPr wrap="square" rtlCol="0">
              <a:spAutoFit/>
            </a:bodyPr>
            <a:lstStyle/>
            <a:p>
              <a:r>
                <a:rPr lang="en-US" sz="1400" dirty="0" smtClean="0"/>
                <a:t>Muscle</a:t>
              </a:r>
              <a:endParaRPr lang="en-US" sz="1400" dirty="0"/>
            </a:p>
          </p:txBody>
        </p:sp>
      </p:grpSp>
      <p:pic>
        <p:nvPicPr>
          <p:cNvPr id="3" name="Picture 2"/>
          <p:cNvPicPr>
            <a:picLocks noChangeAspect="1" noChangeArrowheads="1"/>
          </p:cNvPicPr>
          <p:nvPr/>
        </p:nvPicPr>
        <p:blipFill>
          <a:blip r:embed="rId5" cstate="print"/>
          <a:srcRect/>
          <a:stretch>
            <a:fillRect/>
          </a:stretch>
        </p:blipFill>
        <p:spPr bwMode="auto">
          <a:xfrm>
            <a:off x="3962400" y="4890540"/>
            <a:ext cx="1219200" cy="1219200"/>
          </a:xfrm>
          <a:prstGeom prst="rect">
            <a:avLst/>
          </a:prstGeom>
          <a:noFill/>
          <a:ln w="9525">
            <a:noFill/>
            <a:miter lim="800000"/>
            <a:headEnd/>
            <a:tailEnd/>
          </a:ln>
        </p:spPr>
      </p:pic>
      <p:pic>
        <p:nvPicPr>
          <p:cNvPr id="3079" name="Picture 7" descr="C:\Users\Brian\AppData\Local\Microsoft\Windows\Temporary Internet Files\Content.IE5\N1FJ08LC\MC900230558[1].wmf"/>
          <p:cNvPicPr>
            <a:picLocks noChangeAspect="1" noChangeArrowheads="1"/>
          </p:cNvPicPr>
          <p:nvPr/>
        </p:nvPicPr>
        <p:blipFill>
          <a:blip r:embed="rId6" cstate="print"/>
          <a:srcRect/>
          <a:stretch>
            <a:fillRect/>
          </a:stretch>
        </p:blipFill>
        <p:spPr bwMode="auto">
          <a:xfrm>
            <a:off x="2286000" y="4920520"/>
            <a:ext cx="1327658" cy="1143000"/>
          </a:xfrm>
          <a:prstGeom prst="rect">
            <a:avLst/>
          </a:prstGeom>
          <a:noFill/>
        </p:spPr>
      </p:pic>
      <p:pic>
        <p:nvPicPr>
          <p:cNvPr id="23" name="Picture 4" descr="C:\Users\Brian\AppData\Local\Microsoft\Windows\Temporary Internet Files\Content.IE5\72ZPJC1D\MC900128655[1].wmf"/>
          <p:cNvPicPr>
            <a:picLocks noChangeAspect="1" noChangeArrowheads="1"/>
          </p:cNvPicPr>
          <p:nvPr/>
        </p:nvPicPr>
        <p:blipFill>
          <a:blip r:embed="rId7" cstate="print"/>
          <a:srcRect/>
          <a:stretch>
            <a:fillRect/>
          </a:stretch>
        </p:blipFill>
        <p:spPr bwMode="auto">
          <a:xfrm>
            <a:off x="5556754" y="4936760"/>
            <a:ext cx="1163836" cy="1219200"/>
          </a:xfrm>
          <a:prstGeom prst="rect">
            <a:avLst/>
          </a:prstGeom>
          <a:noFill/>
        </p:spPr>
      </p:pic>
      <p:pic>
        <p:nvPicPr>
          <p:cNvPr id="2052" name="Picture 4"/>
          <p:cNvPicPr>
            <a:picLocks noChangeAspect="1" noChangeArrowheads="1"/>
          </p:cNvPicPr>
          <p:nvPr/>
        </p:nvPicPr>
        <p:blipFill>
          <a:blip r:embed="rId8" cstate="print"/>
          <a:srcRect b="13412"/>
          <a:stretch>
            <a:fillRect/>
          </a:stretch>
        </p:blipFill>
        <p:spPr bwMode="auto">
          <a:xfrm>
            <a:off x="779487" y="4701563"/>
            <a:ext cx="1233878" cy="1474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7455" y="-86500"/>
            <a:ext cx="8439150" cy="5981700"/>
          </a:xfrm>
          <a:prstGeom prst="rect">
            <a:avLst/>
          </a:prstGeom>
          <a:noFill/>
          <a:ln w="9525">
            <a:noFill/>
            <a:miter lim="800000"/>
            <a:headEnd/>
            <a:tailEnd/>
          </a:ln>
        </p:spPr>
      </p:pic>
      <p:sp>
        <p:nvSpPr>
          <p:cNvPr id="52" name="Rectangle 51"/>
          <p:cNvSpPr/>
          <p:nvPr/>
        </p:nvSpPr>
        <p:spPr>
          <a:xfrm>
            <a:off x="1484026" y="5771213"/>
            <a:ext cx="6775554" cy="749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286060"/>
            <a:ext cx="8915400" cy="1143000"/>
          </a:xfrm>
        </p:spPr>
        <p:txBody>
          <a:bodyPr>
            <a:normAutofit/>
          </a:bodyPr>
          <a:lstStyle/>
          <a:p>
            <a:r>
              <a:rPr lang="en-US" sz="3600" dirty="0" smtClean="0"/>
              <a:t>Example: Temporal Regulation of </a:t>
            </a:r>
            <a:r>
              <a:rPr lang="en-US" sz="3600" dirty="0" err="1" smtClean="0"/>
              <a:t>Globin</a:t>
            </a:r>
            <a:endParaRPr lang="en-US" sz="3600" dirty="0"/>
          </a:p>
        </p:txBody>
      </p:sp>
      <p:sp>
        <p:nvSpPr>
          <p:cNvPr id="6" name="Rectangle 5"/>
          <p:cNvSpPr/>
          <p:nvPr/>
        </p:nvSpPr>
        <p:spPr>
          <a:xfrm>
            <a:off x="228600" y="6516970"/>
            <a:ext cx="8675557" cy="584775"/>
          </a:xfrm>
          <a:prstGeom prst="rect">
            <a:avLst/>
          </a:prstGeom>
        </p:spPr>
        <p:txBody>
          <a:bodyPr wrap="square">
            <a:spAutoFit/>
          </a:bodyPr>
          <a:lstStyle/>
          <a:p>
            <a:r>
              <a:rPr lang="en-US" sz="1400" dirty="0" smtClean="0">
                <a:hlinkClick r:id="rId3"/>
              </a:rPr>
              <a:t>http://mol-biol4masters.masters.grkraj.org/html/Gene_Expression_II9-Regulation_of_Gene_Expression.htm</a:t>
            </a:r>
            <a:endParaRPr lang="en-US" sz="1400" dirty="0" smtClean="0"/>
          </a:p>
          <a:p>
            <a:endParaRPr lang="en-US" dirty="0"/>
          </a:p>
        </p:txBody>
      </p:sp>
      <p:grpSp>
        <p:nvGrpSpPr>
          <p:cNvPr id="48" name="Group 47"/>
          <p:cNvGrpSpPr>
            <a:grpSpLocks noChangeAspect="1"/>
          </p:cNvGrpSpPr>
          <p:nvPr/>
        </p:nvGrpSpPr>
        <p:grpSpPr>
          <a:xfrm>
            <a:off x="565880" y="2332753"/>
            <a:ext cx="4643693" cy="1908255"/>
            <a:chOff x="1208338" y="2797073"/>
            <a:chExt cx="2438400" cy="1002024"/>
          </a:xfrm>
        </p:grpSpPr>
        <p:grpSp>
          <p:nvGrpSpPr>
            <p:cNvPr id="44" name="Group 43"/>
            <p:cNvGrpSpPr/>
            <p:nvPr/>
          </p:nvGrpSpPr>
          <p:grpSpPr>
            <a:xfrm>
              <a:off x="2088287" y="2996762"/>
              <a:ext cx="685800" cy="802335"/>
              <a:chOff x="838200" y="2798940"/>
              <a:chExt cx="685800" cy="802335"/>
            </a:xfrm>
          </p:grpSpPr>
          <p:grpSp>
            <p:nvGrpSpPr>
              <p:cNvPr id="23" name="Group 22"/>
              <p:cNvGrpSpPr/>
              <p:nvPr/>
            </p:nvGrpSpPr>
            <p:grpSpPr>
              <a:xfrm>
                <a:off x="838200" y="2895600"/>
                <a:ext cx="685800" cy="685800"/>
                <a:chOff x="6553200" y="2286000"/>
                <a:chExt cx="1219200" cy="1219200"/>
              </a:xfrm>
            </p:grpSpPr>
            <p:sp>
              <p:nvSpPr>
                <p:cNvPr id="19" name="Oval 18"/>
                <p:cNvSpPr/>
                <p:nvPr/>
              </p:nvSpPr>
              <p:spPr>
                <a:xfrm>
                  <a:off x="6553200" y="2286000"/>
                  <a:ext cx="609600" cy="609600"/>
                </a:xfrm>
                <a:prstGeom prst="ellipse">
                  <a:avLst/>
                </a:prstGeom>
                <a:solidFill>
                  <a:srgbClr val="FF535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0" name="Oval 19"/>
                <p:cNvSpPr/>
                <p:nvPr/>
              </p:nvSpPr>
              <p:spPr>
                <a:xfrm>
                  <a:off x="7162800" y="2286000"/>
                  <a:ext cx="609600" cy="609600"/>
                </a:xfrm>
                <a:prstGeom prst="ellipse">
                  <a:avLst/>
                </a:prstGeom>
                <a:solidFill>
                  <a:srgbClr val="FFC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1" name="Oval 20"/>
                <p:cNvSpPr/>
                <p:nvPr/>
              </p:nvSpPr>
              <p:spPr>
                <a:xfrm>
                  <a:off x="6553200" y="2895599"/>
                  <a:ext cx="609601" cy="609599"/>
                </a:xfrm>
                <a:prstGeom prst="ellipse">
                  <a:avLst/>
                </a:prstGeom>
                <a:solidFill>
                  <a:srgbClr val="FFC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2" name="Oval 21"/>
                <p:cNvSpPr/>
                <p:nvPr/>
              </p:nvSpPr>
              <p:spPr>
                <a:xfrm>
                  <a:off x="7162800" y="2895600"/>
                  <a:ext cx="609600" cy="609600"/>
                </a:xfrm>
                <a:prstGeom prst="ellipse">
                  <a:avLst/>
                </a:prstGeom>
                <a:solidFill>
                  <a:srgbClr val="FF535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grpSp>
          <p:grpSp>
            <p:nvGrpSpPr>
              <p:cNvPr id="42" name="Group 41"/>
              <p:cNvGrpSpPr/>
              <p:nvPr/>
            </p:nvGrpSpPr>
            <p:grpSpPr>
              <a:xfrm>
                <a:off x="864805" y="2798940"/>
                <a:ext cx="634985" cy="802335"/>
                <a:chOff x="7722805" y="2570340"/>
                <a:chExt cx="634985" cy="802335"/>
              </a:xfrm>
            </p:grpSpPr>
            <p:sp>
              <p:nvSpPr>
                <p:cNvPr id="32" name="Rectangle 31"/>
                <p:cNvSpPr/>
                <p:nvPr/>
              </p:nvSpPr>
              <p:spPr>
                <a:xfrm>
                  <a:off x="7722805" y="2599935"/>
                  <a:ext cx="280466" cy="436356"/>
                </a:xfrm>
                <a:prstGeom prst="rect">
                  <a:avLst/>
                </a:prstGeom>
              </p:spPr>
              <p:txBody>
                <a:bodyPr wrap="none">
                  <a:spAutoFit/>
                </a:bodyPr>
                <a:lstStyle/>
                <a:p>
                  <a:r>
                    <a:rPr lang="el-GR" sz="4800" dirty="0" smtClean="0">
                      <a:solidFill>
                        <a:schemeClr val="bg1"/>
                      </a:solidFill>
                    </a:rPr>
                    <a:t>α</a:t>
                  </a:r>
                  <a:endParaRPr lang="en-US" sz="4800" dirty="0">
                    <a:solidFill>
                      <a:schemeClr val="bg1"/>
                    </a:solidFill>
                  </a:endParaRPr>
                </a:p>
              </p:txBody>
            </p:sp>
            <p:sp>
              <p:nvSpPr>
                <p:cNvPr id="33" name="Rectangle 32"/>
                <p:cNvSpPr/>
                <p:nvPr/>
              </p:nvSpPr>
              <p:spPr>
                <a:xfrm>
                  <a:off x="8077323" y="2936319"/>
                  <a:ext cx="280467" cy="436356"/>
                </a:xfrm>
                <a:prstGeom prst="rect">
                  <a:avLst/>
                </a:prstGeom>
              </p:spPr>
              <p:txBody>
                <a:bodyPr wrap="none">
                  <a:spAutoFit/>
                </a:bodyPr>
                <a:lstStyle/>
                <a:p>
                  <a:r>
                    <a:rPr lang="el-GR" sz="4800" dirty="0" smtClean="0">
                      <a:solidFill>
                        <a:schemeClr val="bg1"/>
                      </a:solidFill>
                    </a:rPr>
                    <a:t>α</a:t>
                  </a:r>
                  <a:endParaRPr lang="en-US" sz="4800" dirty="0">
                    <a:solidFill>
                      <a:schemeClr val="bg1"/>
                    </a:solidFill>
                  </a:endParaRPr>
                </a:p>
              </p:txBody>
            </p:sp>
            <p:sp>
              <p:nvSpPr>
                <p:cNvPr id="34" name="Rectangle 33"/>
                <p:cNvSpPr/>
                <p:nvPr/>
              </p:nvSpPr>
              <p:spPr>
                <a:xfrm>
                  <a:off x="7751209" y="2926461"/>
                  <a:ext cx="240905" cy="436357"/>
                </a:xfrm>
                <a:prstGeom prst="rect">
                  <a:avLst/>
                </a:prstGeom>
              </p:spPr>
              <p:txBody>
                <a:bodyPr wrap="none">
                  <a:spAutoFit/>
                </a:bodyPr>
                <a:lstStyle/>
                <a:p>
                  <a:r>
                    <a:rPr lang="el-GR" sz="4800" dirty="0" smtClean="0"/>
                    <a:t>γ</a:t>
                  </a:r>
                  <a:endParaRPr lang="en-US" sz="4800" dirty="0"/>
                </a:p>
              </p:txBody>
            </p:sp>
            <p:sp>
              <p:nvSpPr>
                <p:cNvPr id="35" name="Rectangle 34"/>
                <p:cNvSpPr/>
                <p:nvPr/>
              </p:nvSpPr>
              <p:spPr>
                <a:xfrm>
                  <a:off x="8095934" y="2570340"/>
                  <a:ext cx="240905" cy="436357"/>
                </a:xfrm>
                <a:prstGeom prst="rect">
                  <a:avLst/>
                </a:prstGeom>
              </p:spPr>
              <p:txBody>
                <a:bodyPr wrap="none">
                  <a:spAutoFit/>
                </a:bodyPr>
                <a:lstStyle/>
                <a:p>
                  <a:r>
                    <a:rPr lang="el-GR" sz="4800" dirty="0" smtClean="0"/>
                    <a:t>γ</a:t>
                  </a:r>
                  <a:endParaRPr lang="en-US" sz="4800" dirty="0"/>
                </a:p>
              </p:txBody>
            </p:sp>
          </p:grpSp>
        </p:grpSp>
        <p:sp>
          <p:nvSpPr>
            <p:cNvPr id="45" name="TextBox 44"/>
            <p:cNvSpPr txBox="1"/>
            <p:nvPr/>
          </p:nvSpPr>
          <p:spPr>
            <a:xfrm>
              <a:off x="1208338" y="2797073"/>
              <a:ext cx="2438400" cy="371711"/>
            </a:xfrm>
            <a:prstGeom prst="rect">
              <a:avLst/>
            </a:prstGeom>
            <a:noFill/>
          </p:spPr>
          <p:txBody>
            <a:bodyPr wrap="square" rtlCol="0">
              <a:spAutoFit/>
            </a:bodyPr>
            <a:lstStyle/>
            <a:p>
              <a:pPr algn="ctr"/>
              <a:r>
                <a:rPr lang="en-US" sz="4000" dirty="0" smtClean="0"/>
                <a:t>Fetal</a:t>
              </a:r>
              <a:endParaRPr lang="en-US" sz="4000" dirty="0"/>
            </a:p>
          </p:txBody>
        </p:sp>
      </p:grpSp>
      <p:grpSp>
        <p:nvGrpSpPr>
          <p:cNvPr id="47" name="Group 46"/>
          <p:cNvGrpSpPr>
            <a:grpSpLocks noChangeAspect="1"/>
          </p:cNvGrpSpPr>
          <p:nvPr/>
        </p:nvGrpSpPr>
        <p:grpSpPr>
          <a:xfrm>
            <a:off x="4522326" y="2332753"/>
            <a:ext cx="4643693" cy="1937396"/>
            <a:chOff x="5005587" y="2636449"/>
            <a:chExt cx="2438400" cy="1017321"/>
          </a:xfrm>
        </p:grpSpPr>
        <p:grpSp>
          <p:nvGrpSpPr>
            <p:cNvPr id="43" name="Group 42"/>
            <p:cNvGrpSpPr/>
            <p:nvPr/>
          </p:nvGrpSpPr>
          <p:grpSpPr>
            <a:xfrm>
              <a:off x="5898287" y="2861130"/>
              <a:ext cx="693673" cy="792640"/>
              <a:chOff x="5486400" y="2827376"/>
              <a:chExt cx="693673" cy="792640"/>
            </a:xfrm>
          </p:grpSpPr>
          <p:grpSp>
            <p:nvGrpSpPr>
              <p:cNvPr id="37" name="Group 36"/>
              <p:cNvGrpSpPr/>
              <p:nvPr/>
            </p:nvGrpSpPr>
            <p:grpSpPr>
              <a:xfrm>
                <a:off x="5486400" y="2895600"/>
                <a:ext cx="685800" cy="685800"/>
                <a:chOff x="6553200" y="2286000"/>
                <a:chExt cx="1219200" cy="1219200"/>
              </a:xfrm>
            </p:grpSpPr>
            <p:sp>
              <p:nvSpPr>
                <p:cNvPr id="38" name="Oval 37"/>
                <p:cNvSpPr/>
                <p:nvPr/>
              </p:nvSpPr>
              <p:spPr>
                <a:xfrm>
                  <a:off x="6553200" y="2286000"/>
                  <a:ext cx="609600" cy="609600"/>
                </a:xfrm>
                <a:prstGeom prst="ellipse">
                  <a:avLst/>
                </a:prstGeom>
                <a:solidFill>
                  <a:srgbClr val="FF535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39" name="Oval 38"/>
                <p:cNvSpPr/>
                <p:nvPr/>
              </p:nvSpPr>
              <p:spPr>
                <a:xfrm>
                  <a:off x="7162800" y="2286000"/>
                  <a:ext cx="609600" cy="609600"/>
                </a:xfrm>
                <a:prstGeom prst="ellipse">
                  <a:avLst/>
                </a:prstGeom>
                <a:solidFill>
                  <a:srgbClr val="00B05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40" name="Oval 39"/>
                <p:cNvSpPr/>
                <p:nvPr/>
              </p:nvSpPr>
              <p:spPr>
                <a:xfrm>
                  <a:off x="6553200" y="2895600"/>
                  <a:ext cx="609600" cy="609600"/>
                </a:xfrm>
                <a:prstGeom prst="ellipse">
                  <a:avLst/>
                </a:prstGeom>
                <a:solidFill>
                  <a:srgbClr val="00B05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41" name="Oval 40"/>
                <p:cNvSpPr/>
                <p:nvPr/>
              </p:nvSpPr>
              <p:spPr>
                <a:xfrm>
                  <a:off x="7162800" y="2895600"/>
                  <a:ext cx="609600" cy="609600"/>
                </a:xfrm>
                <a:prstGeom prst="ellipse">
                  <a:avLst/>
                </a:prstGeom>
                <a:solidFill>
                  <a:srgbClr val="FF5353"/>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grpSp>
          <p:grpSp>
            <p:nvGrpSpPr>
              <p:cNvPr id="36" name="Group 35"/>
              <p:cNvGrpSpPr/>
              <p:nvPr/>
            </p:nvGrpSpPr>
            <p:grpSpPr>
              <a:xfrm>
                <a:off x="5511240" y="2827376"/>
                <a:ext cx="668833" cy="792640"/>
                <a:chOff x="6349440" y="2674976"/>
                <a:chExt cx="668833" cy="792640"/>
              </a:xfrm>
            </p:grpSpPr>
            <p:sp>
              <p:nvSpPr>
                <p:cNvPr id="16" name="TextBox 15"/>
                <p:cNvSpPr txBox="1"/>
                <p:nvPr/>
              </p:nvSpPr>
              <p:spPr>
                <a:xfrm>
                  <a:off x="6365060" y="3031262"/>
                  <a:ext cx="304800" cy="436354"/>
                </a:xfrm>
                <a:prstGeom prst="rect">
                  <a:avLst/>
                </a:prstGeom>
                <a:noFill/>
              </p:spPr>
              <p:txBody>
                <a:bodyPr wrap="square" rtlCol="0">
                  <a:spAutoFit/>
                </a:bodyPr>
                <a:lstStyle/>
                <a:p>
                  <a:r>
                    <a:rPr lang="el-GR" sz="4800" dirty="0" smtClean="0">
                      <a:solidFill>
                        <a:schemeClr val="bg1"/>
                      </a:solidFill>
                    </a:rPr>
                    <a:t>β</a:t>
                  </a:r>
                  <a:endParaRPr lang="en-US" sz="4800" dirty="0">
                    <a:solidFill>
                      <a:schemeClr val="bg1"/>
                    </a:solidFill>
                  </a:endParaRPr>
                </a:p>
              </p:txBody>
            </p:sp>
            <p:sp>
              <p:nvSpPr>
                <p:cNvPr id="29" name="TextBox 28"/>
                <p:cNvSpPr txBox="1"/>
                <p:nvPr/>
              </p:nvSpPr>
              <p:spPr>
                <a:xfrm>
                  <a:off x="6713473" y="2681024"/>
                  <a:ext cx="304800" cy="436354"/>
                </a:xfrm>
                <a:prstGeom prst="rect">
                  <a:avLst/>
                </a:prstGeom>
                <a:noFill/>
              </p:spPr>
              <p:txBody>
                <a:bodyPr wrap="square" rtlCol="0">
                  <a:spAutoFit/>
                </a:bodyPr>
                <a:lstStyle/>
                <a:p>
                  <a:r>
                    <a:rPr lang="el-GR" sz="4800" dirty="0" smtClean="0">
                      <a:solidFill>
                        <a:schemeClr val="bg1"/>
                      </a:solidFill>
                    </a:rPr>
                    <a:t>β</a:t>
                  </a:r>
                  <a:endParaRPr lang="en-US" sz="4800" dirty="0">
                    <a:solidFill>
                      <a:schemeClr val="bg1"/>
                    </a:solidFill>
                  </a:endParaRPr>
                </a:p>
              </p:txBody>
            </p:sp>
            <p:sp>
              <p:nvSpPr>
                <p:cNvPr id="30" name="Rectangle 29"/>
                <p:cNvSpPr/>
                <p:nvPr/>
              </p:nvSpPr>
              <p:spPr>
                <a:xfrm>
                  <a:off x="6349440" y="2674976"/>
                  <a:ext cx="280467" cy="436354"/>
                </a:xfrm>
                <a:prstGeom prst="rect">
                  <a:avLst/>
                </a:prstGeom>
              </p:spPr>
              <p:txBody>
                <a:bodyPr wrap="none">
                  <a:spAutoFit/>
                </a:bodyPr>
                <a:lstStyle/>
                <a:p>
                  <a:r>
                    <a:rPr lang="el-GR" sz="4800" dirty="0" smtClean="0">
                      <a:solidFill>
                        <a:schemeClr val="bg1"/>
                      </a:solidFill>
                    </a:rPr>
                    <a:t>α</a:t>
                  </a:r>
                  <a:endParaRPr lang="en-US" sz="4800" dirty="0">
                    <a:solidFill>
                      <a:schemeClr val="bg1"/>
                    </a:solidFill>
                  </a:endParaRPr>
                </a:p>
              </p:txBody>
            </p:sp>
            <p:sp>
              <p:nvSpPr>
                <p:cNvPr id="31" name="Rectangle 30"/>
                <p:cNvSpPr/>
                <p:nvPr/>
              </p:nvSpPr>
              <p:spPr>
                <a:xfrm>
                  <a:off x="6697853" y="3020399"/>
                  <a:ext cx="280467" cy="436354"/>
                </a:xfrm>
                <a:prstGeom prst="rect">
                  <a:avLst/>
                </a:prstGeom>
              </p:spPr>
              <p:txBody>
                <a:bodyPr wrap="none">
                  <a:spAutoFit/>
                </a:bodyPr>
                <a:lstStyle/>
                <a:p>
                  <a:r>
                    <a:rPr lang="el-GR" sz="4800" dirty="0" smtClean="0">
                      <a:solidFill>
                        <a:schemeClr val="bg1"/>
                      </a:solidFill>
                    </a:rPr>
                    <a:t>α</a:t>
                  </a:r>
                  <a:endParaRPr lang="en-US" sz="4800" dirty="0">
                    <a:solidFill>
                      <a:schemeClr val="bg1"/>
                    </a:solidFill>
                  </a:endParaRPr>
                </a:p>
              </p:txBody>
            </p:sp>
          </p:grpSp>
        </p:grpSp>
        <p:sp>
          <p:nvSpPr>
            <p:cNvPr id="46" name="TextBox 45"/>
            <p:cNvSpPr txBox="1"/>
            <p:nvPr/>
          </p:nvSpPr>
          <p:spPr>
            <a:xfrm>
              <a:off x="5005587" y="2636449"/>
              <a:ext cx="2438400" cy="371709"/>
            </a:xfrm>
            <a:prstGeom prst="rect">
              <a:avLst/>
            </a:prstGeom>
            <a:noFill/>
          </p:spPr>
          <p:txBody>
            <a:bodyPr wrap="square" rtlCol="0">
              <a:spAutoFit/>
            </a:bodyPr>
            <a:lstStyle/>
            <a:p>
              <a:pPr algn="ctr"/>
              <a:r>
                <a:rPr lang="en-US" sz="4000" dirty="0" smtClean="0"/>
                <a:t>Adult </a:t>
              </a:r>
              <a:endParaRPr lang="en-US" sz="4000" dirty="0"/>
            </a:p>
          </p:txBody>
        </p:sp>
      </p:grpSp>
      <p:sp>
        <p:nvSpPr>
          <p:cNvPr id="49" name="TextBox 48"/>
          <p:cNvSpPr txBox="1"/>
          <p:nvPr/>
        </p:nvSpPr>
        <p:spPr>
          <a:xfrm>
            <a:off x="4032354" y="5806191"/>
            <a:ext cx="1364105" cy="584775"/>
          </a:xfrm>
          <a:prstGeom prst="rect">
            <a:avLst/>
          </a:prstGeom>
          <a:noFill/>
        </p:spPr>
        <p:txBody>
          <a:bodyPr wrap="square" rtlCol="0">
            <a:spAutoFit/>
          </a:bodyPr>
          <a:lstStyle/>
          <a:p>
            <a:r>
              <a:rPr lang="en-US" sz="3200" dirty="0" smtClean="0"/>
              <a:t>Birth</a:t>
            </a:r>
            <a:endParaRPr lang="en-US" sz="3200" dirty="0"/>
          </a:p>
        </p:txBody>
      </p:sp>
      <p:sp>
        <p:nvSpPr>
          <p:cNvPr id="50" name="TextBox 49"/>
          <p:cNvSpPr txBox="1"/>
          <p:nvPr/>
        </p:nvSpPr>
        <p:spPr>
          <a:xfrm>
            <a:off x="5516383" y="5806191"/>
            <a:ext cx="2758191" cy="584775"/>
          </a:xfrm>
          <a:prstGeom prst="rect">
            <a:avLst/>
          </a:prstGeom>
          <a:noFill/>
        </p:spPr>
        <p:txBody>
          <a:bodyPr wrap="square" rtlCol="0">
            <a:spAutoFit/>
          </a:bodyPr>
          <a:lstStyle/>
          <a:p>
            <a:r>
              <a:rPr lang="en-US" sz="3200" dirty="0" smtClean="0"/>
              <a:t>Postnatal Age</a:t>
            </a:r>
            <a:endParaRPr lang="en-US" sz="3200" dirty="0"/>
          </a:p>
        </p:txBody>
      </p:sp>
      <p:sp>
        <p:nvSpPr>
          <p:cNvPr id="51" name="TextBox 50"/>
          <p:cNvSpPr txBox="1"/>
          <p:nvPr/>
        </p:nvSpPr>
        <p:spPr>
          <a:xfrm>
            <a:off x="1124264" y="5806191"/>
            <a:ext cx="3192904" cy="584775"/>
          </a:xfrm>
          <a:prstGeom prst="rect">
            <a:avLst/>
          </a:prstGeom>
          <a:noFill/>
        </p:spPr>
        <p:txBody>
          <a:bodyPr wrap="square" rtlCol="0">
            <a:spAutoFit/>
          </a:bodyPr>
          <a:lstStyle/>
          <a:p>
            <a:r>
              <a:rPr lang="en-US" sz="3200" dirty="0" smtClean="0"/>
              <a:t>Gestational Age</a:t>
            </a:r>
            <a:endParaRPr lang="en-US" sz="3200" dirty="0"/>
          </a:p>
        </p:txBody>
      </p:sp>
      <p:sp>
        <p:nvSpPr>
          <p:cNvPr id="53" name="Rectangle 52"/>
          <p:cNvSpPr/>
          <p:nvPr/>
        </p:nvSpPr>
        <p:spPr>
          <a:xfrm>
            <a:off x="-164891" y="1124263"/>
            <a:ext cx="1019331" cy="425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16200000">
            <a:off x="-1174898" y="2712573"/>
            <a:ext cx="3641441" cy="584775"/>
          </a:xfrm>
          <a:prstGeom prst="rect">
            <a:avLst/>
          </a:prstGeom>
          <a:noFill/>
        </p:spPr>
        <p:txBody>
          <a:bodyPr wrap="square" rtlCol="0">
            <a:spAutoFit/>
          </a:bodyPr>
          <a:lstStyle/>
          <a:p>
            <a:r>
              <a:rPr lang="en-US" sz="3200" dirty="0" smtClean="0"/>
              <a:t>% Total Hemoglobin</a:t>
            </a:r>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Clicker Question</a:t>
            </a:r>
            <a:endParaRPr lang="en-US" dirty="0"/>
          </a:p>
        </p:txBody>
      </p:sp>
      <p:sp>
        <p:nvSpPr>
          <p:cNvPr id="3" name="Content Placeholder 2"/>
          <p:cNvSpPr>
            <a:spLocks noGrp="1"/>
          </p:cNvSpPr>
          <p:nvPr>
            <p:ph idx="1"/>
          </p:nvPr>
        </p:nvSpPr>
        <p:spPr>
          <a:xfrm>
            <a:off x="228600" y="1600200"/>
            <a:ext cx="8763000" cy="4525963"/>
          </a:xfrm>
        </p:spPr>
        <p:txBody>
          <a:bodyPr/>
          <a:lstStyle/>
          <a:p>
            <a:pPr>
              <a:buNone/>
            </a:pPr>
            <a:r>
              <a:rPr lang="en-US" dirty="0" smtClean="0"/>
              <a:t>Muscle cells and neurons differ because they have:</a:t>
            </a:r>
          </a:p>
          <a:p>
            <a:pPr marL="514350" indent="-514350">
              <a:buNone/>
            </a:pPr>
            <a:r>
              <a:rPr lang="en-US" dirty="0" smtClean="0"/>
              <a:t>A.  different DNA</a:t>
            </a:r>
          </a:p>
          <a:p>
            <a:pPr marL="514350" indent="-514350">
              <a:buNone/>
            </a:pPr>
            <a:r>
              <a:rPr lang="en-US" dirty="0" smtClean="0"/>
              <a:t>B.  different mRNAs</a:t>
            </a:r>
          </a:p>
          <a:p>
            <a:pPr marL="514350" indent="-514350">
              <a:buNone/>
            </a:pPr>
            <a:r>
              <a:rPr lang="en-US" dirty="0" smtClean="0"/>
              <a:t>C.  different proteins</a:t>
            </a:r>
          </a:p>
          <a:p>
            <a:pPr marL="514350" indent="-514350">
              <a:buAutoNum type="alphaUcPeriod" startAt="4"/>
            </a:pPr>
            <a:r>
              <a:rPr lang="en-US" dirty="0" smtClean="0"/>
              <a:t>A and B</a:t>
            </a:r>
          </a:p>
          <a:p>
            <a:pPr marL="514350" indent="-514350">
              <a:buAutoNum type="alphaUcPeriod" startAt="4"/>
            </a:pPr>
            <a:r>
              <a:rPr lang="en-US" dirty="0" smtClean="0"/>
              <a:t>B and C  </a:t>
            </a:r>
            <a:endParaRPr lang="en-US" dirty="0"/>
          </a:p>
        </p:txBody>
      </p:sp>
      <p:sp>
        <p:nvSpPr>
          <p:cNvPr id="4" name="Footer Placeholder 3"/>
          <p:cNvSpPr>
            <a:spLocks noGrp="1"/>
          </p:cNvSpPr>
          <p:nvPr>
            <p:ph type="ftr" sz="quarter" idx="11"/>
          </p:nvPr>
        </p:nvSpPr>
        <p:spPr/>
        <p:txBody>
          <a:bodyPr/>
          <a:lstStyle/>
          <a:p>
            <a:r>
              <a:rPr lang="en-US" dirty="0" smtClean="0"/>
              <a:t>NANSI 2011</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Clicker Question</a:t>
            </a:r>
            <a:endParaRPr lang="en-US" dirty="0"/>
          </a:p>
        </p:txBody>
      </p:sp>
      <p:sp>
        <p:nvSpPr>
          <p:cNvPr id="3" name="Content Placeholder 2"/>
          <p:cNvSpPr>
            <a:spLocks noGrp="1"/>
          </p:cNvSpPr>
          <p:nvPr>
            <p:ph idx="1"/>
          </p:nvPr>
        </p:nvSpPr>
        <p:spPr>
          <a:xfrm>
            <a:off x="228600" y="1600200"/>
            <a:ext cx="8763000" cy="4525963"/>
          </a:xfrm>
        </p:spPr>
        <p:txBody>
          <a:bodyPr/>
          <a:lstStyle/>
          <a:p>
            <a:pPr>
              <a:buNone/>
            </a:pPr>
            <a:r>
              <a:rPr lang="en-US" dirty="0" smtClean="0"/>
              <a:t>Muscle cells and neurons differ because they have:</a:t>
            </a:r>
          </a:p>
          <a:p>
            <a:pPr marL="514350" indent="-514350">
              <a:buNone/>
            </a:pPr>
            <a:r>
              <a:rPr lang="en-US" dirty="0" smtClean="0"/>
              <a:t>A.  different DNA</a:t>
            </a:r>
          </a:p>
          <a:p>
            <a:pPr marL="514350" indent="-514350">
              <a:buNone/>
            </a:pPr>
            <a:r>
              <a:rPr lang="en-US" dirty="0" smtClean="0"/>
              <a:t>B.  different mRNAs</a:t>
            </a:r>
          </a:p>
          <a:p>
            <a:pPr marL="514350" indent="-514350">
              <a:buNone/>
            </a:pPr>
            <a:r>
              <a:rPr lang="en-US" dirty="0" smtClean="0"/>
              <a:t>C.  different proteins</a:t>
            </a:r>
          </a:p>
          <a:p>
            <a:pPr marL="514350" indent="-514350">
              <a:buAutoNum type="alphaUcPeriod" startAt="4"/>
            </a:pPr>
            <a:r>
              <a:rPr lang="en-US" dirty="0" smtClean="0"/>
              <a:t>A and B</a:t>
            </a:r>
          </a:p>
          <a:p>
            <a:pPr marL="514350" indent="-514350">
              <a:buAutoNum type="alphaUcPeriod" startAt="4"/>
            </a:pPr>
            <a:r>
              <a:rPr lang="en-US" dirty="0" smtClean="0">
                <a:solidFill>
                  <a:srgbClr val="FF0000"/>
                </a:solidFill>
              </a:rPr>
              <a:t>B and C  </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dirty="0" smtClean="0"/>
              <a:t>NANSI 2011</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6405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solidFill>
                  <a:srgbClr val="7F7F7F"/>
                </a:solidFill>
              </a:rPr>
              <a:t>Context</a:t>
            </a:r>
          </a:p>
          <a:p>
            <a:pPr marL="457200" indent="-457200">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Review: Clicker Questions</a:t>
            </a:r>
          </a:p>
          <a:p>
            <a:pPr>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Cell Differences (Think-Pair-Share)</a:t>
            </a:r>
          </a:p>
          <a:p>
            <a:pPr>
              <a:buFont typeface="+mj-lt"/>
              <a:buAutoNum type="arabicPeriod"/>
            </a:pPr>
            <a:endParaRPr lang="en-US" sz="1100" dirty="0" smtClean="0">
              <a:solidFill>
                <a:srgbClr val="7F7F7F"/>
              </a:solidFill>
            </a:endParaRPr>
          </a:p>
          <a:p>
            <a:pPr marL="514350" indent="-514350">
              <a:buFont typeface="+mj-lt"/>
              <a:buAutoNum type="arabicPeriod"/>
            </a:pPr>
            <a:r>
              <a:rPr lang="en-US" sz="2800" dirty="0" smtClean="0">
                <a:solidFill>
                  <a:srgbClr val="7F7F7F"/>
                </a:solidFill>
              </a:rPr>
              <a:t>Regulation of Gene Expression (Mini-Lecture)</a:t>
            </a:r>
          </a:p>
          <a:p>
            <a:pPr>
              <a:buFont typeface="+mj-lt"/>
              <a:buAutoNum type="arabicPeriod"/>
            </a:pPr>
            <a:endParaRPr lang="en-US" sz="1100" dirty="0" smtClean="0"/>
          </a:p>
          <a:p>
            <a:pPr marL="514350" indent="-514350">
              <a:buFont typeface="+mj-lt"/>
              <a:buAutoNum type="arabicPeriod"/>
            </a:pPr>
            <a:r>
              <a:rPr lang="en-US" sz="2800" b="1" dirty="0" smtClean="0"/>
              <a:t>Application Exercise (Data Activity)</a:t>
            </a:r>
          </a:p>
          <a:p>
            <a:pPr>
              <a:buFont typeface="+mj-lt"/>
              <a:buAutoNum type="arabicPeriod"/>
            </a:pPr>
            <a:endParaRPr lang="en-US" sz="1100" dirty="0" smtClean="0"/>
          </a:p>
          <a:p>
            <a:pPr marL="514350" indent="-514350">
              <a:buFont typeface="+mj-lt"/>
              <a:buAutoNum type="arabicPeriod"/>
            </a:pPr>
            <a:r>
              <a:rPr lang="en-US" sz="2800" dirty="0" smtClean="0">
                <a:solidFill>
                  <a:srgbClr val="7F7F7F"/>
                </a:solidFill>
              </a:rPr>
              <a:t>Summary and Conclusions</a:t>
            </a:r>
            <a:endParaRPr lang="en-US" sz="2800" dirty="0">
              <a:solidFill>
                <a:srgbClr val="7F7F7F"/>
              </a:solidFill>
            </a:endParaRPr>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674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8"/>
            <a:ext cx="8229600" cy="1143000"/>
          </a:xfrm>
        </p:spPr>
        <p:txBody>
          <a:bodyPr/>
          <a:lstStyle/>
          <a:p>
            <a:r>
              <a:rPr lang="en-US" b="1" dirty="0" smtClean="0"/>
              <a:t>Think Like a Scientist</a:t>
            </a:r>
            <a:endParaRPr lang="en-US" b="1" dirty="0"/>
          </a:p>
        </p:txBody>
      </p:sp>
      <p:sp>
        <p:nvSpPr>
          <p:cNvPr id="4" name="TextBox 3"/>
          <p:cNvSpPr txBox="1"/>
          <p:nvPr/>
        </p:nvSpPr>
        <p:spPr>
          <a:xfrm>
            <a:off x="533400" y="1447801"/>
            <a:ext cx="7848600" cy="4031873"/>
          </a:xfrm>
          <a:prstGeom prst="rect">
            <a:avLst/>
          </a:prstGeom>
          <a:noFill/>
        </p:spPr>
        <p:txBody>
          <a:bodyPr wrap="square" rtlCol="0">
            <a:spAutoFit/>
          </a:bodyPr>
          <a:lstStyle/>
          <a:p>
            <a:r>
              <a:rPr lang="en-US" sz="3200" dirty="0" smtClean="0"/>
              <a:t>How would you </a:t>
            </a:r>
            <a:r>
              <a:rPr lang="en-US" sz="3200" b="1" u="sng" dirty="0" smtClean="0"/>
              <a:t>measure</a:t>
            </a:r>
            <a:r>
              <a:rPr lang="en-US" sz="3200" dirty="0" smtClean="0"/>
              <a:t> what makes neurons different from muscle cells?</a:t>
            </a:r>
          </a:p>
          <a:p>
            <a:endParaRPr lang="en-US" sz="3200" dirty="0" smtClean="0"/>
          </a:p>
          <a:p>
            <a:endParaRPr lang="en-US" sz="3200" dirty="0" smtClean="0"/>
          </a:p>
          <a:p>
            <a:r>
              <a:rPr lang="en-US" sz="3200" dirty="0" smtClean="0"/>
              <a:t>Complete part 1 as individuals, then discuss it in a group of three. </a:t>
            </a:r>
          </a:p>
          <a:p>
            <a:endParaRPr lang="en-US" sz="3200" dirty="0" smtClean="0"/>
          </a:p>
          <a:p>
            <a:endParaRPr lang="en-US" sz="3200" dirty="0" smtClean="0"/>
          </a:p>
        </p:txBody>
      </p:sp>
      <p:pic>
        <p:nvPicPr>
          <p:cNvPr id="3083" name="Picture 11" descr="C:\Users\Brian\AppData\Local\Microsoft\Windows\Temporary Internet Files\Content.IE5\N1FJ08LC\MC900196532[1].wmf"/>
          <p:cNvPicPr>
            <a:picLocks noChangeAspect="1" noChangeArrowheads="1"/>
          </p:cNvPicPr>
          <p:nvPr/>
        </p:nvPicPr>
        <p:blipFill>
          <a:blip r:embed="rId2" cstate="print"/>
          <a:srcRect/>
          <a:stretch>
            <a:fillRect/>
          </a:stretch>
        </p:blipFill>
        <p:spPr bwMode="auto">
          <a:xfrm>
            <a:off x="7546971" y="44975"/>
            <a:ext cx="1333660" cy="1334828"/>
          </a:xfrm>
          <a:prstGeom prst="rect">
            <a:avLst/>
          </a:prstGeom>
          <a:noFill/>
        </p:spPr>
      </p:pic>
      <p:pic>
        <p:nvPicPr>
          <p:cNvPr id="3091" name="Picture 19" descr="C:\Users\Brian\AppData\Local\Microsoft\Windows\Temporary Internet Files\Content.IE5\N1FJ08LC\MC900231785[1].wmf"/>
          <p:cNvPicPr>
            <a:picLocks noChangeAspect="1" noChangeArrowheads="1"/>
          </p:cNvPicPr>
          <p:nvPr/>
        </p:nvPicPr>
        <p:blipFill>
          <a:blip r:embed="rId3" cstate="print"/>
          <a:srcRect/>
          <a:stretch>
            <a:fillRect/>
          </a:stretch>
        </p:blipFill>
        <p:spPr bwMode="auto">
          <a:xfrm>
            <a:off x="3517719" y="4901340"/>
            <a:ext cx="2890837" cy="183673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b="1" dirty="0" smtClean="0"/>
              <a:t>Context</a:t>
            </a:r>
          </a:p>
          <a:p>
            <a:pPr marL="457200" indent="-457200">
              <a:buFont typeface="+mj-lt"/>
              <a:buAutoNum type="arabicPeriod"/>
            </a:pPr>
            <a:endParaRPr lang="en-US" sz="1100" dirty="0" smtClean="0"/>
          </a:p>
          <a:p>
            <a:pPr marL="514350" indent="-514350">
              <a:buFont typeface="+mj-lt"/>
              <a:buAutoNum type="arabicPeriod"/>
            </a:pPr>
            <a:r>
              <a:rPr lang="en-US" sz="2800" dirty="0" smtClean="0">
                <a:solidFill>
                  <a:schemeClr val="tx1">
                    <a:lumMod val="50000"/>
                    <a:lumOff val="50000"/>
                  </a:schemeClr>
                </a:solidFill>
              </a:rPr>
              <a:t>Review: Clicker Questions</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Cell Differences (Think-Pair-Share)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Regulation of Gene Expression (Mini-Lecture)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Application Exercise (Data Activity)</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Summary and Conclusions</a:t>
            </a:r>
            <a:endParaRPr lang="en-US" sz="2800" dirty="0">
              <a:solidFill>
                <a:schemeClr val="tx1">
                  <a:lumMod val="50000"/>
                  <a:lumOff val="50000"/>
                </a:schemeClr>
              </a:solidFill>
            </a:endParaRPr>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solidFill>
                  <a:schemeClr val="tx1">
                    <a:lumMod val="50000"/>
                    <a:lumOff val="50000"/>
                  </a:schemeClr>
                </a:solidFill>
              </a:rPr>
              <a:t>Context</a:t>
            </a:r>
          </a:p>
          <a:p>
            <a:pPr marL="457200" indent="-457200">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Review: Clicker Questions</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Cell Differences (Think-Pair-Share)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Regulation of Gene Expression (Mini-Lecture)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Application Exercise (Data Activity)</a:t>
            </a:r>
          </a:p>
          <a:p>
            <a:pPr>
              <a:buFont typeface="+mj-lt"/>
              <a:buAutoNum type="arabicPeriod"/>
            </a:pPr>
            <a:endParaRPr lang="en-US" sz="1100" dirty="0" smtClean="0"/>
          </a:p>
          <a:p>
            <a:pPr marL="514350" indent="-514350">
              <a:buFont typeface="+mj-lt"/>
              <a:buAutoNum type="arabicPeriod"/>
            </a:pPr>
            <a:r>
              <a:rPr lang="en-US" sz="2800" b="1" dirty="0" smtClean="0"/>
              <a:t>Summary and Conclusions</a:t>
            </a:r>
            <a:endParaRPr lang="en-US" sz="2800" b="1" dirty="0"/>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674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042"/>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12230" y="914401"/>
            <a:ext cx="8229600" cy="5261547"/>
          </a:xfrm>
        </p:spPr>
        <p:txBody>
          <a:bodyPr>
            <a:normAutofit fontScale="85000" lnSpcReduction="20000"/>
          </a:bodyPr>
          <a:lstStyle/>
          <a:p>
            <a:pPr>
              <a:buNone/>
            </a:pPr>
            <a:endParaRPr lang="en-US" sz="1200" dirty="0" smtClean="0"/>
          </a:p>
          <a:p>
            <a:r>
              <a:rPr lang="en-US" sz="2800" dirty="0" smtClean="0"/>
              <a:t>Different cells are different because of differential gene expression, </a:t>
            </a:r>
            <a:r>
              <a:rPr lang="en-US" sz="2800" u="sng" dirty="0" smtClean="0"/>
              <a:t>NOT different amounts of DNA</a:t>
            </a:r>
          </a:p>
          <a:p>
            <a:endParaRPr lang="en-US" sz="1200" dirty="0" smtClean="0"/>
          </a:p>
          <a:p>
            <a:r>
              <a:rPr lang="en-US" sz="2800" dirty="0" smtClean="0"/>
              <a:t>Transcription factors bind promoters and enhancers to regulate gene expression</a:t>
            </a:r>
          </a:p>
          <a:p>
            <a:endParaRPr lang="en-US" sz="1200" dirty="0" smtClean="0"/>
          </a:p>
          <a:p>
            <a:r>
              <a:rPr lang="en-US" sz="2800" dirty="0" smtClean="0"/>
              <a:t>Three types of Regulation: Spatial(Lab), Temporal, Conditional</a:t>
            </a:r>
          </a:p>
          <a:p>
            <a:endParaRPr lang="en-US" sz="1100" dirty="0" smtClean="0"/>
          </a:p>
          <a:p>
            <a:r>
              <a:rPr lang="en-US" sz="2800" dirty="0" smtClean="0"/>
              <a:t>Gene regulation in eukaryotes is different from regulation in prokaryotes</a:t>
            </a:r>
          </a:p>
          <a:p>
            <a:endParaRPr lang="en-US" sz="1200" dirty="0" smtClean="0"/>
          </a:p>
          <a:p>
            <a:r>
              <a:rPr lang="en-US" sz="2800" dirty="0" smtClean="0"/>
              <a:t>Today you applied nerve and muscle protein data to make general conclusions about gene regulation in these cell types.  All scientific information is based on data and this is an example of that.</a:t>
            </a:r>
          </a:p>
          <a:p>
            <a:pPr marL="0" indent="0">
              <a:buNone/>
            </a:pPr>
            <a:endParaRPr lang="en-US" sz="2800" dirty="0" smtClean="0"/>
          </a:p>
          <a:p>
            <a:r>
              <a:rPr lang="en-US" sz="2800" dirty="0" smtClean="0"/>
              <a:t>Lab</a:t>
            </a:r>
            <a:endParaRPr lang="en-US" sz="2800" dirty="0"/>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Homework</a:t>
            </a:r>
            <a:endParaRPr lang="en-US" dirty="0"/>
          </a:p>
        </p:txBody>
      </p:sp>
      <p:sp>
        <p:nvSpPr>
          <p:cNvPr id="3" name="Content Placeholder 2"/>
          <p:cNvSpPr>
            <a:spLocks noGrp="1"/>
          </p:cNvSpPr>
          <p:nvPr>
            <p:ph idx="1"/>
          </p:nvPr>
        </p:nvSpPr>
        <p:spPr/>
        <p:txBody>
          <a:bodyPr/>
          <a:lstStyle/>
          <a:p>
            <a:r>
              <a:rPr lang="en-US" dirty="0" smtClean="0"/>
              <a:t>Compare and contrast eukaryotic and prokaryotic gene expression.  Be specific.</a:t>
            </a:r>
          </a:p>
          <a:p>
            <a:endParaRPr lang="en-US" dirty="0"/>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NANSI 2011</a:t>
            </a:r>
            <a:endParaRPr lang="en-US" dirty="0"/>
          </a:p>
        </p:txBody>
      </p:sp>
      <p:sp>
        <p:nvSpPr>
          <p:cNvPr id="3" name="TextBox 10"/>
          <p:cNvSpPr txBox="1">
            <a:spLocks noChangeArrowheads="1"/>
          </p:cNvSpPr>
          <p:nvPr/>
        </p:nvSpPr>
        <p:spPr bwMode="auto">
          <a:xfrm>
            <a:off x="395289" y="1143000"/>
            <a:ext cx="8443912" cy="1200329"/>
          </a:xfrm>
          <a:prstGeom prst="rect">
            <a:avLst/>
          </a:prstGeom>
          <a:noFill/>
          <a:ln w="9525">
            <a:noFill/>
            <a:miter lim="800000"/>
            <a:headEnd/>
            <a:tailEnd/>
          </a:ln>
        </p:spPr>
        <p:txBody>
          <a:bodyPr wrap="square">
            <a:spAutoFit/>
          </a:bodyPr>
          <a:lstStyle/>
          <a:p>
            <a:r>
              <a:rPr lang="en-US" sz="2400" b="1" u="sng" dirty="0">
                <a:latin typeface="Chalkboard" charset="0"/>
              </a:rPr>
              <a:t>Goal:</a:t>
            </a:r>
          </a:p>
          <a:p>
            <a:pPr marL="457200" indent="-457200">
              <a:buFont typeface="+mj-lt"/>
              <a:buAutoNum type="arabicPeriod"/>
            </a:pPr>
            <a:r>
              <a:rPr lang="en-US" sz="2400" dirty="0">
                <a:latin typeface="Chalkboard" charset="0"/>
              </a:rPr>
              <a:t>To understand </a:t>
            </a:r>
            <a:r>
              <a:rPr lang="en-US" sz="2400" dirty="0" smtClean="0">
                <a:latin typeface="Chalkboard" charset="0"/>
              </a:rPr>
              <a:t>regulation of gene </a:t>
            </a:r>
            <a:r>
              <a:rPr lang="en-US" sz="2400" dirty="0">
                <a:latin typeface="Chalkboard" charset="0"/>
              </a:rPr>
              <a:t>expression in </a:t>
            </a:r>
            <a:r>
              <a:rPr lang="en-US" sz="2400" dirty="0" smtClean="0">
                <a:latin typeface="Chalkboard" charset="0"/>
              </a:rPr>
              <a:t>multicellular organisms</a:t>
            </a:r>
            <a:endParaRPr lang="en-US" sz="2400" dirty="0">
              <a:latin typeface="Chalkboard" charset="0"/>
            </a:endParaRPr>
          </a:p>
        </p:txBody>
      </p:sp>
      <p:sp>
        <p:nvSpPr>
          <p:cNvPr id="4" name="TextBox 14"/>
          <p:cNvSpPr txBox="1">
            <a:spLocks noChangeArrowheads="1"/>
          </p:cNvSpPr>
          <p:nvPr/>
        </p:nvSpPr>
        <p:spPr bwMode="auto">
          <a:xfrm>
            <a:off x="953348" y="2591635"/>
            <a:ext cx="7467600" cy="3531736"/>
          </a:xfrm>
          <a:prstGeom prst="rect">
            <a:avLst/>
          </a:prstGeom>
          <a:noFill/>
          <a:ln w="9525">
            <a:noFill/>
            <a:miter lim="800000"/>
            <a:headEnd/>
            <a:tailEnd/>
          </a:ln>
        </p:spPr>
        <p:txBody>
          <a:bodyPr wrap="square">
            <a:spAutoFit/>
          </a:bodyPr>
          <a:lstStyle/>
          <a:p>
            <a:r>
              <a:rPr lang="en-US" sz="2400" b="1" u="sng" dirty="0">
                <a:latin typeface="Chalkboard" charset="0"/>
              </a:rPr>
              <a:t>Outcomes</a:t>
            </a:r>
            <a:r>
              <a:rPr lang="en-US" sz="2400" b="1" u="sng" dirty="0" smtClean="0">
                <a:latin typeface="Chalkboard" charset="0"/>
              </a:rPr>
              <a:t>:</a:t>
            </a:r>
          </a:p>
          <a:p>
            <a:pPr marL="457200" indent="-457200">
              <a:buFont typeface="+mj-lt"/>
              <a:buAutoNum type="arabicPeriod"/>
            </a:pPr>
            <a:r>
              <a:rPr lang="en-US" sz="2400" dirty="0" smtClean="0">
                <a:latin typeface="Chalkboard" charset="0"/>
              </a:rPr>
              <a:t>Diagram, explain and summarize gene regulation in multicellular organisms.</a:t>
            </a:r>
          </a:p>
          <a:p>
            <a:endParaRPr lang="en-US" sz="1050" dirty="0" smtClean="0">
              <a:latin typeface="Chalkboard" charset="0"/>
            </a:endParaRPr>
          </a:p>
          <a:p>
            <a:pPr marL="457200" indent="-457200">
              <a:buFont typeface="+mj-lt"/>
              <a:buAutoNum type="arabicPeriod"/>
            </a:pPr>
            <a:r>
              <a:rPr lang="en-US" sz="2400" dirty="0" smtClean="0">
                <a:latin typeface="Chalkboard" charset="0"/>
              </a:rPr>
              <a:t>Interpret relevant expression data accurately.</a:t>
            </a:r>
            <a:endParaRPr lang="en-US" sz="2400" dirty="0">
              <a:latin typeface="Chalkboard" charset="0"/>
            </a:endParaRPr>
          </a:p>
          <a:p>
            <a:pPr marL="457200" indent="-457200">
              <a:buFont typeface="+mj-lt"/>
              <a:buAutoNum type="arabicPeriod"/>
            </a:pPr>
            <a:endParaRPr lang="en-US" sz="1050" dirty="0" smtClean="0">
              <a:latin typeface="Chalkboard" charset="0"/>
            </a:endParaRPr>
          </a:p>
          <a:p>
            <a:pPr marL="457200" indent="-457200">
              <a:buFont typeface="+mj-lt"/>
              <a:buAutoNum type="arabicPeriod"/>
            </a:pPr>
            <a:r>
              <a:rPr lang="en-US" sz="2400" dirty="0" smtClean="0">
                <a:latin typeface="Chalkboard" charset="0"/>
              </a:rPr>
              <a:t>Know two cells with the same DNA can look and function differently and why this is important.</a:t>
            </a:r>
          </a:p>
          <a:p>
            <a:endParaRPr lang="en-US" sz="1050" dirty="0" smtClean="0">
              <a:latin typeface="Chalkboard" charset="0"/>
            </a:endParaRPr>
          </a:p>
          <a:p>
            <a:pPr marL="457200" indent="-457200">
              <a:buFont typeface="+mj-lt"/>
              <a:buAutoNum type="arabicPeriod"/>
            </a:pPr>
            <a:r>
              <a:rPr lang="en-US" sz="2400" dirty="0" smtClean="0">
                <a:latin typeface="Chalkboard" charset="0"/>
              </a:rPr>
              <a:t>Compare and contrast eukaryotic and prokaryotic gene regulation. </a:t>
            </a:r>
          </a:p>
        </p:txBody>
      </p:sp>
      <p:sp>
        <p:nvSpPr>
          <p:cNvPr id="5" name="TextBox 4"/>
          <p:cNvSpPr txBox="1"/>
          <p:nvPr/>
        </p:nvSpPr>
        <p:spPr>
          <a:xfrm>
            <a:off x="2133600" y="76200"/>
            <a:ext cx="4495800" cy="646331"/>
          </a:xfrm>
          <a:prstGeom prst="rect">
            <a:avLst/>
          </a:prstGeom>
          <a:noFill/>
        </p:spPr>
        <p:txBody>
          <a:bodyPr wrap="square" rtlCol="0">
            <a:spAutoFit/>
          </a:bodyPr>
          <a:lstStyle/>
          <a:p>
            <a:pPr algn="ctr"/>
            <a:r>
              <a:rPr lang="en-US" sz="3600" b="1" dirty="0" smtClean="0"/>
              <a:t>Goals and Outcomes</a:t>
            </a:r>
            <a:endParaRPr lang="en-US" sz="3600" b="1" dirty="0"/>
          </a:p>
        </p:txBody>
      </p:sp>
      <p:pic>
        <p:nvPicPr>
          <p:cNvPr id="6150" name="Picture 6" descr="C:\Users\Brian\AppData\Local\Microsoft\Windows\Temporary Internet Files\Content.IE5\U2S101IP\MC900446210[1].wmf"/>
          <p:cNvPicPr>
            <a:picLocks noChangeAspect="1" noChangeArrowheads="1"/>
          </p:cNvPicPr>
          <p:nvPr/>
        </p:nvPicPr>
        <p:blipFill>
          <a:blip r:embed="rId2" cstate="print"/>
          <a:srcRect/>
          <a:stretch>
            <a:fillRect/>
          </a:stretch>
        </p:blipFill>
        <p:spPr bwMode="auto">
          <a:xfrm>
            <a:off x="3505200" y="685800"/>
            <a:ext cx="1752600" cy="71437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9881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3992562"/>
          </a:xfrm>
        </p:spPr>
        <p:txBody>
          <a:bodyPr>
            <a:noAutofit/>
          </a:bodyPr>
          <a:lstStyle/>
          <a:p>
            <a:r>
              <a:rPr lang="en-US" sz="11500" dirty="0" smtClean="0"/>
              <a:t>EXTRA SLIDES THAT MAY HELP</a:t>
            </a:r>
            <a:endParaRPr lang="en-US" sz="11500" dirty="0"/>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Autofit/>
          </a:bodyPr>
          <a:lstStyle/>
          <a:p>
            <a:r>
              <a:rPr lang="en-US" sz="7200" dirty="0" smtClean="0"/>
              <a:t>CASE STUDY</a:t>
            </a:r>
            <a:endParaRPr lang="en-US" sz="7200"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NANSI 2011</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609600" y="3124200"/>
            <a:ext cx="7086600" cy="0"/>
          </a:xfrm>
          <a:prstGeom prst="line">
            <a:avLst/>
          </a:prstGeom>
          <a:noFill/>
          <a:ln w="38100" cap="sq">
            <a:solidFill>
              <a:schemeClr val="tx1"/>
            </a:solidFill>
            <a:round/>
            <a:headEnd type="none" w="sm" len="sm"/>
            <a:tailEnd type="none" w="sm" len="sm"/>
          </a:ln>
          <a:effectLst/>
        </p:spPr>
        <p:txBody>
          <a:bodyPr wrap="none" anchor="ctr"/>
          <a:lstStyle/>
          <a:p>
            <a:endParaRPr lang="en-US"/>
          </a:p>
        </p:txBody>
      </p:sp>
      <p:sp>
        <p:nvSpPr>
          <p:cNvPr id="49155" name="Rectangle 3"/>
          <p:cNvSpPr>
            <a:spLocks noGrp="1" noChangeArrowheads="1"/>
          </p:cNvSpPr>
          <p:nvPr>
            <p:ph type="title"/>
          </p:nvPr>
        </p:nvSpPr>
        <p:spPr/>
        <p:txBody>
          <a:bodyPr/>
          <a:lstStyle/>
          <a:p>
            <a:r>
              <a:rPr lang="en-US" b="1" dirty="0" smtClean="0"/>
              <a:t>Elizabeth’s CFTR* Gene </a:t>
            </a:r>
            <a:endParaRPr lang="en-US" b="1" dirty="0"/>
          </a:p>
        </p:txBody>
      </p:sp>
      <p:sp>
        <p:nvSpPr>
          <p:cNvPr id="49156" name="Text Box 4"/>
          <p:cNvSpPr txBox="1">
            <a:spLocks noChangeArrowheads="1"/>
          </p:cNvSpPr>
          <p:nvPr/>
        </p:nvSpPr>
        <p:spPr bwMode="auto">
          <a:xfrm>
            <a:off x="3581400" y="2819400"/>
            <a:ext cx="3733800" cy="523220"/>
          </a:xfrm>
          <a:prstGeom prst="rect">
            <a:avLst/>
          </a:prstGeom>
          <a:solidFill>
            <a:srgbClr val="00FF00"/>
          </a:solidFill>
          <a:ln w="12700" cap="sq">
            <a:solidFill>
              <a:schemeClr val="tx1"/>
            </a:solidFill>
            <a:miter lim="800000"/>
            <a:headEnd type="none" w="sm" len="sm"/>
            <a:tailEnd type="none" w="sm" len="sm"/>
          </a:ln>
          <a:effectLst/>
        </p:spPr>
        <p:txBody>
          <a:bodyPr wrap="square">
            <a:spAutoFit/>
          </a:bodyPr>
          <a:lstStyle/>
          <a:p>
            <a:pPr eaLnBrk="0" hangingPunct="0">
              <a:spcBef>
                <a:spcPct val="50000"/>
              </a:spcBef>
            </a:pPr>
            <a:r>
              <a:rPr lang="en-US" sz="2800" b="1" dirty="0">
                <a:solidFill>
                  <a:srgbClr val="000000"/>
                </a:solidFill>
                <a:latin typeface="Times New Roman" pitchFamily="18" charset="0"/>
              </a:rPr>
              <a:t> </a:t>
            </a:r>
            <a:r>
              <a:rPr lang="en-US" sz="2800" b="1" dirty="0" smtClean="0">
                <a:solidFill>
                  <a:srgbClr val="000000"/>
                </a:solidFill>
                <a:latin typeface="Times New Roman" pitchFamily="18" charset="0"/>
              </a:rPr>
              <a:t>            Gene</a:t>
            </a:r>
            <a:endParaRPr lang="en-US" sz="2800" b="1" dirty="0">
              <a:solidFill>
                <a:srgbClr val="000000"/>
              </a:solidFill>
              <a:latin typeface="Times New Roman" pitchFamily="18" charset="0"/>
            </a:endParaRPr>
          </a:p>
        </p:txBody>
      </p:sp>
      <p:sp>
        <p:nvSpPr>
          <p:cNvPr id="49158" name="Text Box 6"/>
          <p:cNvSpPr txBox="1">
            <a:spLocks noChangeArrowheads="1"/>
          </p:cNvSpPr>
          <p:nvPr/>
        </p:nvSpPr>
        <p:spPr bwMode="auto">
          <a:xfrm>
            <a:off x="1106488" y="2868613"/>
            <a:ext cx="2487612" cy="466725"/>
          </a:xfrm>
          <a:prstGeom prst="rect">
            <a:avLst/>
          </a:prstGeom>
          <a:solidFill>
            <a:srgbClr val="FF99FF"/>
          </a:solidFill>
          <a:ln w="9525">
            <a:solidFill>
              <a:schemeClr val="tx1"/>
            </a:solidFill>
            <a:miter lim="800000"/>
            <a:headEnd/>
            <a:tailEnd/>
          </a:ln>
          <a:effectLst/>
        </p:spPr>
        <p:txBody>
          <a:bodyPr>
            <a:spAutoFit/>
          </a:bodyPr>
          <a:lstStyle/>
          <a:p>
            <a:pPr>
              <a:spcBef>
                <a:spcPct val="50000"/>
              </a:spcBef>
            </a:pPr>
            <a:r>
              <a:rPr lang="en-US" sz="2400" b="1" dirty="0" smtClean="0">
                <a:latin typeface="Times New Roman" pitchFamily="18" charset="0"/>
              </a:rPr>
              <a:t>      Promoter</a:t>
            </a:r>
            <a:endParaRPr lang="en-US" sz="2400" b="1" dirty="0">
              <a:latin typeface="Times New Roman" pitchFamily="18" charset="0"/>
            </a:endParaRPr>
          </a:p>
        </p:txBody>
      </p:sp>
      <p:sp>
        <p:nvSpPr>
          <p:cNvPr id="49161" name="Rectangle 9"/>
          <p:cNvSpPr>
            <a:spLocks noChangeArrowheads="1"/>
          </p:cNvSpPr>
          <p:nvPr/>
        </p:nvSpPr>
        <p:spPr bwMode="auto">
          <a:xfrm>
            <a:off x="-8991600" y="1295400"/>
            <a:ext cx="8229600" cy="1143000"/>
          </a:xfrm>
          <a:prstGeom prst="rect">
            <a:avLst/>
          </a:prstGeom>
          <a:noFill/>
          <a:ln w="9525">
            <a:noFill/>
            <a:miter lim="800000"/>
            <a:headEnd/>
            <a:tailEnd/>
          </a:ln>
          <a:effectLst/>
        </p:spPr>
        <p:txBody>
          <a:bodyPr anchor="ctr"/>
          <a:lstStyle/>
          <a:p>
            <a:pPr algn="ctr"/>
            <a:endParaRPr lang="en-US" sz="4400" b="1">
              <a:solidFill>
                <a:schemeClr val="tx2"/>
              </a:solidFill>
              <a:latin typeface="Times New Roman" pitchFamily="18" charset="0"/>
            </a:endParaRPr>
          </a:p>
        </p:txBody>
      </p:sp>
      <p:sp>
        <p:nvSpPr>
          <p:cNvPr id="16" name="TextBox 15"/>
          <p:cNvSpPr txBox="1"/>
          <p:nvPr/>
        </p:nvSpPr>
        <p:spPr>
          <a:xfrm>
            <a:off x="914400" y="5181600"/>
            <a:ext cx="750166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Cystic fibrosis </a:t>
            </a:r>
            <a:r>
              <a:rPr lang="en-US" sz="2400" b="1" dirty="0" err="1" smtClean="0">
                <a:latin typeface="Times New Roman" pitchFamily="18" charset="0"/>
                <a:cs typeface="Times New Roman" pitchFamily="18" charset="0"/>
              </a:rPr>
              <a:t>transmembrane</a:t>
            </a:r>
            <a:r>
              <a:rPr lang="en-US" sz="2400" b="1" dirty="0" smtClean="0">
                <a:latin typeface="Times New Roman" pitchFamily="18" charset="0"/>
                <a:cs typeface="Times New Roman" pitchFamily="18" charset="0"/>
              </a:rPr>
              <a:t> conductance regulator </a:t>
            </a:r>
            <a:endParaRPr lang="en-US" sz="2400" b="1" dirty="0">
              <a:latin typeface="Times New Roman" pitchFamily="18" charset="0"/>
              <a:cs typeface="Times New Roman" pitchFamily="18" charset="0"/>
            </a:endParaRPr>
          </a:p>
        </p:txBody>
      </p:sp>
      <p:cxnSp>
        <p:nvCxnSpPr>
          <p:cNvPr id="23" name="Straight Arrow Connector 22"/>
          <p:cNvCxnSpPr/>
          <p:nvPr/>
        </p:nvCxnSpPr>
        <p:spPr>
          <a:xfrm rot="5400000">
            <a:off x="4191794" y="2513806"/>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86200" y="1905000"/>
            <a:ext cx="1107996" cy="369332"/>
          </a:xfrm>
          <a:prstGeom prst="rect">
            <a:avLst/>
          </a:prstGeom>
        </p:spPr>
        <p:txBody>
          <a:bodyPr wrap="none">
            <a:spAutoFit/>
          </a:bodyPr>
          <a:lstStyle/>
          <a:p>
            <a:r>
              <a:rPr lang="en-US" b="1" dirty="0" smtClean="0">
                <a:latin typeface="Times New Roman" pitchFamily="18" charset="0"/>
                <a:cs typeface="Times New Roman" pitchFamily="18" charset="0"/>
              </a:rPr>
              <a:t>Mutation</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609600" y="3124200"/>
            <a:ext cx="7086600" cy="0"/>
          </a:xfrm>
          <a:prstGeom prst="line">
            <a:avLst/>
          </a:prstGeom>
          <a:noFill/>
          <a:ln w="38100" cap="sq">
            <a:solidFill>
              <a:schemeClr val="tx1"/>
            </a:solidFill>
            <a:round/>
            <a:headEnd type="none" w="sm" len="sm"/>
            <a:tailEnd type="none" w="sm" len="sm"/>
          </a:ln>
          <a:effectLst/>
        </p:spPr>
        <p:txBody>
          <a:bodyPr wrap="none" anchor="ctr"/>
          <a:lstStyle/>
          <a:p>
            <a:endParaRPr lang="en-US"/>
          </a:p>
        </p:txBody>
      </p:sp>
      <p:sp>
        <p:nvSpPr>
          <p:cNvPr id="49155" name="Rectangle 3"/>
          <p:cNvSpPr>
            <a:spLocks noGrp="1" noChangeArrowheads="1"/>
          </p:cNvSpPr>
          <p:nvPr>
            <p:ph type="title"/>
          </p:nvPr>
        </p:nvSpPr>
        <p:spPr/>
        <p:txBody>
          <a:bodyPr/>
          <a:lstStyle/>
          <a:p>
            <a:r>
              <a:rPr lang="en-US" b="1" dirty="0" smtClean="0"/>
              <a:t>Jeffrey’s CFTR* Gene </a:t>
            </a:r>
            <a:endParaRPr lang="en-US" b="1" dirty="0"/>
          </a:p>
        </p:txBody>
      </p:sp>
      <p:sp>
        <p:nvSpPr>
          <p:cNvPr id="49156" name="Text Box 4"/>
          <p:cNvSpPr txBox="1">
            <a:spLocks noChangeArrowheads="1"/>
          </p:cNvSpPr>
          <p:nvPr/>
        </p:nvSpPr>
        <p:spPr bwMode="auto">
          <a:xfrm>
            <a:off x="3581400" y="2819400"/>
            <a:ext cx="3733800" cy="523220"/>
          </a:xfrm>
          <a:prstGeom prst="rect">
            <a:avLst/>
          </a:prstGeom>
          <a:solidFill>
            <a:srgbClr val="00FF00"/>
          </a:solidFill>
          <a:ln w="12700" cap="sq">
            <a:solidFill>
              <a:schemeClr val="tx1"/>
            </a:solidFill>
            <a:miter lim="800000"/>
            <a:headEnd type="none" w="sm" len="sm"/>
            <a:tailEnd type="none" w="sm" len="sm"/>
          </a:ln>
          <a:effectLst/>
        </p:spPr>
        <p:txBody>
          <a:bodyPr wrap="square">
            <a:spAutoFit/>
          </a:bodyPr>
          <a:lstStyle/>
          <a:p>
            <a:pPr eaLnBrk="0" hangingPunct="0">
              <a:spcBef>
                <a:spcPct val="50000"/>
              </a:spcBef>
            </a:pPr>
            <a:r>
              <a:rPr lang="en-US" sz="2800" b="1" dirty="0">
                <a:solidFill>
                  <a:srgbClr val="000000"/>
                </a:solidFill>
                <a:latin typeface="Times New Roman" pitchFamily="18" charset="0"/>
              </a:rPr>
              <a:t> </a:t>
            </a:r>
            <a:r>
              <a:rPr lang="en-US" sz="2800" b="1" dirty="0" smtClean="0">
                <a:solidFill>
                  <a:srgbClr val="000000"/>
                </a:solidFill>
                <a:latin typeface="Times New Roman" pitchFamily="18" charset="0"/>
              </a:rPr>
              <a:t>            Gene</a:t>
            </a:r>
            <a:endParaRPr lang="en-US" sz="2800" b="1" dirty="0">
              <a:solidFill>
                <a:srgbClr val="000000"/>
              </a:solidFill>
              <a:latin typeface="Times New Roman" pitchFamily="18" charset="0"/>
            </a:endParaRPr>
          </a:p>
        </p:txBody>
      </p:sp>
      <p:sp>
        <p:nvSpPr>
          <p:cNvPr id="49158" name="Text Box 6"/>
          <p:cNvSpPr txBox="1">
            <a:spLocks noChangeArrowheads="1"/>
          </p:cNvSpPr>
          <p:nvPr/>
        </p:nvSpPr>
        <p:spPr bwMode="auto">
          <a:xfrm>
            <a:off x="1106488" y="2868613"/>
            <a:ext cx="2487612" cy="466725"/>
          </a:xfrm>
          <a:prstGeom prst="rect">
            <a:avLst/>
          </a:prstGeom>
          <a:solidFill>
            <a:srgbClr val="FF99FF"/>
          </a:solidFill>
          <a:ln w="9525">
            <a:solidFill>
              <a:schemeClr val="tx1"/>
            </a:solidFill>
            <a:miter lim="800000"/>
            <a:headEnd/>
            <a:tailEnd/>
          </a:ln>
          <a:effectLst/>
        </p:spPr>
        <p:txBody>
          <a:bodyPr>
            <a:spAutoFit/>
          </a:bodyPr>
          <a:lstStyle/>
          <a:p>
            <a:pPr>
              <a:spcBef>
                <a:spcPct val="50000"/>
              </a:spcBef>
            </a:pPr>
            <a:r>
              <a:rPr lang="en-US" sz="2400" b="1" dirty="0" smtClean="0">
                <a:latin typeface="Times New Roman" pitchFamily="18" charset="0"/>
              </a:rPr>
              <a:t>      Promoter</a:t>
            </a:r>
            <a:endParaRPr lang="en-US" sz="2400" b="1" dirty="0">
              <a:latin typeface="Times New Roman" pitchFamily="18" charset="0"/>
            </a:endParaRPr>
          </a:p>
        </p:txBody>
      </p:sp>
      <p:sp>
        <p:nvSpPr>
          <p:cNvPr id="49161" name="Rectangle 9"/>
          <p:cNvSpPr>
            <a:spLocks noChangeArrowheads="1"/>
          </p:cNvSpPr>
          <p:nvPr/>
        </p:nvSpPr>
        <p:spPr bwMode="auto">
          <a:xfrm>
            <a:off x="-8991600" y="1295400"/>
            <a:ext cx="8229600" cy="1143000"/>
          </a:xfrm>
          <a:prstGeom prst="rect">
            <a:avLst/>
          </a:prstGeom>
          <a:noFill/>
          <a:ln w="9525">
            <a:noFill/>
            <a:miter lim="800000"/>
            <a:headEnd/>
            <a:tailEnd/>
          </a:ln>
          <a:effectLst/>
        </p:spPr>
        <p:txBody>
          <a:bodyPr anchor="ctr"/>
          <a:lstStyle/>
          <a:p>
            <a:pPr algn="ctr"/>
            <a:endParaRPr lang="en-US" sz="4400" b="1">
              <a:solidFill>
                <a:schemeClr val="tx2"/>
              </a:solidFill>
              <a:latin typeface="Times New Roman" pitchFamily="18" charset="0"/>
            </a:endParaRPr>
          </a:p>
        </p:txBody>
      </p:sp>
      <p:sp>
        <p:nvSpPr>
          <p:cNvPr id="16" name="TextBox 15"/>
          <p:cNvSpPr txBox="1"/>
          <p:nvPr/>
        </p:nvSpPr>
        <p:spPr>
          <a:xfrm>
            <a:off x="914400" y="5181600"/>
            <a:ext cx="750166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Cystic fibrosis </a:t>
            </a:r>
            <a:r>
              <a:rPr lang="en-US" sz="2400" b="1" dirty="0" err="1" smtClean="0">
                <a:latin typeface="Times New Roman" pitchFamily="18" charset="0"/>
                <a:cs typeface="Times New Roman" pitchFamily="18" charset="0"/>
              </a:rPr>
              <a:t>transmembrane</a:t>
            </a:r>
            <a:r>
              <a:rPr lang="en-US" sz="2400" b="1" dirty="0" smtClean="0">
                <a:latin typeface="Times New Roman" pitchFamily="18" charset="0"/>
                <a:cs typeface="Times New Roman" pitchFamily="18" charset="0"/>
              </a:rPr>
              <a:t> conductance regulator </a:t>
            </a:r>
            <a:endParaRPr lang="en-US" sz="2400" b="1" dirty="0">
              <a:latin typeface="Times New Roman" pitchFamily="18" charset="0"/>
              <a:cs typeface="Times New Roman" pitchFamily="18" charset="0"/>
            </a:endParaRPr>
          </a:p>
        </p:txBody>
      </p:sp>
      <p:cxnSp>
        <p:nvCxnSpPr>
          <p:cNvPr id="23" name="Straight Arrow Connector 22"/>
          <p:cNvCxnSpPr/>
          <p:nvPr/>
        </p:nvCxnSpPr>
        <p:spPr>
          <a:xfrm rot="5400000">
            <a:off x="2819400" y="2590800"/>
            <a:ext cx="457200"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35177" y="1981200"/>
            <a:ext cx="1208985" cy="400110"/>
          </a:xfrm>
          <a:prstGeom prst="rect">
            <a:avLst/>
          </a:prstGeom>
          <a:noFill/>
        </p:spPr>
        <p:txBody>
          <a:bodyPr wrap="none" rtlCol="0">
            <a:spAutoFit/>
          </a:bodyPr>
          <a:lstStyle/>
          <a:p>
            <a:r>
              <a:rPr lang="en-US" sz="2000" b="1" dirty="0" smtClean="0">
                <a:latin typeface="Times New Roman" pitchFamily="18" charset="0"/>
                <a:cs typeface="Times New Roman" pitchFamily="18" charset="0"/>
              </a:rPr>
              <a:t>Mutation</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923925" y="380999"/>
            <a:ext cx="7258049" cy="1964635"/>
          </a:xfrm>
          <a:prstGeom prst="rect">
            <a:avLst/>
          </a:prstGeom>
          <a:solidFill>
            <a:srgbClr val="FAF476"/>
          </a:solidFill>
          <a:ln w="34925" algn="ctr">
            <a:solidFill>
              <a:schemeClr val="tx1"/>
            </a:solidFill>
            <a:round/>
            <a:headEnd/>
            <a:tailEnd/>
          </a:ln>
        </p:spPr>
        <p:txBody>
          <a:bodyPr/>
          <a:lstStyle/>
          <a:p>
            <a:endParaRPr lang="en-US"/>
          </a:p>
        </p:txBody>
      </p:sp>
      <p:sp>
        <p:nvSpPr>
          <p:cNvPr id="5" name="TextBox 4"/>
          <p:cNvSpPr txBox="1"/>
          <p:nvPr/>
        </p:nvSpPr>
        <p:spPr>
          <a:xfrm>
            <a:off x="876300" y="341214"/>
            <a:ext cx="7296150" cy="1938992"/>
          </a:xfrm>
          <a:prstGeom prst="rect">
            <a:avLst/>
          </a:prstGeom>
          <a:noFill/>
        </p:spPr>
        <p:txBody>
          <a:bodyPr wrap="square" rtlCol="0">
            <a:spAutoFit/>
          </a:bodyPr>
          <a:lstStyle/>
          <a:p>
            <a:pPr algn="ctr"/>
            <a:r>
              <a:rPr lang="en-US" sz="4000" b="1" dirty="0" smtClean="0"/>
              <a:t>Lecture 16</a:t>
            </a:r>
          </a:p>
          <a:p>
            <a:pPr algn="ctr"/>
            <a:r>
              <a:rPr lang="en-US" sz="4000" b="1" i="1" dirty="0" smtClean="0"/>
              <a:t>Chapter 16: Transcription, RNA Processing &amp; Translation</a:t>
            </a:r>
            <a:endParaRPr lang="en-US" sz="4000" b="1" i="1" dirty="0"/>
          </a:p>
        </p:txBody>
      </p:sp>
      <p:pic>
        <p:nvPicPr>
          <p:cNvPr id="1028" name="Picture 4" descr="F:\Biological Science 4th Edition Stuff\Instructors resources\Chapter_16\B_Jpeg_Images\16_Labeled_Images\16_00_transcription_photo-L.jpg"/>
          <p:cNvPicPr>
            <a:picLocks noChangeAspect="1" noChangeArrowheads="1"/>
          </p:cNvPicPr>
          <p:nvPr/>
        </p:nvPicPr>
        <p:blipFill>
          <a:blip r:embed="rId2" cstate="print"/>
          <a:srcRect/>
          <a:stretch>
            <a:fillRect/>
          </a:stretch>
        </p:blipFill>
        <p:spPr bwMode="auto">
          <a:xfrm>
            <a:off x="2631247" y="2534576"/>
            <a:ext cx="4365901" cy="2951686"/>
          </a:xfrm>
          <a:prstGeom prst="rect">
            <a:avLst/>
          </a:prstGeom>
          <a:noFill/>
        </p:spPr>
      </p:pic>
      <p:sp>
        <p:nvSpPr>
          <p:cNvPr id="6" name="TextBox 5"/>
          <p:cNvSpPr txBox="1"/>
          <p:nvPr/>
        </p:nvSpPr>
        <p:spPr>
          <a:xfrm>
            <a:off x="7031736" y="3675888"/>
            <a:ext cx="1874520" cy="646331"/>
          </a:xfrm>
          <a:prstGeom prst="rect">
            <a:avLst/>
          </a:prstGeom>
          <a:noFill/>
        </p:spPr>
        <p:txBody>
          <a:bodyPr wrap="square" rtlCol="0">
            <a:spAutoFit/>
          </a:bodyPr>
          <a:lstStyle/>
          <a:p>
            <a:r>
              <a:rPr lang="en-US" dirty="0" smtClean="0"/>
              <a:t>Frog chromosome being transcribed</a:t>
            </a:r>
            <a:endParaRPr lang="en-US" dirty="0"/>
          </a:p>
        </p:txBody>
      </p:sp>
      <p:pic>
        <p:nvPicPr>
          <p:cNvPr id="2" name="Picture 4" descr="C:\Users\Brian\AppData\Local\Microsoft\Windows\Temporary Internet Files\Content.IE5\72ZPJC1D\MC900280751[1].wmf"/>
          <p:cNvPicPr>
            <a:picLocks noChangeAspect="1" noChangeArrowheads="1"/>
          </p:cNvPicPr>
          <p:nvPr/>
        </p:nvPicPr>
        <p:blipFill>
          <a:blip r:embed="rId3" cstate="print"/>
          <a:srcRect/>
          <a:stretch>
            <a:fillRect/>
          </a:stretch>
        </p:blipFill>
        <p:spPr bwMode="auto">
          <a:xfrm>
            <a:off x="0" y="2818151"/>
            <a:ext cx="2540158" cy="236844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Dogma of Biology</a:t>
            </a:r>
            <a:endParaRPr lang="en-US" dirty="0"/>
          </a:p>
        </p:txBody>
      </p:sp>
      <p:sp>
        <p:nvSpPr>
          <p:cNvPr id="3" name="Content Placeholder 2"/>
          <p:cNvSpPr>
            <a:spLocks noGrp="1"/>
          </p:cNvSpPr>
          <p:nvPr>
            <p:ph idx="1"/>
          </p:nvPr>
        </p:nvSpPr>
        <p:spPr>
          <a:xfrm>
            <a:off x="4767943" y="1480456"/>
            <a:ext cx="4201885" cy="4525963"/>
          </a:xfrm>
        </p:spPr>
        <p:txBody>
          <a:bodyPr>
            <a:normAutofit fontScale="92500" lnSpcReduction="10000"/>
          </a:bodyPr>
          <a:lstStyle/>
          <a:p>
            <a:r>
              <a:rPr lang="en-US" sz="2000" dirty="0" smtClean="0"/>
              <a:t>Francis Crick: </a:t>
            </a:r>
            <a:r>
              <a:rPr lang="en-US" sz="2000" b="1" dirty="0" smtClean="0"/>
              <a:t>DNA codes for RNA which codes for proteins.</a:t>
            </a:r>
          </a:p>
          <a:p>
            <a:endParaRPr lang="en-US" sz="2000" dirty="0" smtClean="0"/>
          </a:p>
          <a:p>
            <a:r>
              <a:rPr lang="en-US" sz="2000" dirty="0" smtClean="0"/>
              <a:t>The sequences of </a:t>
            </a:r>
            <a:r>
              <a:rPr lang="en-US" sz="2000" b="1" dirty="0" smtClean="0"/>
              <a:t>bases</a:t>
            </a:r>
            <a:r>
              <a:rPr lang="en-US" sz="2000" dirty="0" smtClean="0"/>
              <a:t> in the DNA, specify the sequence of </a:t>
            </a:r>
            <a:r>
              <a:rPr lang="en-US" sz="2000" b="1" dirty="0" smtClean="0"/>
              <a:t>bases</a:t>
            </a:r>
            <a:r>
              <a:rPr lang="en-US" sz="2000" dirty="0" smtClean="0"/>
              <a:t> in RNA, which specify the sequence of </a:t>
            </a:r>
            <a:r>
              <a:rPr lang="en-US" sz="2000" b="1" dirty="0" smtClean="0"/>
              <a:t>amino acids </a:t>
            </a:r>
            <a:r>
              <a:rPr lang="en-US" sz="2000" dirty="0" smtClean="0"/>
              <a:t>in the protein.</a:t>
            </a:r>
          </a:p>
          <a:p>
            <a:endParaRPr lang="en-US" sz="2000" dirty="0" smtClean="0"/>
          </a:p>
          <a:p>
            <a:r>
              <a:rPr lang="en-US" sz="2000" b="1" dirty="0" smtClean="0"/>
              <a:t>Many types of proteins: </a:t>
            </a:r>
            <a:r>
              <a:rPr lang="en-US" sz="2000" dirty="0" smtClean="0"/>
              <a:t>Motor proteins, structural proteins, peptide hormones, membrane transport proteins, antibodies etc.</a:t>
            </a:r>
          </a:p>
          <a:p>
            <a:endParaRPr lang="en-US" sz="2000" dirty="0" smtClean="0"/>
          </a:p>
          <a:p>
            <a:r>
              <a:rPr lang="en-US" sz="2000" b="1" dirty="0" smtClean="0"/>
              <a:t>Gene expression </a:t>
            </a:r>
            <a:r>
              <a:rPr lang="en-US" sz="2000" dirty="0" smtClean="0"/>
              <a:t>occurs through  transcription and translation</a:t>
            </a:r>
          </a:p>
        </p:txBody>
      </p:sp>
      <p:grpSp>
        <p:nvGrpSpPr>
          <p:cNvPr id="4" name="Group 29"/>
          <p:cNvGrpSpPr/>
          <p:nvPr/>
        </p:nvGrpSpPr>
        <p:grpSpPr>
          <a:xfrm>
            <a:off x="0" y="1687282"/>
            <a:ext cx="3060369" cy="3417330"/>
            <a:chOff x="466604" y="1861453"/>
            <a:chExt cx="3060369" cy="3417330"/>
          </a:xfrm>
        </p:grpSpPr>
        <p:grpSp>
          <p:nvGrpSpPr>
            <p:cNvPr id="7" name="Group 16"/>
            <p:cNvGrpSpPr/>
            <p:nvPr/>
          </p:nvGrpSpPr>
          <p:grpSpPr>
            <a:xfrm>
              <a:off x="919846" y="1970314"/>
              <a:ext cx="2607127" cy="3308469"/>
              <a:chOff x="571502" y="1611086"/>
              <a:chExt cx="2607127" cy="3308469"/>
            </a:xfrm>
          </p:grpSpPr>
          <p:sp>
            <p:nvSpPr>
              <p:cNvPr id="5" name="TextBox 4"/>
              <p:cNvSpPr txBox="1"/>
              <p:nvPr/>
            </p:nvSpPr>
            <p:spPr>
              <a:xfrm>
                <a:off x="1333511" y="1611086"/>
                <a:ext cx="1545771" cy="369332"/>
              </a:xfrm>
              <a:prstGeom prst="rect">
                <a:avLst/>
              </a:prstGeom>
              <a:noFill/>
            </p:spPr>
            <p:txBody>
              <a:bodyPr wrap="square" rtlCol="0">
                <a:spAutoFit/>
              </a:bodyPr>
              <a:lstStyle/>
              <a:p>
                <a:r>
                  <a:rPr lang="en-US" b="1" dirty="0" smtClean="0"/>
                  <a:t>DNA</a:t>
                </a:r>
                <a:endParaRPr lang="en-US" b="1" dirty="0"/>
              </a:p>
            </p:txBody>
          </p:sp>
          <p:sp>
            <p:nvSpPr>
              <p:cNvPr id="6" name="TextBox 5"/>
              <p:cNvSpPr txBox="1"/>
              <p:nvPr/>
            </p:nvSpPr>
            <p:spPr>
              <a:xfrm>
                <a:off x="642259" y="1817914"/>
                <a:ext cx="2275114" cy="369332"/>
              </a:xfrm>
              <a:prstGeom prst="rect">
                <a:avLst/>
              </a:prstGeom>
              <a:noFill/>
            </p:spPr>
            <p:txBody>
              <a:bodyPr wrap="square" rtlCol="0">
                <a:spAutoFit/>
              </a:bodyPr>
              <a:lstStyle/>
              <a:p>
                <a:r>
                  <a:rPr lang="en-US" dirty="0" smtClean="0"/>
                  <a:t>(information storage)</a:t>
                </a:r>
                <a:endParaRPr lang="en-US" dirty="0"/>
              </a:p>
            </p:txBody>
          </p:sp>
          <p:cxnSp>
            <p:nvCxnSpPr>
              <p:cNvPr id="8" name="Straight Arrow Connector 7"/>
              <p:cNvCxnSpPr/>
              <p:nvPr/>
            </p:nvCxnSpPr>
            <p:spPr>
              <a:xfrm rot="5400000">
                <a:off x="1306680" y="2596640"/>
                <a:ext cx="706781" cy="15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87292" y="2340428"/>
                <a:ext cx="1480451" cy="369332"/>
              </a:xfrm>
              <a:prstGeom prst="rect">
                <a:avLst/>
              </a:prstGeom>
              <a:noFill/>
            </p:spPr>
            <p:txBody>
              <a:bodyPr wrap="square" rtlCol="0">
                <a:spAutoFit/>
              </a:bodyPr>
              <a:lstStyle/>
              <a:p>
                <a:r>
                  <a:rPr lang="en-US" i="1" dirty="0" smtClean="0">
                    <a:solidFill>
                      <a:srgbClr val="FF0000"/>
                    </a:solidFill>
                  </a:rPr>
                  <a:t>Transcription</a:t>
                </a:r>
                <a:endParaRPr lang="en-US" i="1" dirty="0">
                  <a:solidFill>
                    <a:srgbClr val="FF0000"/>
                  </a:solidFill>
                </a:endParaRPr>
              </a:p>
            </p:txBody>
          </p:sp>
          <p:sp>
            <p:nvSpPr>
              <p:cNvPr id="11" name="TextBox 10"/>
              <p:cNvSpPr txBox="1"/>
              <p:nvPr/>
            </p:nvSpPr>
            <p:spPr>
              <a:xfrm>
                <a:off x="1333511" y="2993572"/>
                <a:ext cx="1545771" cy="369332"/>
              </a:xfrm>
              <a:prstGeom prst="rect">
                <a:avLst/>
              </a:prstGeom>
              <a:noFill/>
            </p:spPr>
            <p:txBody>
              <a:bodyPr wrap="square" rtlCol="0">
                <a:spAutoFit/>
              </a:bodyPr>
              <a:lstStyle/>
              <a:p>
                <a:r>
                  <a:rPr lang="en-US" b="1" dirty="0" smtClean="0"/>
                  <a:t>RNA</a:t>
                </a:r>
                <a:endParaRPr lang="en-US" b="1" dirty="0"/>
              </a:p>
            </p:txBody>
          </p:sp>
          <p:sp>
            <p:nvSpPr>
              <p:cNvPr id="12" name="TextBox 11"/>
              <p:cNvSpPr txBox="1"/>
              <p:nvPr/>
            </p:nvSpPr>
            <p:spPr>
              <a:xfrm>
                <a:off x="653145" y="3265714"/>
                <a:ext cx="2275114" cy="369332"/>
              </a:xfrm>
              <a:prstGeom prst="rect">
                <a:avLst/>
              </a:prstGeom>
              <a:noFill/>
            </p:spPr>
            <p:txBody>
              <a:bodyPr wrap="square" rtlCol="0">
                <a:spAutoFit/>
              </a:bodyPr>
              <a:lstStyle/>
              <a:p>
                <a:r>
                  <a:rPr lang="en-US" dirty="0" smtClean="0"/>
                  <a:t>(information carrier)</a:t>
                </a:r>
                <a:endParaRPr lang="en-US" dirty="0"/>
              </a:p>
            </p:txBody>
          </p:sp>
          <p:cxnSp>
            <p:nvCxnSpPr>
              <p:cNvPr id="13" name="Straight Arrow Connector 12"/>
              <p:cNvCxnSpPr/>
              <p:nvPr/>
            </p:nvCxnSpPr>
            <p:spPr>
              <a:xfrm rot="5400000">
                <a:off x="1306680" y="3990013"/>
                <a:ext cx="706781" cy="15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43749" y="3820886"/>
                <a:ext cx="1534880" cy="369332"/>
              </a:xfrm>
              <a:prstGeom prst="rect">
                <a:avLst/>
              </a:prstGeom>
              <a:noFill/>
            </p:spPr>
            <p:txBody>
              <a:bodyPr wrap="square" rtlCol="0">
                <a:spAutoFit/>
              </a:bodyPr>
              <a:lstStyle/>
              <a:p>
                <a:r>
                  <a:rPr lang="en-US" i="1" dirty="0" smtClean="0">
                    <a:solidFill>
                      <a:srgbClr val="FF0000"/>
                    </a:solidFill>
                  </a:rPr>
                  <a:t>Translation</a:t>
                </a:r>
                <a:endParaRPr lang="en-US" i="1" dirty="0">
                  <a:solidFill>
                    <a:srgbClr val="FF0000"/>
                  </a:solidFill>
                </a:endParaRPr>
              </a:p>
            </p:txBody>
          </p:sp>
          <p:sp>
            <p:nvSpPr>
              <p:cNvPr id="15" name="TextBox 14"/>
              <p:cNvSpPr txBox="1"/>
              <p:nvPr/>
            </p:nvSpPr>
            <p:spPr>
              <a:xfrm>
                <a:off x="1137563" y="4310741"/>
                <a:ext cx="1545771" cy="369332"/>
              </a:xfrm>
              <a:prstGeom prst="rect">
                <a:avLst/>
              </a:prstGeom>
              <a:noFill/>
            </p:spPr>
            <p:txBody>
              <a:bodyPr wrap="square" rtlCol="0">
                <a:spAutoFit/>
              </a:bodyPr>
              <a:lstStyle/>
              <a:p>
                <a:r>
                  <a:rPr lang="en-US" b="1" dirty="0" smtClean="0"/>
                  <a:t>Proteins</a:t>
                </a:r>
                <a:endParaRPr lang="en-US" b="1" dirty="0"/>
              </a:p>
            </p:txBody>
          </p:sp>
          <p:sp>
            <p:nvSpPr>
              <p:cNvPr id="16" name="TextBox 15"/>
              <p:cNvSpPr txBox="1"/>
              <p:nvPr/>
            </p:nvSpPr>
            <p:spPr>
              <a:xfrm>
                <a:off x="571502" y="4550223"/>
                <a:ext cx="2525488" cy="369332"/>
              </a:xfrm>
              <a:prstGeom prst="rect">
                <a:avLst/>
              </a:prstGeom>
              <a:noFill/>
            </p:spPr>
            <p:txBody>
              <a:bodyPr wrap="square" rtlCol="0">
                <a:spAutoFit/>
              </a:bodyPr>
              <a:lstStyle/>
              <a:p>
                <a:r>
                  <a:rPr lang="en-US" dirty="0" smtClean="0"/>
                  <a:t>(active cell machinery)</a:t>
                </a:r>
                <a:endParaRPr lang="en-US" dirty="0"/>
              </a:p>
            </p:txBody>
          </p:sp>
        </p:grpSp>
        <p:cxnSp>
          <p:nvCxnSpPr>
            <p:cNvPr id="21" name="Straight Arrow Connector 20"/>
            <p:cNvCxnSpPr/>
            <p:nvPr/>
          </p:nvCxnSpPr>
          <p:spPr>
            <a:xfrm>
              <a:off x="740229" y="2146074"/>
              <a:ext cx="751113" cy="1588"/>
            </a:xfrm>
            <a:prstGeom prst="straightConnector1">
              <a:avLst/>
            </a:prstGeom>
            <a:ln w="22225">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8991" y="2857499"/>
              <a:ext cx="1404257" cy="0"/>
            </a:xfrm>
            <a:prstGeom prst="line">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40229" y="3561214"/>
              <a:ext cx="968828" cy="1588"/>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288269" y="2616326"/>
              <a:ext cx="1817523" cy="307777"/>
            </a:xfrm>
            <a:prstGeom prst="rect">
              <a:avLst/>
            </a:prstGeom>
            <a:noFill/>
          </p:spPr>
          <p:txBody>
            <a:bodyPr wrap="square" rtlCol="0">
              <a:spAutoFit/>
            </a:bodyPr>
            <a:lstStyle/>
            <a:p>
              <a:r>
                <a:rPr lang="en-US" sz="1400" i="1" dirty="0" smtClean="0"/>
                <a:t>Reverse Transcription</a:t>
              </a:r>
              <a:endParaRPr lang="en-US" sz="1400" i="1" dirty="0"/>
            </a:p>
          </p:txBody>
        </p:sp>
      </p:grpSp>
      <p:pic>
        <p:nvPicPr>
          <p:cNvPr id="5122" name="Picture 2"/>
          <p:cNvPicPr>
            <a:picLocks noChangeAspect="1" noChangeArrowheads="1"/>
          </p:cNvPicPr>
          <p:nvPr/>
        </p:nvPicPr>
        <p:blipFill>
          <a:blip r:embed="rId2" cstate="print"/>
          <a:srcRect/>
          <a:stretch>
            <a:fillRect/>
          </a:stretch>
        </p:blipFill>
        <p:spPr bwMode="auto">
          <a:xfrm>
            <a:off x="3037896" y="2153562"/>
            <a:ext cx="1207533" cy="1275438"/>
          </a:xfrm>
          <a:prstGeom prst="rect">
            <a:avLst/>
          </a:prstGeom>
          <a:noFill/>
          <a:ln w="9525">
            <a:noFill/>
            <a:miter lim="800000"/>
            <a:headEnd/>
            <a:tailEnd/>
          </a:ln>
        </p:spPr>
      </p:pic>
      <p:sp>
        <p:nvSpPr>
          <p:cNvPr id="32" name="Rectangle 31"/>
          <p:cNvSpPr/>
          <p:nvPr/>
        </p:nvSpPr>
        <p:spPr>
          <a:xfrm>
            <a:off x="-32658" y="6407877"/>
            <a:ext cx="5464630" cy="900246"/>
          </a:xfrm>
          <a:prstGeom prst="rect">
            <a:avLst/>
          </a:prstGeom>
        </p:spPr>
        <p:txBody>
          <a:bodyPr wrap="square">
            <a:spAutoFit/>
          </a:bodyPr>
          <a:lstStyle/>
          <a:p>
            <a:r>
              <a:rPr lang="en-US" sz="1050" dirty="0" smtClean="0">
                <a:solidFill>
                  <a:srgbClr val="0070C0"/>
                </a:solidFill>
                <a:hlinkClick r:id="rId3"/>
              </a:rPr>
              <a:t>http://www.fromoldbooks.org/Rosenwald-BookOfHours/pages/016-detail-miniature-scribe/</a:t>
            </a:r>
            <a:endParaRPr lang="en-US" sz="1050" dirty="0" smtClean="0">
              <a:solidFill>
                <a:srgbClr val="0070C0"/>
              </a:solidFill>
            </a:endParaRPr>
          </a:p>
          <a:p>
            <a:r>
              <a:rPr lang="en-US" sz="1050" dirty="0" smtClean="0">
                <a:solidFill>
                  <a:srgbClr val="0070C0"/>
                </a:solidFill>
                <a:hlinkClick r:id="rId4"/>
              </a:rPr>
              <a:t>http://www.barnesandnoble.com/</a:t>
            </a:r>
            <a:endParaRPr lang="en-US" sz="1050" dirty="0" smtClean="0">
              <a:solidFill>
                <a:srgbClr val="0070C0"/>
              </a:solidFill>
            </a:endParaRPr>
          </a:p>
          <a:p>
            <a:endParaRPr lang="en-US" sz="1050" dirty="0" smtClean="0">
              <a:solidFill>
                <a:srgbClr val="0070C0"/>
              </a:solidFill>
            </a:endParaRPr>
          </a:p>
          <a:p>
            <a:endParaRPr lang="en-US" sz="1050" dirty="0" smtClean="0">
              <a:solidFill>
                <a:srgbClr val="0070C0"/>
              </a:solidFill>
            </a:endParaRPr>
          </a:p>
          <a:p>
            <a:endParaRPr lang="en-US" sz="1050" dirty="0">
              <a:solidFill>
                <a:srgbClr val="0070C0"/>
              </a:solidFill>
            </a:endParaRPr>
          </a:p>
        </p:txBody>
      </p:sp>
      <p:pic>
        <p:nvPicPr>
          <p:cNvPr id="5123" name="Picture 3"/>
          <p:cNvPicPr>
            <a:picLocks noChangeAspect="1" noChangeArrowheads="1"/>
          </p:cNvPicPr>
          <p:nvPr/>
        </p:nvPicPr>
        <p:blipFill>
          <a:blip r:embed="rId5" cstate="print"/>
          <a:srcRect/>
          <a:stretch>
            <a:fillRect/>
          </a:stretch>
        </p:blipFill>
        <p:spPr bwMode="auto">
          <a:xfrm>
            <a:off x="3086779" y="3733799"/>
            <a:ext cx="1202191" cy="12021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68289" y="727075"/>
            <a:ext cx="8494712" cy="4524315"/>
          </a:xfrm>
          <a:prstGeom prst="rect">
            <a:avLst/>
          </a:prstGeom>
          <a:noFill/>
          <a:ln w="9525">
            <a:noFill/>
            <a:miter lim="800000"/>
            <a:headEnd/>
            <a:tailEnd/>
          </a:ln>
        </p:spPr>
        <p:txBody>
          <a:bodyPr wrap="square">
            <a:spAutoFit/>
          </a:bodyPr>
          <a:lstStyle/>
          <a:p>
            <a:r>
              <a:rPr lang="en-US" sz="2400" b="1" dirty="0" smtClean="0">
                <a:latin typeface="Chalkboard" charset="0"/>
              </a:rPr>
              <a:t>Class setting:</a:t>
            </a:r>
          </a:p>
          <a:p>
            <a:r>
              <a:rPr lang="en-US" sz="2400" dirty="0" smtClean="0">
                <a:latin typeface="Chalkboard" charset="0"/>
              </a:rPr>
              <a:t>	-Introductory </a:t>
            </a:r>
            <a:r>
              <a:rPr lang="en-US" sz="2400" dirty="0">
                <a:latin typeface="Chalkboard" charset="0"/>
              </a:rPr>
              <a:t>Biology course for majors; </a:t>
            </a:r>
          </a:p>
          <a:p>
            <a:r>
              <a:rPr lang="en-US" sz="2400" dirty="0">
                <a:latin typeface="Chalkboard" charset="0"/>
              </a:rPr>
              <a:t>	-50 minute class </a:t>
            </a:r>
            <a:r>
              <a:rPr lang="en-US" sz="2400" dirty="0" smtClean="0">
                <a:latin typeface="Chalkboard" charset="0"/>
              </a:rPr>
              <a:t>session</a:t>
            </a:r>
          </a:p>
          <a:p>
            <a:r>
              <a:rPr lang="en-US" sz="2400" dirty="0" smtClean="0">
                <a:latin typeface="Chalkboard" charset="0"/>
              </a:rPr>
              <a:t>	-large lecture hall</a:t>
            </a:r>
          </a:p>
          <a:p>
            <a:endParaRPr lang="en-US" sz="2400" dirty="0" smtClean="0">
              <a:latin typeface="Chalkboard" charset="0"/>
            </a:endParaRPr>
          </a:p>
          <a:p>
            <a:r>
              <a:rPr lang="en-US" sz="2400" b="1" dirty="0" smtClean="0">
                <a:latin typeface="Chalkboard" charset="0"/>
              </a:rPr>
              <a:t>Foundation/background:</a:t>
            </a:r>
            <a:endParaRPr lang="en-US" sz="2400" b="1" dirty="0">
              <a:latin typeface="Chalkboard" charset="0"/>
            </a:endParaRPr>
          </a:p>
          <a:p>
            <a:r>
              <a:rPr lang="en-US" sz="2400" dirty="0">
                <a:latin typeface="Chalkboard" charset="0"/>
              </a:rPr>
              <a:t>	-Macromolecules</a:t>
            </a:r>
          </a:p>
          <a:p>
            <a:r>
              <a:rPr lang="en-US" sz="2400" dirty="0">
                <a:latin typeface="Chalkboard" charset="0"/>
              </a:rPr>
              <a:t>	-Central </a:t>
            </a:r>
            <a:r>
              <a:rPr lang="en-US" sz="2400" dirty="0" smtClean="0">
                <a:latin typeface="Chalkboard" charset="0"/>
              </a:rPr>
              <a:t>dogma of Biology </a:t>
            </a:r>
            <a:r>
              <a:rPr lang="en-US" sz="2400" dirty="0">
                <a:latin typeface="Chalkboard" charset="0"/>
              </a:rPr>
              <a:t>including mechanisms of </a:t>
            </a:r>
            <a:r>
              <a:rPr lang="en-US" sz="2400" dirty="0" smtClean="0">
                <a:latin typeface="Chalkboard" charset="0"/>
              </a:rPr>
              <a:t>    </a:t>
            </a:r>
          </a:p>
          <a:p>
            <a:r>
              <a:rPr lang="en-US" sz="2400" dirty="0" smtClean="0">
                <a:latin typeface="Chalkboard" charset="0"/>
              </a:rPr>
              <a:t>            replication</a:t>
            </a:r>
            <a:r>
              <a:rPr lang="en-US" sz="2400" dirty="0">
                <a:latin typeface="Chalkboard" charset="0"/>
              </a:rPr>
              <a:t>, </a:t>
            </a:r>
            <a:r>
              <a:rPr lang="en-US" sz="2400" dirty="0" smtClean="0">
                <a:latin typeface="Chalkboard" charset="0"/>
              </a:rPr>
              <a:t>transcription</a:t>
            </a:r>
            <a:r>
              <a:rPr lang="en-US" sz="2400" dirty="0">
                <a:latin typeface="Chalkboard" charset="0"/>
              </a:rPr>
              <a:t>, and </a:t>
            </a:r>
            <a:r>
              <a:rPr lang="en-US" sz="2400" dirty="0" smtClean="0">
                <a:latin typeface="Chalkboard" charset="0"/>
              </a:rPr>
              <a:t>translation</a:t>
            </a:r>
          </a:p>
          <a:p>
            <a:r>
              <a:rPr lang="en-US" sz="2400" dirty="0" smtClean="0">
                <a:latin typeface="Chalkboard" charset="0"/>
              </a:rPr>
              <a:t>	-</a:t>
            </a:r>
            <a:r>
              <a:rPr lang="en-US" sz="2400" dirty="0" err="1" smtClean="0">
                <a:latin typeface="Chalkboard" charset="0"/>
              </a:rPr>
              <a:t>Energetics</a:t>
            </a:r>
            <a:endParaRPr lang="en-US" sz="2400" dirty="0">
              <a:latin typeface="Chalkboard" charset="0"/>
            </a:endParaRPr>
          </a:p>
          <a:p>
            <a:r>
              <a:rPr lang="en-US" sz="2400" dirty="0">
                <a:latin typeface="Chalkboard" charset="0"/>
              </a:rPr>
              <a:t>	-Prokaryotic gene regulation (</a:t>
            </a:r>
            <a:r>
              <a:rPr lang="en-US" sz="2400" dirty="0" err="1">
                <a:latin typeface="Chalkboard" charset="0"/>
              </a:rPr>
              <a:t>lac</a:t>
            </a:r>
            <a:r>
              <a:rPr lang="en-US" sz="2400" dirty="0">
                <a:latin typeface="Chalkboard" charset="0"/>
              </a:rPr>
              <a:t> </a:t>
            </a:r>
            <a:r>
              <a:rPr lang="en-US" sz="2400" dirty="0" err="1">
                <a:latin typeface="Chalkboard" charset="0"/>
              </a:rPr>
              <a:t>operon</a:t>
            </a:r>
            <a:r>
              <a:rPr lang="en-US" sz="2400" dirty="0">
                <a:latin typeface="Chalkboard" charset="0"/>
              </a:rPr>
              <a:t> overview)</a:t>
            </a:r>
          </a:p>
          <a:p>
            <a:r>
              <a:rPr lang="en-US" sz="2400" dirty="0">
                <a:latin typeface="Chalkboard" charset="0"/>
              </a:rPr>
              <a:t>	-Readings covering today</a:t>
            </a:r>
            <a:r>
              <a:rPr lang="en-US" altLang="en-US" sz="2400" dirty="0">
                <a:latin typeface="Chalkboard" charset="0"/>
              </a:rPr>
              <a:t>’</a:t>
            </a:r>
            <a:r>
              <a:rPr lang="en-US" sz="2400" dirty="0">
                <a:latin typeface="Chalkboard" charset="0"/>
              </a:rPr>
              <a:t>s material</a:t>
            </a:r>
          </a:p>
        </p:txBody>
      </p:sp>
      <p:sp>
        <p:nvSpPr>
          <p:cNvPr id="6" name="TextBox 5"/>
          <p:cNvSpPr txBox="1"/>
          <p:nvPr/>
        </p:nvSpPr>
        <p:spPr>
          <a:xfrm>
            <a:off x="2133600" y="0"/>
            <a:ext cx="4038600" cy="769441"/>
          </a:xfrm>
          <a:prstGeom prst="rect">
            <a:avLst/>
          </a:prstGeom>
          <a:noFill/>
        </p:spPr>
        <p:txBody>
          <a:bodyPr wrap="square" rtlCol="0">
            <a:spAutoFit/>
          </a:bodyPr>
          <a:lstStyle/>
          <a:p>
            <a:pPr algn="ctr"/>
            <a:r>
              <a:rPr lang="en-US" sz="4400" b="1" dirty="0" smtClean="0"/>
              <a:t>Context</a:t>
            </a:r>
            <a:endParaRPr lang="en-US" sz="44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46114" y="274638"/>
            <a:ext cx="4114801" cy="1143000"/>
          </a:xfrm>
        </p:spPr>
        <p:txBody>
          <a:bodyPr/>
          <a:lstStyle/>
          <a:p>
            <a:r>
              <a:rPr lang="en-US" b="1" dirty="0" smtClean="0"/>
              <a:t>RNA Polymerase</a:t>
            </a:r>
            <a:endParaRPr lang="en-US" b="1" dirty="0"/>
          </a:p>
        </p:txBody>
      </p:sp>
      <p:sp>
        <p:nvSpPr>
          <p:cNvPr id="3" name="Content Placeholder 2"/>
          <p:cNvSpPr>
            <a:spLocks noGrp="1"/>
          </p:cNvSpPr>
          <p:nvPr>
            <p:ph idx="1"/>
          </p:nvPr>
        </p:nvSpPr>
        <p:spPr>
          <a:xfrm>
            <a:off x="4014216" y="1525044"/>
            <a:ext cx="5129784" cy="4525963"/>
          </a:xfrm>
        </p:spPr>
        <p:txBody>
          <a:bodyPr>
            <a:normAutofit/>
          </a:bodyPr>
          <a:lstStyle/>
          <a:p>
            <a:r>
              <a:rPr lang="en-US" sz="2000" b="1" dirty="0" err="1" smtClean="0"/>
              <a:t>Holoenzyme</a:t>
            </a:r>
            <a:r>
              <a:rPr lang="en-US" sz="2000" dirty="0" smtClean="0"/>
              <a:t>- “whole enzyme” is the catalytic core of RNA polymerase</a:t>
            </a:r>
          </a:p>
          <a:p>
            <a:endParaRPr lang="en-US" sz="2000" dirty="0" smtClean="0"/>
          </a:p>
          <a:p>
            <a:r>
              <a:rPr lang="en-US" sz="2000" b="1" dirty="0" smtClean="0"/>
              <a:t>Sigma</a:t>
            </a:r>
            <a:r>
              <a:rPr lang="en-US" sz="2000" dirty="0" smtClean="0"/>
              <a:t>-detachable subunit which recognizes and binds to the promoter</a:t>
            </a:r>
          </a:p>
          <a:p>
            <a:endParaRPr lang="en-US" sz="2000" dirty="0" smtClean="0"/>
          </a:p>
          <a:p>
            <a:r>
              <a:rPr lang="en-US" sz="2000" b="1" dirty="0" smtClean="0"/>
              <a:t>Promoter</a:t>
            </a:r>
            <a:r>
              <a:rPr lang="en-US" sz="2000" dirty="0" smtClean="0"/>
              <a:t>-Landing pad for RNA </a:t>
            </a:r>
            <a:r>
              <a:rPr lang="en-US" sz="2000" dirty="0" err="1" smtClean="0"/>
              <a:t>pol</a:t>
            </a:r>
            <a:r>
              <a:rPr lang="en-US" sz="2000" dirty="0" smtClean="0"/>
              <a:t> which positions it near the transcription start site to promote initiation in the right spot.</a:t>
            </a:r>
          </a:p>
          <a:p>
            <a:endParaRPr lang="en-US" sz="2000" dirty="0" smtClean="0"/>
          </a:p>
          <a:p>
            <a:r>
              <a:rPr lang="en-US" sz="2000" dirty="0" smtClean="0"/>
              <a:t>Transcription begins at the +1 site.  The promoter is slightly upstream</a:t>
            </a:r>
            <a:endParaRPr lang="en-US" sz="2000" dirty="0"/>
          </a:p>
        </p:txBody>
      </p:sp>
      <p:pic>
        <p:nvPicPr>
          <p:cNvPr id="35842" name="Picture 2" descr="F:\Biological Science 4th Edition Stuff\Instructors resources\Chapter_16\B_Jpeg_Images\16_Labeled_Images\16_02_sigma-L.jpg"/>
          <p:cNvPicPr>
            <a:picLocks noChangeAspect="1" noChangeArrowheads="1"/>
          </p:cNvPicPr>
          <p:nvPr/>
        </p:nvPicPr>
        <p:blipFill>
          <a:blip r:embed="rId2" cstate="print"/>
          <a:srcRect/>
          <a:stretch>
            <a:fillRect/>
          </a:stretch>
        </p:blipFill>
        <p:spPr bwMode="auto">
          <a:xfrm>
            <a:off x="188226" y="450937"/>
            <a:ext cx="3607205" cy="601249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164274"/>
            <a:ext cx="8686800" cy="1143000"/>
          </a:xfrm>
        </p:spPr>
        <p:txBody>
          <a:bodyPr>
            <a:noAutofit/>
          </a:bodyPr>
          <a:lstStyle/>
          <a:p>
            <a:r>
              <a:rPr lang="en-US" sz="3200" dirty="0" smtClean="0"/>
              <a:t>Prokaryotic and Eukaryotic Promoter Elements</a:t>
            </a:r>
            <a:endParaRPr lang="en-US" sz="3200" dirty="0"/>
          </a:p>
        </p:txBody>
      </p:sp>
      <p:grpSp>
        <p:nvGrpSpPr>
          <p:cNvPr id="3" name="Group 9"/>
          <p:cNvGrpSpPr/>
          <p:nvPr/>
        </p:nvGrpSpPr>
        <p:grpSpPr>
          <a:xfrm>
            <a:off x="217551" y="914400"/>
            <a:ext cx="4210050" cy="3007614"/>
            <a:chOff x="217551" y="914400"/>
            <a:chExt cx="4210050" cy="3007614"/>
          </a:xfrm>
        </p:grpSpPr>
        <p:pic>
          <p:nvPicPr>
            <p:cNvPr id="3075" name="Picture 3"/>
            <p:cNvPicPr>
              <a:picLocks noChangeAspect="1" noChangeArrowheads="1"/>
            </p:cNvPicPr>
            <p:nvPr/>
          </p:nvPicPr>
          <p:blipFill>
            <a:blip r:embed="rId3" cstate="print"/>
            <a:srcRect/>
            <a:stretch>
              <a:fillRect/>
            </a:stretch>
          </p:blipFill>
          <p:spPr bwMode="auto">
            <a:xfrm>
              <a:off x="217551" y="1216914"/>
              <a:ext cx="4210050" cy="2705100"/>
            </a:xfrm>
            <a:prstGeom prst="rect">
              <a:avLst/>
            </a:prstGeom>
            <a:noFill/>
            <a:ln w="9525">
              <a:noFill/>
              <a:miter lim="800000"/>
              <a:headEnd/>
              <a:tailEnd/>
            </a:ln>
          </p:spPr>
        </p:pic>
        <p:sp>
          <p:nvSpPr>
            <p:cNvPr id="7" name="TextBox 6"/>
            <p:cNvSpPr txBox="1"/>
            <p:nvPr/>
          </p:nvSpPr>
          <p:spPr>
            <a:xfrm>
              <a:off x="219456" y="914400"/>
              <a:ext cx="3666744" cy="369332"/>
            </a:xfrm>
            <a:prstGeom prst="rect">
              <a:avLst/>
            </a:prstGeom>
            <a:noFill/>
          </p:spPr>
          <p:txBody>
            <a:bodyPr wrap="square" rtlCol="0">
              <a:spAutoFit/>
            </a:bodyPr>
            <a:lstStyle/>
            <a:p>
              <a:r>
                <a:rPr lang="en-US" dirty="0" smtClean="0"/>
                <a:t>E. Coli has multiple sigma Factors</a:t>
              </a:r>
              <a:endParaRPr lang="en-US" dirty="0"/>
            </a:p>
          </p:txBody>
        </p:sp>
      </p:grpSp>
      <p:grpSp>
        <p:nvGrpSpPr>
          <p:cNvPr id="4" name="Group 10"/>
          <p:cNvGrpSpPr/>
          <p:nvPr/>
        </p:nvGrpSpPr>
        <p:grpSpPr>
          <a:xfrm>
            <a:off x="160973" y="3992880"/>
            <a:ext cx="5438775" cy="2481072"/>
            <a:chOff x="1047941" y="4148328"/>
            <a:chExt cx="5438775" cy="2481072"/>
          </a:xfrm>
        </p:grpSpPr>
        <p:pic>
          <p:nvPicPr>
            <p:cNvPr id="3076" name="Picture 4"/>
            <p:cNvPicPr>
              <a:picLocks noChangeAspect="1" noChangeArrowheads="1"/>
            </p:cNvPicPr>
            <p:nvPr/>
          </p:nvPicPr>
          <p:blipFill>
            <a:blip r:embed="rId4" cstate="print"/>
            <a:srcRect/>
            <a:stretch>
              <a:fillRect/>
            </a:stretch>
          </p:blipFill>
          <p:spPr bwMode="auto">
            <a:xfrm>
              <a:off x="1047941" y="4467225"/>
              <a:ext cx="5438775" cy="2162175"/>
            </a:xfrm>
            <a:prstGeom prst="rect">
              <a:avLst/>
            </a:prstGeom>
            <a:noFill/>
            <a:ln w="9525">
              <a:noFill/>
              <a:miter lim="800000"/>
              <a:headEnd/>
              <a:tailEnd/>
            </a:ln>
          </p:spPr>
        </p:pic>
        <p:sp>
          <p:nvSpPr>
            <p:cNvPr id="8" name="TextBox 7"/>
            <p:cNvSpPr txBox="1"/>
            <p:nvPr/>
          </p:nvSpPr>
          <p:spPr>
            <a:xfrm>
              <a:off x="1075944" y="4148328"/>
              <a:ext cx="3666744" cy="369332"/>
            </a:xfrm>
            <a:prstGeom prst="rect">
              <a:avLst/>
            </a:prstGeom>
            <a:noFill/>
          </p:spPr>
          <p:txBody>
            <a:bodyPr wrap="square" rtlCol="0">
              <a:spAutoFit/>
            </a:bodyPr>
            <a:lstStyle/>
            <a:p>
              <a:r>
                <a:rPr lang="en-US" dirty="0" smtClean="0"/>
                <a:t>Eukaryotic Promoter Elements</a:t>
              </a:r>
              <a:endParaRPr lang="en-US" dirty="0"/>
            </a:p>
          </p:txBody>
        </p:sp>
      </p:grpSp>
      <p:sp>
        <p:nvSpPr>
          <p:cNvPr id="9" name="Rectangle 8"/>
          <p:cNvSpPr/>
          <p:nvPr/>
        </p:nvSpPr>
        <p:spPr>
          <a:xfrm>
            <a:off x="5148072" y="6577655"/>
            <a:ext cx="4087368" cy="307777"/>
          </a:xfrm>
          <a:prstGeom prst="rect">
            <a:avLst/>
          </a:prstGeom>
        </p:spPr>
        <p:txBody>
          <a:bodyPr wrap="square">
            <a:spAutoFit/>
          </a:bodyPr>
          <a:lstStyle/>
          <a:p>
            <a:r>
              <a:rPr lang="en-US" sz="1400" dirty="0" smtClean="0">
                <a:solidFill>
                  <a:srgbClr val="0070C0"/>
                </a:solidFill>
              </a:rPr>
              <a:t>http://www.web-books.com/MoBio/Free/Ch4C1.htm</a:t>
            </a:r>
            <a:endParaRPr lang="en-US" sz="1400" dirty="0">
              <a:solidFill>
                <a:srgbClr val="0070C0"/>
              </a:solidFill>
            </a:endParaRPr>
          </a:p>
        </p:txBody>
      </p:sp>
      <p:sp>
        <p:nvSpPr>
          <p:cNvPr id="12" name="TextBox 11"/>
          <p:cNvSpPr txBox="1"/>
          <p:nvPr/>
        </p:nvSpPr>
        <p:spPr>
          <a:xfrm>
            <a:off x="4636008" y="1289304"/>
            <a:ext cx="3950208" cy="2585323"/>
          </a:xfrm>
          <a:prstGeom prst="rect">
            <a:avLst/>
          </a:prstGeom>
          <a:noFill/>
        </p:spPr>
        <p:txBody>
          <a:bodyPr wrap="square" rtlCol="0">
            <a:spAutoFit/>
          </a:bodyPr>
          <a:lstStyle/>
          <a:p>
            <a:pPr>
              <a:buFont typeface="Arial" pitchFamily="34" charset="0"/>
              <a:buChar char="•"/>
            </a:pPr>
            <a:r>
              <a:rPr lang="en-US" dirty="0" smtClean="0"/>
              <a:t>E. Coli has 7 different Sigma factors.</a:t>
            </a:r>
          </a:p>
          <a:p>
            <a:pPr>
              <a:buFont typeface="Arial" pitchFamily="34" charset="0"/>
              <a:buChar char="•"/>
            </a:pPr>
            <a:endParaRPr lang="en-US" dirty="0" smtClean="0"/>
          </a:p>
          <a:p>
            <a:pPr>
              <a:buFont typeface="Arial" pitchFamily="34" charset="0"/>
              <a:buChar char="•"/>
            </a:pPr>
            <a:r>
              <a:rPr lang="en-US" dirty="0" smtClean="0"/>
              <a:t>Each factor binds to slightly different sequences to allow RNA polymerase to transcribe different kinds of genes. </a:t>
            </a:r>
          </a:p>
          <a:p>
            <a:pPr>
              <a:buFont typeface="Arial" pitchFamily="34" charset="0"/>
              <a:buChar char="•"/>
            </a:pPr>
            <a:endParaRPr lang="en-US" dirty="0" smtClean="0"/>
          </a:p>
          <a:p>
            <a:pPr>
              <a:buFont typeface="Arial" pitchFamily="34" charset="0"/>
              <a:buChar char="•"/>
            </a:pPr>
            <a:r>
              <a:rPr lang="en-US" dirty="0" smtClean="0"/>
              <a:t>e.g. one type of sigma factors helps RNA </a:t>
            </a:r>
            <a:r>
              <a:rPr lang="en-US" dirty="0" err="1" smtClean="0"/>
              <a:t>pol</a:t>
            </a:r>
            <a:r>
              <a:rPr lang="en-US" dirty="0" smtClean="0"/>
              <a:t> transcribe genes that help the cell cope with high temperatures.</a:t>
            </a:r>
            <a:endParaRPr lang="en-US" dirty="0"/>
          </a:p>
        </p:txBody>
      </p:sp>
      <p:sp>
        <p:nvSpPr>
          <p:cNvPr id="13" name="TextBox 12"/>
          <p:cNvSpPr txBox="1"/>
          <p:nvPr/>
        </p:nvSpPr>
        <p:spPr>
          <a:xfrm>
            <a:off x="5760720" y="4727448"/>
            <a:ext cx="2971800" cy="923330"/>
          </a:xfrm>
          <a:prstGeom prst="rect">
            <a:avLst/>
          </a:prstGeom>
          <a:noFill/>
        </p:spPr>
        <p:txBody>
          <a:bodyPr wrap="square" rtlCol="0">
            <a:spAutoFit/>
          </a:bodyPr>
          <a:lstStyle/>
          <a:p>
            <a:pPr>
              <a:buFont typeface="Arial" pitchFamily="34" charset="0"/>
              <a:buChar char="•"/>
            </a:pPr>
            <a:r>
              <a:rPr lang="en-US" dirty="0" smtClean="0"/>
              <a:t>Eukaryotes don’t have sigma factors but do have a number of </a:t>
            </a:r>
            <a:r>
              <a:rPr lang="en-US" b="1" dirty="0" smtClean="0"/>
              <a:t>basal transcription factors</a:t>
            </a:r>
            <a:r>
              <a:rPr lang="en-US" dirty="0" smtClean="0"/>
              <a: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842"/>
            <a:ext cx="8229600" cy="1143000"/>
          </a:xfrm>
        </p:spPr>
        <p:txBody>
          <a:bodyPr>
            <a:noAutofit/>
          </a:bodyPr>
          <a:lstStyle/>
          <a:p>
            <a:r>
              <a:rPr lang="en-US" sz="3200" u="sng" dirty="0" smtClean="0"/>
              <a:t>Three Flavors of RNA Polymerase in Eukaryotes</a:t>
            </a:r>
            <a:endParaRPr lang="en-US" sz="3200" u="sng" dirty="0"/>
          </a:p>
        </p:txBody>
      </p:sp>
      <p:sp>
        <p:nvSpPr>
          <p:cNvPr id="3" name="Content Placeholder 2"/>
          <p:cNvSpPr>
            <a:spLocks noGrp="1"/>
          </p:cNvSpPr>
          <p:nvPr>
            <p:ph idx="1"/>
          </p:nvPr>
        </p:nvSpPr>
        <p:spPr>
          <a:xfrm>
            <a:off x="429768" y="5565229"/>
            <a:ext cx="8229600" cy="592466"/>
          </a:xfrm>
        </p:spPr>
        <p:txBody>
          <a:bodyPr>
            <a:normAutofit/>
          </a:bodyPr>
          <a:lstStyle/>
          <a:p>
            <a:r>
              <a:rPr lang="en-US" sz="2800" dirty="0" smtClean="0">
                <a:solidFill>
                  <a:srgbClr val="FF0000"/>
                </a:solidFill>
              </a:rPr>
              <a:t>How does the cell know which one to use?</a:t>
            </a:r>
            <a:endParaRPr lang="en-US" sz="2800" dirty="0">
              <a:solidFill>
                <a:srgbClr val="FF0000"/>
              </a:solidFill>
            </a:endParaRPr>
          </a:p>
        </p:txBody>
      </p:sp>
      <p:grpSp>
        <p:nvGrpSpPr>
          <p:cNvPr id="4" name="Group 8"/>
          <p:cNvGrpSpPr/>
          <p:nvPr/>
        </p:nvGrpSpPr>
        <p:grpSpPr>
          <a:xfrm>
            <a:off x="357801" y="1050707"/>
            <a:ext cx="9207142" cy="6372177"/>
            <a:chOff x="357801" y="1434755"/>
            <a:chExt cx="9207142" cy="6372177"/>
          </a:xfrm>
        </p:grpSpPr>
        <p:pic>
          <p:nvPicPr>
            <p:cNvPr id="54274" name="Picture 2" descr="F:\Biological Science 4th Edition Stuff\Instructors resources\Chapter_16\B_Jpeg_Images\16_Labeled_Images\16_table_1_polymerases-L.jpg"/>
            <p:cNvPicPr>
              <a:picLocks noChangeAspect="1" noChangeArrowheads="1"/>
            </p:cNvPicPr>
            <p:nvPr/>
          </p:nvPicPr>
          <p:blipFill>
            <a:blip r:embed="rId3" cstate="print"/>
            <a:srcRect/>
            <a:stretch>
              <a:fillRect/>
            </a:stretch>
          </p:blipFill>
          <p:spPr bwMode="auto">
            <a:xfrm>
              <a:off x="357801" y="1434755"/>
              <a:ext cx="6379689" cy="4641389"/>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954519" y="1956815"/>
              <a:ext cx="1364615" cy="108013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6958584" y="4444624"/>
              <a:ext cx="1274064" cy="1312286"/>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867145" y="3081528"/>
              <a:ext cx="1712563" cy="1142524"/>
            </a:xfrm>
            <a:prstGeom prst="rect">
              <a:avLst/>
            </a:prstGeom>
            <a:noFill/>
            <a:ln w="9525">
              <a:noFill/>
              <a:miter lim="800000"/>
              <a:headEnd/>
              <a:tailEnd/>
            </a:ln>
          </p:spPr>
        </p:pic>
        <p:sp>
          <p:nvSpPr>
            <p:cNvPr id="8" name="Rectangle 7"/>
            <p:cNvSpPr/>
            <p:nvPr/>
          </p:nvSpPr>
          <p:spPr>
            <a:xfrm>
              <a:off x="2853247" y="6652770"/>
              <a:ext cx="6711696" cy="1154162"/>
            </a:xfrm>
            <a:prstGeom prst="rect">
              <a:avLst/>
            </a:prstGeom>
          </p:spPr>
          <p:txBody>
            <a:bodyPr wrap="square">
              <a:spAutoFit/>
            </a:bodyPr>
            <a:lstStyle/>
            <a:p>
              <a:r>
                <a:rPr lang="en-US" sz="1100" dirty="0" smtClean="0">
                  <a:hlinkClick r:id="rId7"/>
                </a:rPr>
                <a:t>http://martin-protean.com/protein-structure.html</a:t>
              </a:r>
              <a:endParaRPr lang="en-US" sz="1100" dirty="0" smtClean="0"/>
            </a:p>
            <a:p>
              <a:r>
                <a:rPr lang="en-US" sz="1100" dirty="0" smtClean="0">
                  <a:hlinkClick r:id="rId8"/>
                </a:rPr>
                <a:t>http://www.eurekalert.org/multimedia/pub/7027.php?from=109749</a:t>
              </a:r>
              <a:endParaRPr lang="en-US" sz="1100" dirty="0" smtClean="0"/>
            </a:p>
            <a:p>
              <a:r>
                <a:rPr lang="en-US" sz="1100" dirty="0" smtClean="0">
                  <a:hlinkClick r:id="rId9"/>
                </a:rPr>
                <a:t>http://www.pdb.org/pdb/static.do?p=education_discussion/molecule_of_the_month/pdb10_1.html</a:t>
              </a:r>
              <a:endParaRPr lang="en-US" sz="1100" dirty="0" smtClean="0"/>
            </a:p>
            <a:p>
              <a:endParaRPr lang="en-US" dirty="0" smtClean="0"/>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758184" y="0"/>
            <a:ext cx="4773168" cy="1143000"/>
          </a:xfrm>
        </p:spPr>
        <p:txBody>
          <a:bodyPr>
            <a:normAutofit fontScale="90000"/>
          </a:bodyPr>
          <a:lstStyle/>
          <a:p>
            <a:r>
              <a:rPr lang="en-US" sz="3600" b="1" dirty="0" smtClean="0"/>
              <a:t>Txn Initiation and Elongation in Bacteria</a:t>
            </a:r>
            <a:endParaRPr lang="en-US" sz="3600" b="1" dirty="0"/>
          </a:p>
        </p:txBody>
      </p:sp>
      <p:sp>
        <p:nvSpPr>
          <p:cNvPr id="3" name="Content Placeholder 2"/>
          <p:cNvSpPr>
            <a:spLocks noGrp="1"/>
          </p:cNvSpPr>
          <p:nvPr>
            <p:ph idx="1"/>
          </p:nvPr>
        </p:nvSpPr>
        <p:spPr>
          <a:xfrm>
            <a:off x="3886200" y="1170432"/>
            <a:ext cx="4800600" cy="4955731"/>
          </a:xfrm>
        </p:spPr>
        <p:txBody>
          <a:bodyPr>
            <a:normAutofit lnSpcReduction="10000"/>
          </a:bodyPr>
          <a:lstStyle/>
          <a:p>
            <a:pPr marL="457200" indent="-457200">
              <a:buAutoNum type="arabicPeriod"/>
            </a:pPr>
            <a:r>
              <a:rPr lang="en-US" sz="2000" b="1" dirty="0" smtClean="0"/>
              <a:t>Sigma</a:t>
            </a:r>
            <a:r>
              <a:rPr lang="en-US" sz="2000" dirty="0" smtClean="0"/>
              <a:t> binds the promoter region</a:t>
            </a:r>
          </a:p>
          <a:p>
            <a:pPr marL="457200" indent="-457200">
              <a:buAutoNum type="arabicPeriod"/>
            </a:pPr>
            <a:endParaRPr lang="en-US" sz="2000" dirty="0" smtClean="0"/>
          </a:p>
          <a:p>
            <a:pPr marL="457200" indent="-457200">
              <a:buAutoNum type="arabicPeriod"/>
            </a:pPr>
            <a:endParaRPr lang="en-US" sz="2000" dirty="0" smtClean="0"/>
          </a:p>
          <a:p>
            <a:pPr marL="457200" indent="-457200">
              <a:buAutoNum type="arabicPeriod"/>
            </a:pPr>
            <a:r>
              <a:rPr lang="en-US" sz="2000" dirty="0" smtClean="0"/>
              <a:t>Sigma opens the DNA helix and transcription begins at the </a:t>
            </a:r>
            <a:r>
              <a:rPr lang="en-US" sz="2000" b="1" dirty="0" smtClean="0"/>
              <a:t>active site</a:t>
            </a:r>
            <a:r>
              <a:rPr lang="en-US" sz="2000" dirty="0" smtClean="0"/>
              <a:t>.  The </a:t>
            </a:r>
            <a:r>
              <a:rPr lang="en-US" sz="2000" b="1" u="sng" dirty="0" smtClean="0"/>
              <a:t>rudder</a:t>
            </a:r>
            <a:r>
              <a:rPr lang="en-US" sz="2000" u="sng" dirty="0" smtClean="0"/>
              <a:t> steers the template </a:t>
            </a:r>
            <a:r>
              <a:rPr lang="en-US" sz="2000" dirty="0" smtClean="0"/>
              <a:t>and non-template strands through the enzyme.  The</a:t>
            </a:r>
            <a:r>
              <a:rPr lang="en-US" sz="2000" b="1" dirty="0" smtClean="0"/>
              <a:t> </a:t>
            </a:r>
            <a:r>
              <a:rPr lang="en-US" sz="2000" b="1" u="sng" dirty="0" smtClean="0"/>
              <a:t>zipper </a:t>
            </a:r>
            <a:r>
              <a:rPr lang="en-US" sz="2000" u="sng" dirty="0" smtClean="0"/>
              <a:t>separates </a:t>
            </a:r>
            <a:r>
              <a:rPr lang="en-US" sz="2000" dirty="0" smtClean="0"/>
              <a:t>the new RNA from the DNA template and forces the mRNA out of the enzyme.</a:t>
            </a:r>
          </a:p>
          <a:p>
            <a:pPr marL="457200" indent="-457200">
              <a:buAutoNum type="arabicPeriod"/>
            </a:pPr>
            <a:endParaRPr lang="en-US" sz="2000" dirty="0" smtClean="0"/>
          </a:p>
          <a:p>
            <a:pPr marL="457200" indent="-457200">
              <a:buAutoNum type="arabicPeriod"/>
            </a:pPr>
            <a:endParaRPr lang="en-US" sz="2000" dirty="0" smtClean="0"/>
          </a:p>
          <a:p>
            <a:pPr marL="457200" indent="-457200">
              <a:buAutoNum type="arabicPeriod"/>
            </a:pPr>
            <a:r>
              <a:rPr lang="en-US" sz="2000" dirty="0" smtClean="0"/>
              <a:t>Sigma is released and mRNA synthesis continues during the </a:t>
            </a:r>
            <a:r>
              <a:rPr lang="en-US" sz="2000" b="1" dirty="0" smtClean="0"/>
              <a:t>elongation phase</a:t>
            </a:r>
            <a:r>
              <a:rPr lang="en-US" sz="2000" dirty="0" smtClean="0"/>
              <a:t>. (50 nt/sec)</a:t>
            </a:r>
            <a:endParaRPr lang="en-US" sz="2000" dirty="0"/>
          </a:p>
        </p:txBody>
      </p:sp>
      <p:pic>
        <p:nvPicPr>
          <p:cNvPr id="36866" name="Picture 2" descr="F:\Biological Science 4th Edition Stuff\Instructors resources\Chapter_16\B_Jpeg_Images\16_Labeled_Images\16_03_initiation_transcri-L.jpg"/>
          <p:cNvPicPr>
            <a:picLocks noChangeAspect="1" noChangeArrowheads="1"/>
          </p:cNvPicPr>
          <p:nvPr/>
        </p:nvPicPr>
        <p:blipFill>
          <a:blip r:embed="rId2" cstate="print"/>
          <a:srcRect/>
          <a:stretch>
            <a:fillRect/>
          </a:stretch>
        </p:blipFill>
        <p:spPr bwMode="auto">
          <a:xfrm>
            <a:off x="113958" y="146304"/>
            <a:ext cx="3511550" cy="658336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92"/>
            <a:ext cx="8229600" cy="1143000"/>
          </a:xfrm>
        </p:spPr>
        <p:txBody>
          <a:bodyPr>
            <a:normAutofit/>
          </a:bodyPr>
          <a:lstStyle/>
          <a:p>
            <a:r>
              <a:rPr lang="en-US" sz="3600" b="1" dirty="0" smtClean="0"/>
              <a:t>Termination of Transcription in </a:t>
            </a:r>
            <a:r>
              <a:rPr lang="en-US" sz="3600" b="1" u="sng" dirty="0" smtClean="0"/>
              <a:t>Bacteria</a:t>
            </a:r>
            <a:endParaRPr lang="en-US" sz="3600" b="1" u="sng" dirty="0"/>
          </a:p>
        </p:txBody>
      </p:sp>
      <p:sp>
        <p:nvSpPr>
          <p:cNvPr id="3" name="Content Placeholder 2"/>
          <p:cNvSpPr>
            <a:spLocks noGrp="1"/>
          </p:cNvSpPr>
          <p:nvPr>
            <p:ph idx="1"/>
          </p:nvPr>
        </p:nvSpPr>
        <p:spPr>
          <a:xfrm>
            <a:off x="4169664" y="1335024"/>
            <a:ext cx="4608576" cy="5157216"/>
          </a:xfrm>
        </p:spPr>
        <p:txBody>
          <a:bodyPr>
            <a:normAutofit/>
          </a:bodyPr>
          <a:lstStyle/>
          <a:p>
            <a:r>
              <a:rPr lang="en-US" sz="2000" b="1" dirty="0" smtClean="0"/>
              <a:t>Termination</a:t>
            </a:r>
            <a:r>
              <a:rPr lang="en-US" sz="2000" dirty="0" smtClean="0"/>
              <a:t> occurs when a transcription termination signal is transcribed.</a:t>
            </a:r>
          </a:p>
          <a:p>
            <a:endParaRPr lang="en-US" sz="2000" dirty="0" smtClean="0"/>
          </a:p>
          <a:p>
            <a:r>
              <a:rPr lang="en-US" sz="2000" dirty="0" smtClean="0"/>
              <a:t>Complementary sequences in the termination signal base pair with one another to form a hairpin.</a:t>
            </a:r>
          </a:p>
          <a:p>
            <a:endParaRPr lang="en-US" sz="2000" dirty="0" smtClean="0"/>
          </a:p>
          <a:p>
            <a:r>
              <a:rPr lang="en-US" sz="2000" dirty="0" smtClean="0"/>
              <a:t>The hairpin makes RNA polymerase loose its grip on the RNA transcript which is then subsequently released.</a:t>
            </a:r>
          </a:p>
          <a:p>
            <a:endParaRPr lang="en-US" sz="2000" dirty="0" smtClean="0"/>
          </a:p>
          <a:p>
            <a:r>
              <a:rPr lang="en-US" sz="2000" b="1" dirty="0" smtClean="0"/>
              <a:t>Transcription termination in vertebrates is poorly understood!!!</a:t>
            </a:r>
            <a:endParaRPr lang="en-US" sz="2000" b="1" dirty="0"/>
          </a:p>
        </p:txBody>
      </p:sp>
      <p:pic>
        <p:nvPicPr>
          <p:cNvPr id="37890" name="Picture 2" descr="F:\Biological Science 4th Edition Stuff\Instructors resources\Chapter_16\B_Jpeg_Images\16_Labeled_Images\16_04_ending_transcriptio-L.jpg"/>
          <p:cNvPicPr>
            <a:picLocks noChangeAspect="1" noChangeArrowheads="1"/>
          </p:cNvPicPr>
          <p:nvPr/>
        </p:nvPicPr>
        <p:blipFill>
          <a:blip r:embed="rId2" cstate="print"/>
          <a:srcRect/>
          <a:stretch>
            <a:fillRect/>
          </a:stretch>
        </p:blipFill>
        <p:spPr bwMode="auto">
          <a:xfrm>
            <a:off x="0" y="1252728"/>
            <a:ext cx="4059610" cy="541324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Mechanism: Transcriptional Regulation </a:t>
            </a:r>
            <a:br>
              <a:rPr lang="en-US" dirty="0" smtClean="0"/>
            </a:br>
            <a:r>
              <a:rPr lang="en-US" dirty="0" smtClean="0"/>
              <a:t>of the CFTR Gene</a:t>
            </a:r>
            <a:endParaRPr lang="en-US" dirty="0"/>
          </a:p>
        </p:txBody>
      </p:sp>
      <p:sp>
        <p:nvSpPr>
          <p:cNvPr id="3" name="Content Placeholder 2"/>
          <p:cNvSpPr>
            <a:spLocks noGrp="1"/>
          </p:cNvSpPr>
          <p:nvPr>
            <p:ph idx="1"/>
          </p:nvPr>
        </p:nvSpPr>
        <p:spPr>
          <a:xfrm>
            <a:off x="457200" y="4038600"/>
            <a:ext cx="8229600" cy="2087563"/>
          </a:xfrm>
        </p:spPr>
        <p:txBody>
          <a:bodyPr/>
          <a:lstStyle/>
          <a:p>
            <a:endParaRPr lang="en-US" dirty="0"/>
          </a:p>
        </p:txBody>
      </p:sp>
      <p:sp>
        <p:nvSpPr>
          <p:cNvPr id="4" name="Footer Placeholder 3"/>
          <p:cNvSpPr>
            <a:spLocks noGrp="1"/>
          </p:cNvSpPr>
          <p:nvPr>
            <p:ph type="ftr" sz="quarter" idx="11"/>
          </p:nvPr>
        </p:nvSpPr>
        <p:spPr/>
        <p:txBody>
          <a:bodyPr/>
          <a:lstStyle/>
          <a:p>
            <a:r>
              <a:rPr lang="en-US" smtClean="0"/>
              <a:t>NANSI 2011</a:t>
            </a:r>
            <a:endParaRPr lang="en-US"/>
          </a:p>
        </p:txBody>
      </p:sp>
      <p:sp>
        <p:nvSpPr>
          <p:cNvPr id="5" name="TextBox 4"/>
          <p:cNvSpPr txBox="1"/>
          <p:nvPr/>
        </p:nvSpPr>
        <p:spPr>
          <a:xfrm>
            <a:off x="914400" y="2286000"/>
            <a:ext cx="5562600" cy="1200329"/>
          </a:xfrm>
          <a:prstGeom prst="rect">
            <a:avLst/>
          </a:prstGeom>
          <a:noFill/>
        </p:spPr>
        <p:txBody>
          <a:bodyPr wrap="square" rtlCol="0">
            <a:spAutoFit/>
          </a:bodyPr>
          <a:lstStyle/>
          <a:p>
            <a:r>
              <a:rPr lang="en-US" dirty="0" smtClean="0"/>
              <a:t>INSERT PICTURE OF CFTR GENE OR MAKE ONE</a:t>
            </a:r>
          </a:p>
          <a:p>
            <a:r>
              <a:rPr lang="en-US" dirty="0" smtClean="0"/>
              <a:t>-Promoter</a:t>
            </a:r>
          </a:p>
          <a:p>
            <a:r>
              <a:rPr lang="en-US" dirty="0" smtClean="0"/>
              <a:t>-Enhancer</a:t>
            </a:r>
          </a:p>
          <a:p>
            <a:r>
              <a:rPr lang="en-US" dirty="0" smtClean="0"/>
              <a:t>-</a:t>
            </a:r>
            <a:r>
              <a:rPr lang="en-US" dirty="0" err="1" smtClean="0"/>
              <a:t>Txn</a:t>
            </a:r>
            <a:r>
              <a:rPr lang="en-US" dirty="0" smtClean="0"/>
              <a:t> factors</a:t>
            </a:r>
            <a:endParaRPr lang="en-US" dirty="0"/>
          </a:p>
        </p:txBody>
      </p:sp>
      <p:sp>
        <p:nvSpPr>
          <p:cNvPr id="7" name="Rectangle 6"/>
          <p:cNvSpPr/>
          <p:nvPr/>
        </p:nvSpPr>
        <p:spPr>
          <a:xfrm>
            <a:off x="5562600" y="6172200"/>
            <a:ext cx="3657600" cy="800219"/>
          </a:xfrm>
          <a:prstGeom prst="rect">
            <a:avLst/>
          </a:prstGeom>
        </p:spPr>
        <p:txBody>
          <a:bodyPr wrap="square">
            <a:spAutoFit/>
          </a:bodyPr>
          <a:lstStyle/>
          <a:p>
            <a:r>
              <a:rPr lang="en-US" sz="1400" dirty="0" smtClean="0">
                <a:hlinkClick r:id="rId2"/>
              </a:rPr>
              <a:t>http://drtedwilliams.net/kb/index.php?pagename=Eukaryotic%20Transcription%20Initiation</a:t>
            </a:r>
            <a:endParaRPr lang="en-US" sz="1400"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75250" y="2082826"/>
            <a:ext cx="3700891" cy="3037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Transcription Refresher</a:t>
            </a:r>
            <a:endParaRPr lang="en-US" dirty="0"/>
          </a:p>
        </p:txBody>
      </p:sp>
      <p:sp>
        <p:nvSpPr>
          <p:cNvPr id="3" name="Content Placeholder 2"/>
          <p:cNvSpPr>
            <a:spLocks noGrp="1"/>
          </p:cNvSpPr>
          <p:nvPr>
            <p:ph idx="1"/>
          </p:nvPr>
        </p:nvSpPr>
        <p:spPr>
          <a:xfrm>
            <a:off x="1143000" y="1524000"/>
            <a:ext cx="3962400" cy="2971800"/>
          </a:xfrm>
        </p:spPr>
        <p:txBody>
          <a:bodyPr/>
          <a:lstStyle/>
          <a:p>
            <a:r>
              <a:rPr lang="en-US" dirty="0" smtClean="0"/>
              <a:t>Initiation</a:t>
            </a:r>
          </a:p>
          <a:p>
            <a:r>
              <a:rPr lang="en-US" dirty="0" smtClean="0"/>
              <a:t>Elongation</a:t>
            </a:r>
          </a:p>
          <a:p>
            <a:r>
              <a:rPr lang="en-US" dirty="0" smtClean="0"/>
              <a:t>Termination</a:t>
            </a:r>
          </a:p>
        </p:txBody>
      </p:sp>
      <p:sp>
        <p:nvSpPr>
          <p:cNvPr id="4" name="Footer Placeholder 3"/>
          <p:cNvSpPr>
            <a:spLocks noGrp="1"/>
          </p:cNvSpPr>
          <p:nvPr>
            <p:ph type="ftr" sz="quarter" idx="11"/>
          </p:nvPr>
        </p:nvSpPr>
        <p:spPr/>
        <p:txBody>
          <a:bodyPr/>
          <a:lstStyle/>
          <a:p>
            <a:r>
              <a:rPr lang="en-US" dirty="0" smtClean="0"/>
              <a:t>NANSI 2011</a:t>
            </a:r>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5105400" y="838200"/>
            <a:ext cx="3645248" cy="4676775"/>
          </a:xfrm>
          <a:prstGeom prst="rect">
            <a:avLst/>
          </a:prstGeom>
          <a:noFill/>
          <a:ln w="9525">
            <a:noFill/>
            <a:miter lim="800000"/>
            <a:headEnd/>
            <a:tailEnd/>
          </a:ln>
        </p:spPr>
      </p:pic>
      <p:sp>
        <p:nvSpPr>
          <p:cNvPr id="11" name="Rectangle 10"/>
          <p:cNvSpPr/>
          <p:nvPr/>
        </p:nvSpPr>
        <p:spPr>
          <a:xfrm>
            <a:off x="5943600" y="5486400"/>
            <a:ext cx="2819400" cy="800219"/>
          </a:xfrm>
          <a:prstGeom prst="rect">
            <a:avLst/>
          </a:prstGeom>
        </p:spPr>
        <p:txBody>
          <a:bodyPr wrap="square">
            <a:spAutoFit/>
          </a:bodyPr>
          <a:lstStyle/>
          <a:p>
            <a:r>
              <a:rPr lang="en-US" sz="1400" dirty="0" smtClean="0">
                <a:hlinkClick r:id="rId3"/>
              </a:rPr>
              <a:t>http://faculty.irsc.edu/FACULTY/TFischer/micro%20resources.htm</a:t>
            </a:r>
            <a:endParaRPr lang="en-US" sz="1400" dirty="0" smtClean="0"/>
          </a:p>
          <a:p>
            <a:endParaRPr lang="en-US" dirty="0"/>
          </a:p>
        </p:txBody>
      </p:sp>
      <p:grpSp>
        <p:nvGrpSpPr>
          <p:cNvPr id="5" name="Group 7"/>
          <p:cNvGrpSpPr/>
          <p:nvPr/>
        </p:nvGrpSpPr>
        <p:grpSpPr>
          <a:xfrm>
            <a:off x="9429750" y="0"/>
            <a:ext cx="3524250" cy="6584950"/>
            <a:chOff x="2813050" y="136525"/>
            <a:chExt cx="3524250" cy="6584950"/>
          </a:xfrm>
        </p:grpSpPr>
        <p:pic>
          <p:nvPicPr>
            <p:cNvPr id="9" name="Picture 6" descr="10_09bGeneTranscription-U"/>
            <p:cNvPicPr>
              <a:picLocks noChangeAspect="1" noChangeArrowheads="1"/>
            </p:cNvPicPr>
            <p:nvPr/>
          </p:nvPicPr>
          <p:blipFill>
            <a:blip r:embed="rId4" cstate="print"/>
            <a:srcRect/>
            <a:stretch>
              <a:fillRect/>
            </a:stretch>
          </p:blipFill>
          <p:spPr bwMode="auto">
            <a:xfrm>
              <a:off x="2813050" y="136525"/>
              <a:ext cx="3517900" cy="6584950"/>
            </a:xfrm>
            <a:prstGeom prst="rect">
              <a:avLst/>
            </a:prstGeom>
            <a:noFill/>
            <a:ln w="9525">
              <a:noFill/>
              <a:miter lim="800000"/>
              <a:headEnd/>
              <a:tailEnd/>
            </a:ln>
          </p:spPr>
        </p:pic>
        <p:sp>
          <p:nvSpPr>
            <p:cNvPr id="10" name="Oval 7"/>
            <p:cNvSpPr>
              <a:spLocks noChangeArrowheads="1"/>
            </p:cNvSpPr>
            <p:nvPr/>
          </p:nvSpPr>
          <p:spPr bwMode="auto">
            <a:xfrm>
              <a:off x="3616325" y="1584325"/>
              <a:ext cx="158750" cy="158750"/>
            </a:xfrm>
            <a:prstGeom prst="ellipse">
              <a:avLst/>
            </a:prstGeom>
            <a:solidFill>
              <a:srgbClr val="EF1A23"/>
            </a:solidFill>
            <a:ln w="9525">
              <a:noFill/>
              <a:round/>
              <a:headEnd/>
              <a:tailEnd/>
            </a:ln>
          </p:spPr>
          <p:txBody>
            <a:bodyPr wrap="none" anchor="ctr"/>
            <a:lstStyle/>
            <a:p>
              <a:endParaRPr lang="en-US"/>
            </a:p>
          </p:txBody>
        </p:sp>
        <p:sp>
          <p:nvSpPr>
            <p:cNvPr id="12" name="Text Box 8"/>
            <p:cNvSpPr txBox="1">
              <a:spLocks noChangeArrowheads="1"/>
            </p:cNvSpPr>
            <p:nvPr/>
          </p:nvSpPr>
          <p:spPr bwMode="auto">
            <a:xfrm>
              <a:off x="5311775" y="1106488"/>
              <a:ext cx="1025525" cy="336550"/>
            </a:xfrm>
            <a:prstGeom prst="rect">
              <a:avLst/>
            </a:prstGeom>
            <a:noFill/>
            <a:ln w="9525">
              <a:noFill/>
              <a:miter lim="800000"/>
              <a:headEnd/>
              <a:tailEnd/>
            </a:ln>
          </p:spPr>
          <p:txBody>
            <a:bodyPr wrap="none" lIns="0" tIns="0" rIns="0" bIns="0"/>
            <a:lstStyle/>
            <a:p>
              <a:pPr algn="l">
                <a:lnSpc>
                  <a:spcPct val="90000"/>
                </a:lnSpc>
              </a:pPr>
              <a:r>
                <a:rPr lang="en-US" sz="1400" b="1"/>
                <a:t>Terminator</a:t>
              </a:r>
            </a:p>
            <a:p>
              <a:pPr algn="l">
                <a:lnSpc>
                  <a:spcPct val="90000"/>
                </a:lnSpc>
              </a:pPr>
              <a:r>
                <a:rPr lang="en-US" sz="1400" b="1"/>
                <a:t>DNA</a:t>
              </a:r>
            </a:p>
          </p:txBody>
        </p:sp>
        <p:sp>
          <p:nvSpPr>
            <p:cNvPr id="13" name="Text Box 9"/>
            <p:cNvSpPr txBox="1">
              <a:spLocks noChangeArrowheads="1"/>
            </p:cNvSpPr>
            <p:nvPr/>
          </p:nvSpPr>
          <p:spPr bwMode="auto">
            <a:xfrm>
              <a:off x="4140200" y="652463"/>
              <a:ext cx="1092200" cy="203200"/>
            </a:xfrm>
            <a:prstGeom prst="rect">
              <a:avLst/>
            </a:prstGeom>
            <a:noFill/>
            <a:ln w="9525">
              <a:noFill/>
              <a:miter lim="800000"/>
              <a:headEnd/>
              <a:tailEnd/>
            </a:ln>
          </p:spPr>
          <p:txBody>
            <a:bodyPr wrap="none" lIns="0" tIns="0" rIns="0" bIns="0"/>
            <a:lstStyle/>
            <a:p>
              <a:pPr algn="l">
                <a:lnSpc>
                  <a:spcPct val="90000"/>
                </a:lnSpc>
              </a:pPr>
              <a:r>
                <a:rPr lang="en-US" sz="1400" b="1"/>
                <a:t>DNA of gene</a:t>
              </a:r>
            </a:p>
          </p:txBody>
        </p:sp>
        <p:sp>
          <p:nvSpPr>
            <p:cNvPr id="14" name="Text Box 10"/>
            <p:cNvSpPr txBox="1">
              <a:spLocks noChangeArrowheads="1"/>
            </p:cNvSpPr>
            <p:nvPr/>
          </p:nvSpPr>
          <p:spPr bwMode="auto">
            <a:xfrm>
              <a:off x="3597275" y="223838"/>
              <a:ext cx="1470025" cy="193675"/>
            </a:xfrm>
            <a:prstGeom prst="rect">
              <a:avLst/>
            </a:prstGeom>
            <a:noFill/>
            <a:ln w="9525">
              <a:noFill/>
              <a:miter lim="800000"/>
              <a:headEnd/>
              <a:tailEnd/>
            </a:ln>
          </p:spPr>
          <p:txBody>
            <a:bodyPr wrap="none" lIns="0" tIns="0" rIns="0" bIns="0"/>
            <a:lstStyle/>
            <a:p>
              <a:pPr algn="l">
                <a:lnSpc>
                  <a:spcPct val="90000"/>
                </a:lnSpc>
              </a:pPr>
              <a:r>
                <a:rPr lang="en-US" sz="1400" b="1"/>
                <a:t>RNA polymerase</a:t>
              </a:r>
            </a:p>
          </p:txBody>
        </p:sp>
        <p:sp>
          <p:nvSpPr>
            <p:cNvPr id="15" name="Text Box 11"/>
            <p:cNvSpPr txBox="1">
              <a:spLocks noChangeArrowheads="1"/>
            </p:cNvSpPr>
            <p:nvPr/>
          </p:nvSpPr>
          <p:spPr bwMode="auto">
            <a:xfrm>
              <a:off x="3343275" y="1757363"/>
              <a:ext cx="771525" cy="187325"/>
            </a:xfrm>
            <a:prstGeom prst="rect">
              <a:avLst/>
            </a:prstGeom>
            <a:noFill/>
            <a:ln w="9525">
              <a:noFill/>
              <a:miter lim="800000"/>
              <a:headEnd/>
              <a:tailEnd/>
            </a:ln>
          </p:spPr>
          <p:txBody>
            <a:bodyPr wrap="none" lIns="0" tIns="0" rIns="0" bIns="0"/>
            <a:lstStyle/>
            <a:p>
              <a:pPr algn="l">
                <a:lnSpc>
                  <a:spcPct val="90000"/>
                </a:lnSpc>
              </a:pPr>
              <a:r>
                <a:rPr lang="en-US" sz="1400" b="1"/>
                <a:t>Initiation</a:t>
              </a:r>
            </a:p>
          </p:txBody>
        </p:sp>
        <p:sp>
          <p:nvSpPr>
            <p:cNvPr id="16" name="Text Box 12"/>
            <p:cNvSpPr txBox="1">
              <a:spLocks noChangeArrowheads="1"/>
            </p:cNvSpPr>
            <p:nvPr/>
          </p:nvSpPr>
          <p:spPr bwMode="auto">
            <a:xfrm>
              <a:off x="2927350" y="1065213"/>
              <a:ext cx="828675" cy="409575"/>
            </a:xfrm>
            <a:prstGeom prst="rect">
              <a:avLst/>
            </a:prstGeom>
            <a:noFill/>
            <a:ln w="9525">
              <a:noFill/>
              <a:miter lim="800000"/>
              <a:headEnd/>
              <a:tailEnd/>
            </a:ln>
          </p:spPr>
          <p:txBody>
            <a:bodyPr wrap="none" lIns="0" tIns="0" rIns="0" bIns="0"/>
            <a:lstStyle/>
            <a:p>
              <a:pPr algn="l">
                <a:lnSpc>
                  <a:spcPct val="90000"/>
                </a:lnSpc>
              </a:pPr>
              <a:r>
                <a:rPr lang="en-US" sz="1400" b="1"/>
                <a:t>Promoter</a:t>
              </a:r>
            </a:p>
            <a:p>
              <a:pPr algn="l">
                <a:lnSpc>
                  <a:spcPct val="90000"/>
                </a:lnSpc>
              </a:pPr>
              <a:r>
                <a:rPr lang="en-US" sz="1400" b="1"/>
                <a:t>DNA</a:t>
              </a:r>
            </a:p>
          </p:txBody>
        </p:sp>
        <p:sp>
          <p:nvSpPr>
            <p:cNvPr id="17" name="Line 13"/>
            <p:cNvSpPr>
              <a:spLocks noChangeShapeType="1"/>
            </p:cNvSpPr>
            <p:nvPr/>
          </p:nvSpPr>
          <p:spPr bwMode="auto">
            <a:xfrm flipV="1">
              <a:off x="3381375" y="323850"/>
              <a:ext cx="184150" cy="53975"/>
            </a:xfrm>
            <a:prstGeom prst="line">
              <a:avLst/>
            </a:prstGeom>
            <a:noFill/>
            <a:ln w="25400">
              <a:solidFill>
                <a:schemeClr val="tx1"/>
              </a:solidFill>
              <a:round/>
              <a:headEnd/>
              <a:tailEnd/>
            </a:ln>
          </p:spPr>
          <p:txBody>
            <a:bodyPr wrap="none" anchor="ctr"/>
            <a:lstStyle/>
            <a:p>
              <a:endParaRPr lang="en-US"/>
            </a:p>
          </p:txBody>
        </p:sp>
        <p:sp>
          <p:nvSpPr>
            <p:cNvPr id="18" name="Text Box 14"/>
            <p:cNvSpPr txBox="1">
              <a:spLocks noChangeArrowheads="1"/>
            </p:cNvSpPr>
            <p:nvPr/>
          </p:nvSpPr>
          <p:spPr bwMode="auto">
            <a:xfrm>
              <a:off x="3629025" y="1601788"/>
              <a:ext cx="133350" cy="184150"/>
            </a:xfrm>
            <a:prstGeom prst="rect">
              <a:avLst/>
            </a:prstGeom>
            <a:noFill/>
            <a:ln w="9525">
              <a:noFill/>
              <a:miter lim="800000"/>
              <a:headEnd/>
              <a:tailEnd/>
            </a:ln>
          </p:spPr>
          <p:txBody>
            <a:bodyPr wrap="none" lIns="0" tIns="0" rIns="0" bIns="0"/>
            <a:lstStyle/>
            <a:p>
              <a:pPr algn="ctr">
                <a:lnSpc>
                  <a:spcPct val="90000"/>
                </a:lnSpc>
              </a:pPr>
              <a:r>
                <a:rPr lang="en-US" sz="1000" b="1">
                  <a:solidFill>
                    <a:schemeClr val="bg1"/>
                  </a:solidFill>
                </a:rPr>
                <a:t>1</a:t>
              </a:r>
            </a:p>
          </p:txBody>
        </p:sp>
        <p:sp>
          <p:nvSpPr>
            <p:cNvPr id="19" name="Oval 15"/>
            <p:cNvSpPr>
              <a:spLocks noChangeArrowheads="1"/>
            </p:cNvSpPr>
            <p:nvPr/>
          </p:nvSpPr>
          <p:spPr bwMode="auto">
            <a:xfrm>
              <a:off x="3613150" y="3184525"/>
              <a:ext cx="158750" cy="158750"/>
            </a:xfrm>
            <a:prstGeom prst="ellipse">
              <a:avLst/>
            </a:prstGeom>
            <a:solidFill>
              <a:srgbClr val="EF1A23"/>
            </a:solidFill>
            <a:ln w="9525">
              <a:noFill/>
              <a:round/>
              <a:headEnd/>
              <a:tailEnd/>
            </a:ln>
          </p:spPr>
          <p:txBody>
            <a:bodyPr wrap="none" anchor="ctr"/>
            <a:lstStyle/>
            <a:p>
              <a:endParaRPr lang="en-US"/>
            </a:p>
          </p:txBody>
        </p:sp>
        <p:sp>
          <p:nvSpPr>
            <p:cNvPr id="20" name="Text Box 16"/>
            <p:cNvSpPr txBox="1">
              <a:spLocks noChangeArrowheads="1"/>
            </p:cNvSpPr>
            <p:nvPr/>
          </p:nvSpPr>
          <p:spPr bwMode="auto">
            <a:xfrm>
              <a:off x="3260725" y="3351213"/>
              <a:ext cx="962025" cy="219075"/>
            </a:xfrm>
            <a:prstGeom prst="rect">
              <a:avLst/>
            </a:prstGeom>
            <a:noFill/>
            <a:ln w="9525">
              <a:noFill/>
              <a:miter lim="800000"/>
              <a:headEnd/>
              <a:tailEnd/>
            </a:ln>
          </p:spPr>
          <p:txBody>
            <a:bodyPr wrap="none" lIns="0" tIns="0" rIns="0" bIns="0"/>
            <a:lstStyle/>
            <a:p>
              <a:pPr algn="l">
                <a:lnSpc>
                  <a:spcPct val="90000"/>
                </a:lnSpc>
              </a:pPr>
              <a:r>
                <a:rPr lang="en-US" sz="1400" b="1"/>
                <a:t>Elongation</a:t>
              </a:r>
            </a:p>
          </p:txBody>
        </p:sp>
        <p:sp>
          <p:nvSpPr>
            <p:cNvPr id="21" name="Text Box 17"/>
            <p:cNvSpPr txBox="1">
              <a:spLocks noChangeArrowheads="1"/>
            </p:cNvSpPr>
            <p:nvPr/>
          </p:nvSpPr>
          <p:spPr bwMode="auto">
            <a:xfrm>
              <a:off x="3625850" y="3201988"/>
              <a:ext cx="133350" cy="184150"/>
            </a:xfrm>
            <a:prstGeom prst="rect">
              <a:avLst/>
            </a:prstGeom>
            <a:noFill/>
            <a:ln w="9525">
              <a:noFill/>
              <a:miter lim="800000"/>
              <a:headEnd/>
              <a:tailEnd/>
            </a:ln>
          </p:spPr>
          <p:txBody>
            <a:bodyPr wrap="none" lIns="0" tIns="0" rIns="0" bIns="0"/>
            <a:lstStyle/>
            <a:p>
              <a:pPr algn="ctr">
                <a:lnSpc>
                  <a:spcPct val="90000"/>
                </a:lnSpc>
              </a:pPr>
              <a:r>
                <a:rPr lang="en-US" sz="1000" b="1">
                  <a:solidFill>
                    <a:schemeClr val="bg1"/>
                  </a:solidFill>
                </a:rPr>
                <a:t>2</a:t>
              </a:r>
            </a:p>
          </p:txBody>
        </p:sp>
        <p:sp>
          <p:nvSpPr>
            <p:cNvPr id="22" name="Text Box 18"/>
            <p:cNvSpPr txBox="1">
              <a:spLocks noChangeArrowheads="1"/>
            </p:cNvSpPr>
            <p:nvPr/>
          </p:nvSpPr>
          <p:spPr bwMode="auto">
            <a:xfrm>
              <a:off x="4994275" y="3052763"/>
              <a:ext cx="1343025" cy="390525"/>
            </a:xfrm>
            <a:prstGeom prst="rect">
              <a:avLst/>
            </a:prstGeom>
            <a:noFill/>
            <a:ln w="9525">
              <a:noFill/>
              <a:miter lim="800000"/>
              <a:headEnd/>
              <a:tailEnd/>
            </a:ln>
          </p:spPr>
          <p:txBody>
            <a:bodyPr wrap="none" lIns="0" tIns="0" rIns="0" bIns="0"/>
            <a:lstStyle/>
            <a:p>
              <a:pPr algn="l">
                <a:lnSpc>
                  <a:spcPct val="90000"/>
                </a:lnSpc>
              </a:pPr>
              <a:r>
                <a:rPr lang="en-US" sz="1400" b="1"/>
                <a:t>Area shown</a:t>
              </a:r>
            </a:p>
            <a:p>
              <a:pPr algn="l">
                <a:lnSpc>
                  <a:spcPct val="90000"/>
                </a:lnSpc>
              </a:pPr>
              <a:r>
                <a:rPr lang="en-US" sz="1400" b="1"/>
                <a:t>in Figure 10.9A</a:t>
              </a:r>
            </a:p>
          </p:txBody>
        </p:sp>
        <p:sp>
          <p:nvSpPr>
            <p:cNvPr id="23" name="Line 19"/>
            <p:cNvSpPr>
              <a:spLocks noChangeShapeType="1"/>
            </p:cNvSpPr>
            <p:nvPr/>
          </p:nvSpPr>
          <p:spPr bwMode="auto">
            <a:xfrm flipV="1">
              <a:off x="5413375" y="3448050"/>
              <a:ext cx="120650" cy="238125"/>
            </a:xfrm>
            <a:prstGeom prst="line">
              <a:avLst/>
            </a:prstGeom>
            <a:noFill/>
            <a:ln w="25400">
              <a:solidFill>
                <a:schemeClr val="tx1"/>
              </a:solidFill>
              <a:round/>
              <a:headEnd/>
              <a:tailEnd/>
            </a:ln>
          </p:spPr>
          <p:txBody>
            <a:bodyPr wrap="none" anchor="ctr"/>
            <a:lstStyle/>
            <a:p>
              <a:endParaRPr lang="en-US"/>
            </a:p>
          </p:txBody>
        </p:sp>
        <p:sp>
          <p:nvSpPr>
            <p:cNvPr id="24" name="Oval 20"/>
            <p:cNvSpPr>
              <a:spLocks noChangeArrowheads="1"/>
            </p:cNvSpPr>
            <p:nvPr/>
          </p:nvSpPr>
          <p:spPr bwMode="auto">
            <a:xfrm>
              <a:off x="3616325" y="4654550"/>
              <a:ext cx="158750" cy="158750"/>
            </a:xfrm>
            <a:prstGeom prst="ellipse">
              <a:avLst/>
            </a:prstGeom>
            <a:solidFill>
              <a:srgbClr val="EF1A23"/>
            </a:solidFill>
            <a:ln w="9525">
              <a:noFill/>
              <a:round/>
              <a:headEnd/>
              <a:tailEnd/>
            </a:ln>
          </p:spPr>
          <p:txBody>
            <a:bodyPr wrap="none" anchor="ctr"/>
            <a:lstStyle/>
            <a:p>
              <a:endParaRPr lang="en-US"/>
            </a:p>
          </p:txBody>
        </p:sp>
        <p:sp>
          <p:nvSpPr>
            <p:cNvPr id="25" name="Text Box 21"/>
            <p:cNvSpPr txBox="1">
              <a:spLocks noChangeArrowheads="1"/>
            </p:cNvSpPr>
            <p:nvPr/>
          </p:nvSpPr>
          <p:spPr bwMode="auto">
            <a:xfrm>
              <a:off x="3213100" y="4821238"/>
              <a:ext cx="1025525" cy="219075"/>
            </a:xfrm>
            <a:prstGeom prst="rect">
              <a:avLst/>
            </a:prstGeom>
            <a:noFill/>
            <a:ln w="9525">
              <a:noFill/>
              <a:miter lim="800000"/>
              <a:headEnd/>
              <a:tailEnd/>
            </a:ln>
          </p:spPr>
          <p:txBody>
            <a:bodyPr wrap="none" lIns="0" tIns="0" rIns="0" bIns="0"/>
            <a:lstStyle/>
            <a:p>
              <a:pPr algn="l">
                <a:lnSpc>
                  <a:spcPct val="90000"/>
                </a:lnSpc>
              </a:pPr>
              <a:r>
                <a:rPr lang="en-US" sz="1400" b="1"/>
                <a:t>Termination</a:t>
              </a:r>
            </a:p>
          </p:txBody>
        </p:sp>
        <p:sp>
          <p:nvSpPr>
            <p:cNvPr id="26" name="Text Box 22"/>
            <p:cNvSpPr txBox="1">
              <a:spLocks noChangeArrowheads="1"/>
            </p:cNvSpPr>
            <p:nvPr/>
          </p:nvSpPr>
          <p:spPr bwMode="auto">
            <a:xfrm>
              <a:off x="3629025" y="4672013"/>
              <a:ext cx="133350" cy="184150"/>
            </a:xfrm>
            <a:prstGeom prst="rect">
              <a:avLst/>
            </a:prstGeom>
            <a:noFill/>
            <a:ln w="9525">
              <a:noFill/>
              <a:miter lim="800000"/>
              <a:headEnd/>
              <a:tailEnd/>
            </a:ln>
          </p:spPr>
          <p:txBody>
            <a:bodyPr wrap="none" lIns="0" tIns="0" rIns="0" bIns="0"/>
            <a:lstStyle/>
            <a:p>
              <a:pPr algn="ctr">
                <a:lnSpc>
                  <a:spcPct val="90000"/>
                </a:lnSpc>
              </a:pPr>
              <a:r>
                <a:rPr lang="en-US" sz="1000" b="1">
                  <a:solidFill>
                    <a:schemeClr val="bg1"/>
                  </a:solidFill>
                </a:rPr>
                <a:t>3</a:t>
              </a:r>
            </a:p>
          </p:txBody>
        </p:sp>
        <p:sp>
          <p:nvSpPr>
            <p:cNvPr id="27" name="Text Box 23"/>
            <p:cNvSpPr txBox="1">
              <a:spLocks noChangeArrowheads="1"/>
            </p:cNvSpPr>
            <p:nvPr/>
          </p:nvSpPr>
          <p:spPr bwMode="auto">
            <a:xfrm>
              <a:off x="4991100" y="4557713"/>
              <a:ext cx="1343025" cy="390525"/>
            </a:xfrm>
            <a:prstGeom prst="rect">
              <a:avLst/>
            </a:prstGeom>
            <a:noFill/>
            <a:ln w="9525">
              <a:noFill/>
              <a:miter lim="800000"/>
              <a:headEnd/>
              <a:tailEnd/>
            </a:ln>
          </p:spPr>
          <p:txBody>
            <a:bodyPr wrap="none" lIns="0" tIns="0" rIns="0" bIns="0"/>
            <a:lstStyle/>
            <a:p>
              <a:pPr algn="l">
                <a:lnSpc>
                  <a:spcPct val="90000"/>
                </a:lnSpc>
              </a:pPr>
              <a:r>
                <a:rPr lang="en-US" sz="1400" b="1"/>
                <a:t>Growing</a:t>
              </a:r>
            </a:p>
            <a:p>
              <a:pPr algn="l">
                <a:lnSpc>
                  <a:spcPct val="90000"/>
                </a:lnSpc>
              </a:pPr>
              <a:r>
                <a:rPr lang="en-US" sz="1400" b="1"/>
                <a:t>RNA</a:t>
              </a:r>
            </a:p>
          </p:txBody>
        </p:sp>
        <p:sp>
          <p:nvSpPr>
            <p:cNvPr id="28" name="Text Box 24"/>
            <p:cNvSpPr txBox="1">
              <a:spLocks noChangeArrowheads="1"/>
            </p:cNvSpPr>
            <p:nvPr/>
          </p:nvSpPr>
          <p:spPr bwMode="auto">
            <a:xfrm>
              <a:off x="5241925" y="6021388"/>
              <a:ext cx="1063625" cy="438150"/>
            </a:xfrm>
            <a:prstGeom prst="rect">
              <a:avLst/>
            </a:prstGeom>
            <a:noFill/>
            <a:ln w="9525">
              <a:noFill/>
              <a:miter lim="800000"/>
              <a:headEnd/>
              <a:tailEnd/>
            </a:ln>
          </p:spPr>
          <p:txBody>
            <a:bodyPr wrap="none" lIns="0" tIns="0" rIns="0" bIns="0"/>
            <a:lstStyle/>
            <a:p>
              <a:pPr algn="l">
                <a:lnSpc>
                  <a:spcPct val="90000"/>
                </a:lnSpc>
              </a:pPr>
              <a:r>
                <a:rPr lang="en-US" sz="1400" b="1"/>
                <a:t>RNA</a:t>
              </a:r>
            </a:p>
            <a:p>
              <a:pPr algn="l">
                <a:lnSpc>
                  <a:spcPct val="90000"/>
                </a:lnSpc>
              </a:pPr>
              <a:r>
                <a:rPr lang="en-US" sz="1400" b="1"/>
                <a:t>polymerase</a:t>
              </a:r>
            </a:p>
          </p:txBody>
        </p:sp>
        <p:sp>
          <p:nvSpPr>
            <p:cNvPr id="29" name="Text Box 25"/>
            <p:cNvSpPr txBox="1">
              <a:spLocks noChangeArrowheads="1"/>
            </p:cNvSpPr>
            <p:nvPr/>
          </p:nvSpPr>
          <p:spPr bwMode="auto">
            <a:xfrm>
              <a:off x="3076575" y="5789613"/>
              <a:ext cx="939800" cy="368300"/>
            </a:xfrm>
            <a:prstGeom prst="rect">
              <a:avLst/>
            </a:prstGeom>
            <a:noFill/>
            <a:ln w="9525">
              <a:noFill/>
              <a:miter lim="800000"/>
              <a:headEnd/>
              <a:tailEnd/>
            </a:ln>
          </p:spPr>
          <p:txBody>
            <a:bodyPr wrap="none" lIns="0" tIns="0" rIns="0" bIns="0"/>
            <a:lstStyle/>
            <a:p>
              <a:pPr algn="l">
                <a:lnSpc>
                  <a:spcPct val="90000"/>
                </a:lnSpc>
              </a:pPr>
              <a:r>
                <a:rPr lang="en-US" sz="1400" b="1"/>
                <a:t>Completed</a:t>
              </a:r>
            </a:p>
            <a:p>
              <a:pPr algn="l">
                <a:lnSpc>
                  <a:spcPct val="90000"/>
                </a:lnSpc>
              </a:pPr>
              <a:r>
                <a:rPr lang="en-US" sz="1400" b="1"/>
                <a:t>RNA</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27012" name="Picture 4" descr="devbio8e-fig-15-10-0"/>
          <p:cNvPicPr>
            <a:picLocks noChangeAspect="1" noChangeArrowheads="1"/>
          </p:cNvPicPr>
          <p:nvPr/>
        </p:nvPicPr>
        <p:blipFill>
          <a:blip r:embed="rId3" cstate="print"/>
          <a:srcRect l="10350" r="14404" b="4781"/>
          <a:stretch>
            <a:fillRect/>
          </a:stretch>
        </p:blipFill>
        <p:spPr bwMode="auto">
          <a:xfrm>
            <a:off x="164591" y="1435608"/>
            <a:ext cx="3728125" cy="3538728"/>
          </a:xfrm>
          <a:prstGeom prst="rect">
            <a:avLst/>
          </a:prstGeom>
          <a:noFill/>
          <a:ln w="9525">
            <a:noFill/>
            <a:miter lim="800000"/>
            <a:headEnd/>
            <a:tailEnd/>
          </a:ln>
          <a:effectLst/>
        </p:spPr>
      </p:pic>
      <p:sp>
        <p:nvSpPr>
          <p:cNvPr id="427010" name="Rectangle 2"/>
          <p:cNvSpPr>
            <a:spLocks noGrp="1" noChangeArrowheads="1"/>
          </p:cNvSpPr>
          <p:nvPr>
            <p:ph type="title"/>
          </p:nvPr>
        </p:nvSpPr>
        <p:spPr>
          <a:xfrm>
            <a:off x="457200" y="164910"/>
            <a:ext cx="8229600" cy="1143000"/>
          </a:xfrm>
        </p:spPr>
        <p:txBody>
          <a:bodyPr>
            <a:noAutofit/>
          </a:bodyPr>
          <a:lstStyle/>
          <a:p>
            <a:r>
              <a:rPr lang="en-US" sz="3200" dirty="0"/>
              <a:t>15.10  Adult and fetal hemoglobin molecules differ in their globin subunits</a:t>
            </a:r>
          </a:p>
        </p:txBody>
      </p:sp>
      <p:sp>
        <p:nvSpPr>
          <p:cNvPr id="427011" name="Rectangle 3"/>
          <p:cNvSpPr>
            <a:spLocks noGrp="1" noChangeArrowheads="1"/>
          </p:cNvSpPr>
          <p:nvPr>
            <p:ph type="body" idx="1"/>
          </p:nvPr>
        </p:nvSpPr>
        <p:spPr>
          <a:xfrm>
            <a:off x="4370832" y="1499617"/>
            <a:ext cx="4315968" cy="3355848"/>
          </a:xfrm>
        </p:spPr>
        <p:txBody>
          <a:bodyPr>
            <a:normAutofit/>
          </a:bodyPr>
          <a:lstStyle/>
          <a:p>
            <a:r>
              <a:rPr lang="en-US" sz="1800" dirty="0" smtClean="0"/>
              <a:t>The </a:t>
            </a:r>
            <a:r>
              <a:rPr lang="el-GR" sz="1800" b="1" dirty="0" smtClean="0"/>
              <a:t>β</a:t>
            </a:r>
            <a:r>
              <a:rPr lang="en-US" sz="1800" b="1" dirty="0" smtClean="0"/>
              <a:t>-globin </a:t>
            </a:r>
            <a:r>
              <a:rPr lang="en-US" sz="1800" dirty="0" smtClean="0"/>
              <a:t>of the adult binds to </a:t>
            </a:r>
            <a:r>
              <a:rPr lang="en-US" sz="1800" b="1" dirty="0" smtClean="0"/>
              <a:t>disphosphoglyerate</a:t>
            </a:r>
            <a:r>
              <a:rPr lang="en-US" sz="1800" dirty="0" smtClean="0"/>
              <a:t> which helps to unload oxygen.</a:t>
            </a:r>
          </a:p>
          <a:p>
            <a:endParaRPr lang="en-US" sz="1800" dirty="0" smtClean="0"/>
          </a:p>
          <a:p>
            <a:r>
              <a:rPr lang="en-US" sz="1800" dirty="0" smtClean="0"/>
              <a:t>The </a:t>
            </a:r>
            <a:r>
              <a:rPr lang="el-GR" sz="1800" b="1" dirty="0" smtClean="0"/>
              <a:t>γ</a:t>
            </a:r>
            <a:r>
              <a:rPr lang="en-US" sz="1800" b="1" dirty="0" smtClean="0"/>
              <a:t>-globin </a:t>
            </a:r>
            <a:r>
              <a:rPr lang="en-US" sz="1800" dirty="0" smtClean="0"/>
              <a:t>subunits of the fetus, can’t bind </a:t>
            </a:r>
            <a:r>
              <a:rPr lang="en-US" sz="1800" b="1" dirty="0" err="1" smtClean="0"/>
              <a:t>disphosphoglycerate</a:t>
            </a:r>
            <a:r>
              <a:rPr lang="en-US" sz="1800" dirty="0" smtClean="0"/>
              <a:t> so they have a higher affinity for oxygen.</a:t>
            </a:r>
          </a:p>
          <a:p>
            <a:endParaRPr lang="en-US" sz="1800" dirty="0" smtClean="0"/>
          </a:p>
          <a:p>
            <a:r>
              <a:rPr lang="en-US" sz="1800" dirty="0" smtClean="0"/>
              <a:t>The resulting small difference in oxygen affinity mediates the </a:t>
            </a:r>
            <a:r>
              <a:rPr lang="en-US" sz="1800" u="sng" dirty="0" smtClean="0"/>
              <a:t>transfer of oxygen from the mother to the fetus</a:t>
            </a:r>
            <a:r>
              <a:rPr lang="en-US" sz="1800" dirty="0" smtClean="0"/>
              <a:t>.</a:t>
            </a:r>
            <a:endParaRPr lang="en-US" sz="1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l="7333" t="19333" r="8667" b="17999"/>
          <a:stretch>
            <a:fillRect/>
          </a:stretch>
        </p:blipFill>
        <p:spPr bwMode="auto">
          <a:xfrm rot="1842783">
            <a:off x="2836863" y="592407"/>
            <a:ext cx="2024062" cy="1511300"/>
          </a:xfrm>
          <a:prstGeom prst="rect">
            <a:avLst/>
          </a:prstGeom>
          <a:noFill/>
          <a:ln w="9525">
            <a:noFill/>
            <a:miter lim="800000"/>
            <a:headEnd/>
            <a:tailEnd/>
          </a:ln>
        </p:spPr>
      </p:pic>
      <p:sp>
        <p:nvSpPr>
          <p:cNvPr id="5123" name="Title 1"/>
          <p:cNvSpPr>
            <a:spLocks noGrp="1"/>
          </p:cNvSpPr>
          <p:nvPr>
            <p:ph type="title"/>
          </p:nvPr>
        </p:nvSpPr>
        <p:spPr>
          <a:xfrm>
            <a:off x="457200" y="-228600"/>
            <a:ext cx="8229600" cy="1143000"/>
          </a:xfrm>
        </p:spPr>
        <p:txBody>
          <a:bodyPr/>
          <a:lstStyle/>
          <a:p>
            <a:pPr eaLnBrk="1" hangingPunct="1"/>
            <a:r>
              <a:rPr lang="en-US" dirty="0" smtClean="0"/>
              <a:t>So What’s A Gene?</a:t>
            </a:r>
          </a:p>
        </p:txBody>
      </p:sp>
      <p:sp>
        <p:nvSpPr>
          <p:cNvPr id="3" name="Content Placeholder 2"/>
          <p:cNvSpPr>
            <a:spLocks noGrp="1"/>
          </p:cNvSpPr>
          <p:nvPr>
            <p:ph idx="1"/>
          </p:nvPr>
        </p:nvSpPr>
        <p:spPr>
          <a:xfrm>
            <a:off x="803275" y="685800"/>
            <a:ext cx="7772400" cy="5791200"/>
          </a:xfrm>
        </p:spPr>
        <p:txBody>
          <a:bodyPr>
            <a:normAutofit fontScale="62500" lnSpcReduction="20000"/>
          </a:bodyPr>
          <a:lstStyle/>
          <a:p>
            <a:pPr eaLnBrk="1" hangingPunct="1"/>
            <a:r>
              <a:rPr lang="en-US" dirty="0" smtClean="0"/>
              <a:t>Not all genes encode proteins. (e.g. rRNA genes, </a:t>
            </a:r>
            <a:r>
              <a:rPr lang="en-US" dirty="0" err="1" smtClean="0"/>
              <a:t>miRNA</a:t>
            </a:r>
            <a:r>
              <a:rPr lang="en-US" dirty="0" smtClean="0"/>
              <a:t> genes)</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Some genes produce multiple polypeptides via alternative splicing.</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Some genes overlap</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Are promoters and enhancers part of the gene?</a:t>
            </a:r>
          </a:p>
          <a:p>
            <a:pPr eaLnBrk="1" hangingPunct="1"/>
            <a:endParaRPr lang="en-US" dirty="0" smtClean="0"/>
          </a:p>
          <a:p>
            <a:pPr eaLnBrk="1" hangingPunct="1"/>
            <a:r>
              <a:rPr lang="en-US" dirty="0" smtClean="0"/>
              <a:t>Genetic Definition: A gene is defined by  a set of mutations which fail the ‘complementation test’.</a:t>
            </a:r>
          </a:p>
        </p:txBody>
      </p:sp>
      <p:pic>
        <p:nvPicPr>
          <p:cNvPr id="5125" name="Picture 2"/>
          <p:cNvPicPr>
            <a:picLocks noChangeAspect="1" noChangeArrowheads="1"/>
          </p:cNvPicPr>
          <p:nvPr/>
        </p:nvPicPr>
        <p:blipFill>
          <a:blip r:embed="rId3" cstate="print"/>
          <a:srcRect/>
          <a:stretch>
            <a:fillRect/>
          </a:stretch>
        </p:blipFill>
        <p:spPr bwMode="auto">
          <a:xfrm>
            <a:off x="2292350" y="3962400"/>
            <a:ext cx="3803650" cy="990600"/>
          </a:xfrm>
          <a:prstGeom prst="rect">
            <a:avLst/>
          </a:prstGeom>
          <a:noFill/>
          <a:ln w="9525">
            <a:noFill/>
            <a:miter lim="800000"/>
            <a:headEnd/>
            <a:tailEnd/>
          </a:ln>
        </p:spPr>
      </p:pic>
      <p:pic>
        <p:nvPicPr>
          <p:cNvPr id="5126" name="Picture 3"/>
          <p:cNvPicPr>
            <a:picLocks noChangeAspect="1" noChangeArrowheads="1"/>
          </p:cNvPicPr>
          <p:nvPr/>
        </p:nvPicPr>
        <p:blipFill>
          <a:blip r:embed="rId4" cstate="print"/>
          <a:srcRect b="45454"/>
          <a:stretch>
            <a:fillRect/>
          </a:stretch>
        </p:blipFill>
        <p:spPr bwMode="auto">
          <a:xfrm>
            <a:off x="2819400" y="2362200"/>
            <a:ext cx="2438400" cy="950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NANSI 2011</a:t>
            </a:r>
            <a:endParaRPr lang="en-US" dirty="0"/>
          </a:p>
        </p:txBody>
      </p:sp>
      <p:sp>
        <p:nvSpPr>
          <p:cNvPr id="3" name="TextBox 10"/>
          <p:cNvSpPr txBox="1">
            <a:spLocks noChangeArrowheads="1"/>
          </p:cNvSpPr>
          <p:nvPr/>
        </p:nvSpPr>
        <p:spPr bwMode="auto">
          <a:xfrm>
            <a:off x="395289" y="1143000"/>
            <a:ext cx="8443912" cy="1200329"/>
          </a:xfrm>
          <a:prstGeom prst="rect">
            <a:avLst/>
          </a:prstGeom>
          <a:noFill/>
          <a:ln w="9525">
            <a:noFill/>
            <a:miter lim="800000"/>
            <a:headEnd/>
            <a:tailEnd/>
          </a:ln>
        </p:spPr>
        <p:txBody>
          <a:bodyPr wrap="square">
            <a:spAutoFit/>
          </a:bodyPr>
          <a:lstStyle/>
          <a:p>
            <a:r>
              <a:rPr lang="en-US" sz="2400" b="1" u="sng" dirty="0">
                <a:latin typeface="Chalkboard" charset="0"/>
              </a:rPr>
              <a:t>Goal:</a:t>
            </a:r>
          </a:p>
          <a:p>
            <a:pPr marL="457200" indent="-457200">
              <a:buFont typeface="+mj-lt"/>
              <a:buAutoNum type="arabicPeriod"/>
            </a:pPr>
            <a:r>
              <a:rPr lang="en-US" sz="2400" dirty="0">
                <a:latin typeface="Chalkboard" charset="0"/>
              </a:rPr>
              <a:t>To understand </a:t>
            </a:r>
            <a:r>
              <a:rPr lang="en-US" sz="2400" dirty="0" smtClean="0">
                <a:latin typeface="Chalkboard" charset="0"/>
              </a:rPr>
              <a:t>regulation of gene </a:t>
            </a:r>
            <a:r>
              <a:rPr lang="en-US" sz="2400" dirty="0">
                <a:latin typeface="Chalkboard" charset="0"/>
              </a:rPr>
              <a:t>expression in </a:t>
            </a:r>
            <a:r>
              <a:rPr lang="en-US" sz="2400" dirty="0" smtClean="0">
                <a:latin typeface="Chalkboard" charset="0"/>
              </a:rPr>
              <a:t>multicellular organisms</a:t>
            </a:r>
            <a:endParaRPr lang="en-US" sz="2400" dirty="0">
              <a:latin typeface="Chalkboard" charset="0"/>
            </a:endParaRPr>
          </a:p>
        </p:txBody>
      </p:sp>
      <p:sp>
        <p:nvSpPr>
          <p:cNvPr id="4" name="TextBox 14"/>
          <p:cNvSpPr txBox="1">
            <a:spLocks noChangeArrowheads="1"/>
          </p:cNvSpPr>
          <p:nvPr/>
        </p:nvSpPr>
        <p:spPr bwMode="auto">
          <a:xfrm>
            <a:off x="953348" y="2591635"/>
            <a:ext cx="7467600" cy="3531736"/>
          </a:xfrm>
          <a:prstGeom prst="rect">
            <a:avLst/>
          </a:prstGeom>
          <a:noFill/>
          <a:ln w="9525">
            <a:noFill/>
            <a:miter lim="800000"/>
            <a:headEnd/>
            <a:tailEnd/>
          </a:ln>
        </p:spPr>
        <p:txBody>
          <a:bodyPr wrap="square">
            <a:spAutoFit/>
          </a:bodyPr>
          <a:lstStyle/>
          <a:p>
            <a:r>
              <a:rPr lang="en-US" sz="2400" b="1" u="sng" dirty="0">
                <a:latin typeface="Chalkboard" charset="0"/>
              </a:rPr>
              <a:t>Outcomes</a:t>
            </a:r>
            <a:r>
              <a:rPr lang="en-US" sz="2400" b="1" u="sng" dirty="0" smtClean="0">
                <a:latin typeface="Chalkboard" charset="0"/>
              </a:rPr>
              <a:t>:</a:t>
            </a:r>
          </a:p>
          <a:p>
            <a:pPr marL="457200" indent="-457200">
              <a:buFont typeface="+mj-lt"/>
              <a:buAutoNum type="arabicPeriod"/>
            </a:pPr>
            <a:r>
              <a:rPr lang="en-US" sz="2400" dirty="0" smtClean="0">
                <a:latin typeface="Chalkboard" charset="0"/>
              </a:rPr>
              <a:t>Diagram, explain and summarize gene regulation in multicellular organisms.</a:t>
            </a:r>
          </a:p>
          <a:p>
            <a:endParaRPr lang="en-US" sz="1050" dirty="0" smtClean="0">
              <a:latin typeface="Chalkboard" charset="0"/>
            </a:endParaRPr>
          </a:p>
          <a:p>
            <a:pPr marL="457200" indent="-457200">
              <a:buFont typeface="+mj-lt"/>
              <a:buAutoNum type="arabicPeriod"/>
            </a:pPr>
            <a:r>
              <a:rPr lang="en-US" sz="2400" dirty="0" smtClean="0">
                <a:latin typeface="Chalkboard" charset="0"/>
              </a:rPr>
              <a:t>Interpret relevant expression data accurately.</a:t>
            </a:r>
            <a:endParaRPr lang="en-US" sz="2400" dirty="0">
              <a:latin typeface="Chalkboard" charset="0"/>
            </a:endParaRPr>
          </a:p>
          <a:p>
            <a:pPr marL="457200" indent="-457200">
              <a:buFont typeface="+mj-lt"/>
              <a:buAutoNum type="arabicPeriod"/>
            </a:pPr>
            <a:endParaRPr lang="en-US" sz="1050" dirty="0" smtClean="0">
              <a:latin typeface="Chalkboard" charset="0"/>
            </a:endParaRPr>
          </a:p>
          <a:p>
            <a:pPr marL="457200" indent="-457200">
              <a:buFont typeface="+mj-lt"/>
              <a:buAutoNum type="arabicPeriod"/>
            </a:pPr>
            <a:r>
              <a:rPr lang="en-US" sz="2400" dirty="0" smtClean="0">
                <a:latin typeface="Chalkboard" charset="0"/>
              </a:rPr>
              <a:t>Know two cells with the same DNA can look and function differently and why this is important.</a:t>
            </a:r>
          </a:p>
          <a:p>
            <a:endParaRPr lang="en-US" sz="1050" dirty="0" smtClean="0">
              <a:latin typeface="Chalkboard" charset="0"/>
            </a:endParaRPr>
          </a:p>
          <a:p>
            <a:pPr marL="457200" indent="-457200">
              <a:buFont typeface="+mj-lt"/>
              <a:buAutoNum type="arabicPeriod"/>
            </a:pPr>
            <a:r>
              <a:rPr lang="en-US" sz="2400" dirty="0" smtClean="0">
                <a:latin typeface="Chalkboard" charset="0"/>
              </a:rPr>
              <a:t>Compare and contrast eukaryotic and prokaryotic gene regulation. </a:t>
            </a:r>
          </a:p>
        </p:txBody>
      </p:sp>
      <p:sp>
        <p:nvSpPr>
          <p:cNvPr id="5" name="TextBox 4"/>
          <p:cNvSpPr txBox="1"/>
          <p:nvPr/>
        </p:nvSpPr>
        <p:spPr>
          <a:xfrm>
            <a:off x="2133600" y="76200"/>
            <a:ext cx="4495800" cy="646331"/>
          </a:xfrm>
          <a:prstGeom prst="rect">
            <a:avLst/>
          </a:prstGeom>
          <a:noFill/>
        </p:spPr>
        <p:txBody>
          <a:bodyPr wrap="square" rtlCol="0">
            <a:spAutoFit/>
          </a:bodyPr>
          <a:lstStyle/>
          <a:p>
            <a:pPr algn="ctr"/>
            <a:r>
              <a:rPr lang="en-US" sz="3600" b="1" dirty="0" smtClean="0"/>
              <a:t>Goals and Outcomes</a:t>
            </a:r>
            <a:endParaRPr lang="en-US" sz="3600" b="1" dirty="0"/>
          </a:p>
        </p:txBody>
      </p:sp>
      <p:pic>
        <p:nvPicPr>
          <p:cNvPr id="6150" name="Picture 6" descr="C:\Users\Brian\AppData\Local\Microsoft\Windows\Temporary Internet Files\Content.IE5\U2S101IP\MC900446210[1].wmf"/>
          <p:cNvPicPr>
            <a:picLocks noChangeAspect="1" noChangeArrowheads="1"/>
          </p:cNvPicPr>
          <p:nvPr/>
        </p:nvPicPr>
        <p:blipFill>
          <a:blip r:embed="rId2" cstate="print"/>
          <a:srcRect/>
          <a:stretch>
            <a:fillRect/>
          </a:stretch>
        </p:blipFill>
        <p:spPr bwMode="auto">
          <a:xfrm>
            <a:off x="3505200" y="685800"/>
            <a:ext cx="1752600" cy="7143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685800" y="152400"/>
            <a:ext cx="7772400" cy="609600"/>
          </a:xfrm>
        </p:spPr>
        <p:txBody>
          <a:bodyPr>
            <a:normAutofit fontScale="90000"/>
          </a:bodyPr>
          <a:lstStyle/>
          <a:p>
            <a:pPr eaLnBrk="1" hangingPunct="1"/>
            <a:r>
              <a:rPr lang="en-US" smtClean="0"/>
              <a:t>Anatomy of a Gene</a:t>
            </a:r>
          </a:p>
        </p:txBody>
      </p:sp>
      <p:sp>
        <p:nvSpPr>
          <p:cNvPr id="6147" name="Content Placeholder 2"/>
          <p:cNvSpPr>
            <a:spLocks noGrp="1"/>
          </p:cNvSpPr>
          <p:nvPr>
            <p:ph idx="1"/>
          </p:nvPr>
        </p:nvSpPr>
        <p:spPr>
          <a:xfrm>
            <a:off x="609600" y="703263"/>
            <a:ext cx="8153400" cy="6248400"/>
          </a:xfrm>
        </p:spPr>
        <p:txBody>
          <a:bodyPr>
            <a:normAutofit fontScale="62500" lnSpcReduction="20000"/>
          </a:bodyPr>
          <a:lstStyle/>
          <a:p>
            <a:pPr eaLnBrk="1" hangingPunct="1"/>
            <a:r>
              <a:rPr lang="en-US" b="1" smtClean="0"/>
              <a:t>Regulatory regions</a:t>
            </a:r>
            <a:r>
              <a:rPr lang="en-US" smtClean="0"/>
              <a:t>-include enhancers and promoters</a:t>
            </a:r>
          </a:p>
          <a:p>
            <a:pPr eaLnBrk="1" hangingPunct="1"/>
            <a:endParaRPr lang="en-US" sz="600" b="1" smtClean="0"/>
          </a:p>
          <a:p>
            <a:pPr eaLnBrk="1" hangingPunct="1"/>
            <a:r>
              <a:rPr lang="en-US" b="1" smtClean="0"/>
              <a:t>Exons</a:t>
            </a:r>
            <a:r>
              <a:rPr lang="en-US" smtClean="0"/>
              <a:t>-regions of the gene that are included in the processed mRNA.  </a:t>
            </a:r>
          </a:p>
          <a:p>
            <a:pPr lvl="1" eaLnBrk="1" hangingPunct="1"/>
            <a:r>
              <a:rPr lang="en-US" smtClean="0"/>
              <a:t>NOT ALL EXONS ENCODE PROTEIN. Exons can be in non-coding RNA.</a:t>
            </a:r>
          </a:p>
          <a:p>
            <a:pPr eaLnBrk="1" hangingPunct="1"/>
            <a:endParaRPr lang="en-US" sz="600" b="1" smtClean="0"/>
          </a:p>
          <a:p>
            <a:pPr eaLnBrk="1" hangingPunct="1"/>
            <a:r>
              <a:rPr lang="en-US" b="1" smtClean="0"/>
              <a:t>Introns</a:t>
            </a:r>
            <a:r>
              <a:rPr lang="en-US" smtClean="0"/>
              <a:t>-regions of the mRNA which get spliced out during processing.</a:t>
            </a:r>
          </a:p>
          <a:p>
            <a:pPr eaLnBrk="1" hangingPunct="1"/>
            <a:endParaRPr lang="en-US" sz="600" b="1" smtClean="0"/>
          </a:p>
          <a:p>
            <a:pPr eaLnBrk="1" hangingPunct="1"/>
            <a:r>
              <a:rPr lang="en-US" b="1" smtClean="0"/>
              <a:t>Transcription initiation site</a:t>
            </a:r>
            <a:r>
              <a:rPr lang="en-US" smtClean="0"/>
              <a:t>- Site where transcription (txn) starts. (Cap site) </a:t>
            </a:r>
          </a:p>
          <a:p>
            <a:pPr eaLnBrk="1" hangingPunct="1"/>
            <a:endParaRPr lang="en-US" sz="600" b="1" smtClean="0"/>
          </a:p>
          <a:p>
            <a:pPr eaLnBrk="1" hangingPunct="1"/>
            <a:r>
              <a:rPr lang="en-US" b="1" smtClean="0"/>
              <a:t>Translation initiation site</a:t>
            </a:r>
            <a:r>
              <a:rPr lang="en-US" smtClean="0"/>
              <a:t>-Site where translation begins. (AUG codon)</a:t>
            </a:r>
          </a:p>
          <a:p>
            <a:pPr eaLnBrk="1" hangingPunct="1"/>
            <a:endParaRPr lang="en-US" sz="600" b="1" smtClean="0"/>
          </a:p>
          <a:p>
            <a:pPr eaLnBrk="1" hangingPunct="1"/>
            <a:r>
              <a:rPr lang="en-US" b="1" smtClean="0"/>
              <a:t>5’ UTR</a:t>
            </a:r>
            <a:r>
              <a:rPr lang="en-US" smtClean="0"/>
              <a:t>-Sequence between transcription and translation initiation sites.</a:t>
            </a:r>
          </a:p>
          <a:p>
            <a:pPr eaLnBrk="1" hangingPunct="1"/>
            <a:endParaRPr lang="en-US" sz="600" b="1" smtClean="0"/>
          </a:p>
          <a:p>
            <a:pPr eaLnBrk="1" hangingPunct="1"/>
            <a:r>
              <a:rPr lang="en-US" b="1" smtClean="0"/>
              <a:t>Translation termination codon</a:t>
            </a:r>
            <a:r>
              <a:rPr lang="en-US" smtClean="0"/>
              <a:t>-Site where translation stops. (TAG, TGA, TAA)</a:t>
            </a:r>
          </a:p>
          <a:p>
            <a:pPr eaLnBrk="1" hangingPunct="1"/>
            <a:endParaRPr lang="en-US" sz="600" b="1" smtClean="0"/>
          </a:p>
          <a:p>
            <a:pPr eaLnBrk="1" hangingPunct="1"/>
            <a:r>
              <a:rPr lang="en-US" b="1" smtClean="0"/>
              <a:t>3’UTR</a:t>
            </a:r>
            <a:r>
              <a:rPr lang="en-US" smtClean="0"/>
              <a:t>-Everything after the translation termination codon.  Includes AAUAAA sequence which is needed for polyadenylation.</a:t>
            </a:r>
          </a:p>
          <a:p>
            <a:pPr lvl="1" eaLnBrk="1" hangingPunct="1"/>
            <a:r>
              <a:rPr lang="en-US" smtClean="0"/>
              <a:t>PolyA tail helps stabilize mRNA, facilitates its nuclear export, and increases the efficiency of translation.</a:t>
            </a:r>
          </a:p>
          <a:p>
            <a:pPr eaLnBrk="1" hangingPunct="1"/>
            <a:endParaRPr lang="en-US" sz="600" b="1" smtClean="0"/>
          </a:p>
          <a:p>
            <a:pPr eaLnBrk="1" hangingPunct="1"/>
            <a:r>
              <a:rPr lang="en-US" b="1" smtClean="0"/>
              <a:t>Transcription Termination Site</a:t>
            </a:r>
          </a:p>
          <a:p>
            <a:pPr eaLnBrk="1" hangingPunct="1">
              <a:buFontTx/>
              <a:buNone/>
            </a:pPr>
            <a:r>
              <a:rPr lang="en-US" smtClean="0"/>
              <a:t>      -Not well defined.  Generally it continues ~1000 bp beyond the AAUAAA site.</a:t>
            </a:r>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7">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7">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47">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47">
                                            <p:txEl>
                                              <p:pRg st="18" end="1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4" descr="devbio8e-fig-05-02-1"/>
          <p:cNvPicPr>
            <a:picLocks noChangeAspect="1" noChangeArrowheads="1"/>
          </p:cNvPicPr>
          <p:nvPr/>
        </p:nvPicPr>
        <p:blipFill>
          <a:blip r:embed="rId3" cstate="print"/>
          <a:srcRect/>
          <a:stretch>
            <a:fillRect/>
          </a:stretch>
        </p:blipFill>
        <p:spPr bwMode="auto">
          <a:xfrm>
            <a:off x="279400" y="457200"/>
            <a:ext cx="8531225" cy="6399213"/>
          </a:xfrm>
          <a:prstGeom prst="rect">
            <a:avLst/>
          </a:prstGeom>
          <a:noFill/>
          <a:ln w="9525">
            <a:noFill/>
            <a:miter lim="800000"/>
            <a:headEnd/>
            <a:tailEnd/>
          </a:ln>
        </p:spPr>
      </p:pic>
      <p:sp>
        <p:nvSpPr>
          <p:cNvPr id="7171" name="Rectangle 2"/>
          <p:cNvSpPr>
            <a:spLocks noGrp="1" noChangeArrowheads="1"/>
          </p:cNvSpPr>
          <p:nvPr>
            <p:ph type="title"/>
          </p:nvPr>
        </p:nvSpPr>
        <p:spPr/>
        <p:txBody>
          <a:bodyPr>
            <a:normAutofit fontScale="90000"/>
          </a:bodyPr>
          <a:lstStyle/>
          <a:p>
            <a:pPr eaLnBrk="1" hangingPunct="1"/>
            <a:r>
              <a:rPr lang="en-US" smtClean="0"/>
              <a:t>5.2  Nucleotide sequence of the human β-globin gene (Part 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4" descr="devbio8e-fig-05-03-1"/>
          <p:cNvPicPr>
            <a:picLocks noChangeAspect="1" noChangeArrowheads="1"/>
          </p:cNvPicPr>
          <p:nvPr/>
        </p:nvPicPr>
        <p:blipFill>
          <a:blip r:embed="rId3" cstate="print"/>
          <a:srcRect/>
          <a:stretch>
            <a:fillRect/>
          </a:stretch>
        </p:blipFill>
        <p:spPr bwMode="auto">
          <a:xfrm>
            <a:off x="279400" y="457200"/>
            <a:ext cx="8531225" cy="6399213"/>
          </a:xfrm>
          <a:prstGeom prst="rect">
            <a:avLst/>
          </a:prstGeom>
          <a:noFill/>
          <a:ln w="9525">
            <a:noFill/>
            <a:miter lim="800000"/>
            <a:headEnd/>
            <a:tailEnd/>
          </a:ln>
        </p:spPr>
      </p:pic>
      <p:sp>
        <p:nvSpPr>
          <p:cNvPr id="8195" name="Rectangle 2"/>
          <p:cNvSpPr>
            <a:spLocks noGrp="1" noChangeArrowheads="1"/>
          </p:cNvSpPr>
          <p:nvPr>
            <p:ph type="title"/>
          </p:nvPr>
        </p:nvSpPr>
        <p:spPr/>
        <p:txBody>
          <a:bodyPr/>
          <a:lstStyle/>
          <a:p>
            <a:pPr eaLnBrk="1" hangingPunct="1"/>
            <a:r>
              <a:rPr lang="en-US" sz="2800" smtClean="0"/>
              <a:t>5.3  Summary of the steps involved in the production of β-globin and hemoglobin (Part 1)</a:t>
            </a:r>
          </a:p>
        </p:txBody>
      </p:sp>
      <p:sp>
        <p:nvSpPr>
          <p:cNvPr id="8196" name="TextBox 3"/>
          <p:cNvSpPr txBox="1">
            <a:spLocks noChangeArrowheads="1"/>
          </p:cNvSpPr>
          <p:nvPr/>
        </p:nvSpPr>
        <p:spPr bwMode="auto">
          <a:xfrm>
            <a:off x="223838" y="1436688"/>
            <a:ext cx="989012" cy="523875"/>
          </a:xfrm>
          <a:prstGeom prst="rect">
            <a:avLst/>
          </a:prstGeom>
          <a:noFill/>
          <a:ln w="9525">
            <a:noFill/>
            <a:miter lim="800000"/>
            <a:headEnd/>
            <a:tailEnd/>
          </a:ln>
        </p:spPr>
        <p:txBody>
          <a:bodyPr>
            <a:spAutoFit/>
          </a:bodyPr>
          <a:lstStyle/>
          <a:p>
            <a:r>
              <a:rPr lang="en-US" sz="2800" b="1">
                <a:solidFill>
                  <a:srgbClr val="0070C0"/>
                </a:solidFill>
              </a:rPr>
              <a:t>DNA</a:t>
            </a:r>
          </a:p>
        </p:txBody>
      </p:sp>
      <p:sp>
        <p:nvSpPr>
          <p:cNvPr id="8197" name="TextBox 4"/>
          <p:cNvSpPr txBox="1">
            <a:spLocks noChangeArrowheads="1"/>
          </p:cNvSpPr>
          <p:nvPr/>
        </p:nvSpPr>
        <p:spPr bwMode="auto">
          <a:xfrm>
            <a:off x="93663" y="4724400"/>
            <a:ext cx="989012" cy="523875"/>
          </a:xfrm>
          <a:prstGeom prst="rect">
            <a:avLst/>
          </a:prstGeom>
          <a:noFill/>
          <a:ln w="9525">
            <a:noFill/>
            <a:miter lim="800000"/>
            <a:headEnd/>
            <a:tailEnd/>
          </a:ln>
        </p:spPr>
        <p:txBody>
          <a:bodyPr>
            <a:spAutoFit/>
          </a:bodyPr>
          <a:lstStyle/>
          <a:p>
            <a:r>
              <a:rPr lang="en-US" sz="2800" b="1">
                <a:solidFill>
                  <a:srgbClr val="FF0000"/>
                </a:solidFill>
              </a:rPr>
              <a:t>RNA</a:t>
            </a:r>
          </a:p>
        </p:txBody>
      </p:sp>
      <p:sp>
        <p:nvSpPr>
          <p:cNvPr id="8198" name="TextBox 5"/>
          <p:cNvSpPr txBox="1">
            <a:spLocks noChangeArrowheads="1"/>
          </p:cNvSpPr>
          <p:nvPr/>
        </p:nvSpPr>
        <p:spPr bwMode="auto">
          <a:xfrm>
            <a:off x="4799013" y="5437188"/>
            <a:ext cx="1881187" cy="460375"/>
          </a:xfrm>
          <a:prstGeom prst="rect">
            <a:avLst/>
          </a:prstGeom>
          <a:noFill/>
          <a:ln w="9525">
            <a:noFill/>
            <a:miter lim="800000"/>
            <a:headEnd/>
            <a:tailEnd/>
          </a:ln>
        </p:spPr>
        <p:txBody>
          <a:bodyPr>
            <a:spAutoFit/>
          </a:bodyPr>
          <a:lstStyle/>
          <a:p>
            <a:r>
              <a:rPr lang="en-US" sz="2400" b="1"/>
              <a:t>Splicing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4" descr="devbio8e-fig-05-03-2"/>
          <p:cNvPicPr>
            <a:picLocks noChangeAspect="1" noChangeArrowheads="1"/>
          </p:cNvPicPr>
          <p:nvPr/>
        </p:nvPicPr>
        <p:blipFill>
          <a:blip r:embed="rId3" cstate="print"/>
          <a:srcRect/>
          <a:stretch>
            <a:fillRect/>
          </a:stretch>
        </p:blipFill>
        <p:spPr bwMode="auto">
          <a:xfrm>
            <a:off x="279400" y="457200"/>
            <a:ext cx="8531225" cy="6399213"/>
          </a:xfrm>
          <a:prstGeom prst="rect">
            <a:avLst/>
          </a:prstGeom>
          <a:noFill/>
          <a:ln w="9525">
            <a:noFill/>
            <a:miter lim="800000"/>
            <a:headEnd/>
            <a:tailEnd/>
          </a:ln>
        </p:spPr>
      </p:pic>
      <p:sp>
        <p:nvSpPr>
          <p:cNvPr id="9219" name="Rectangle 2"/>
          <p:cNvSpPr>
            <a:spLocks noGrp="1" noChangeArrowheads="1"/>
          </p:cNvSpPr>
          <p:nvPr>
            <p:ph type="title"/>
          </p:nvPr>
        </p:nvSpPr>
        <p:spPr/>
        <p:txBody>
          <a:bodyPr/>
          <a:lstStyle/>
          <a:p>
            <a:pPr eaLnBrk="1" hangingPunct="1"/>
            <a:r>
              <a:rPr lang="en-US" sz="2800" smtClean="0"/>
              <a:t>5.3  Summary of the steps involved in the production of β-globin and hemoglobin (Part 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152400"/>
            <a:ext cx="7772400" cy="609600"/>
          </a:xfrm>
        </p:spPr>
        <p:txBody>
          <a:bodyPr>
            <a:normAutofit fontScale="90000"/>
          </a:bodyPr>
          <a:lstStyle/>
          <a:p>
            <a:pPr eaLnBrk="1" hangingPunct="1"/>
            <a:r>
              <a:rPr lang="en-US" smtClean="0"/>
              <a:t>Enhancers and Promoters</a:t>
            </a:r>
          </a:p>
        </p:txBody>
      </p:sp>
      <p:sp>
        <p:nvSpPr>
          <p:cNvPr id="10243" name="Content Placeholder 2"/>
          <p:cNvSpPr>
            <a:spLocks noGrp="1"/>
          </p:cNvSpPr>
          <p:nvPr>
            <p:ph idx="1"/>
          </p:nvPr>
        </p:nvSpPr>
        <p:spPr>
          <a:xfrm>
            <a:off x="381000" y="990600"/>
            <a:ext cx="8382000" cy="5562600"/>
          </a:xfrm>
        </p:spPr>
        <p:txBody>
          <a:bodyPr>
            <a:normAutofit fontScale="77500" lnSpcReduction="20000"/>
          </a:bodyPr>
          <a:lstStyle/>
          <a:p>
            <a:pPr eaLnBrk="1" hangingPunct="1"/>
            <a:r>
              <a:rPr lang="en-US" b="1" dirty="0" smtClean="0"/>
              <a:t>Enhancer-</a:t>
            </a:r>
            <a:r>
              <a:rPr lang="en-US" dirty="0" smtClean="0"/>
              <a:t>Sequence that enhances transcription.  It is </a:t>
            </a:r>
            <a:r>
              <a:rPr lang="en-US" u="sng" dirty="0" smtClean="0"/>
              <a:t>position and orientation independent</a:t>
            </a:r>
            <a:r>
              <a:rPr lang="en-US" dirty="0" smtClean="0"/>
              <a:t> and can be far away from the gene it controls.</a:t>
            </a:r>
          </a:p>
          <a:p>
            <a:pPr lvl="1" eaLnBrk="1" hangingPunct="1"/>
            <a:r>
              <a:rPr lang="en-US" dirty="0" smtClean="0"/>
              <a:t>Most genes require enhancers</a:t>
            </a:r>
          </a:p>
          <a:p>
            <a:pPr lvl="1" eaLnBrk="1" hangingPunct="1"/>
            <a:r>
              <a:rPr lang="en-US" dirty="0" smtClean="0"/>
              <a:t>Determine temporal and spatial regulation of transcription.</a:t>
            </a:r>
          </a:p>
          <a:p>
            <a:pPr lvl="1" eaLnBrk="1" hangingPunct="1"/>
            <a:r>
              <a:rPr lang="en-US" dirty="0" smtClean="0"/>
              <a:t>Oftentimes multiple enhancers per gene</a:t>
            </a:r>
          </a:p>
          <a:p>
            <a:pPr lvl="1" eaLnBrk="1" hangingPunct="1"/>
            <a:r>
              <a:rPr lang="en-US" dirty="0" smtClean="0"/>
              <a:t>Multiple enhancers allow for different signal inputs to control gene expression.</a:t>
            </a:r>
          </a:p>
          <a:p>
            <a:pPr lvl="1" eaLnBrk="1" hangingPunct="1"/>
            <a:r>
              <a:rPr lang="en-US" dirty="0" smtClean="0"/>
              <a:t>Transcription factors bind enhancer sequences to increase promoter accessibility or stabilize RNA polymerase.</a:t>
            </a:r>
          </a:p>
          <a:p>
            <a:pPr lvl="1" eaLnBrk="1" hangingPunct="1"/>
            <a:r>
              <a:rPr lang="en-US" dirty="0" smtClean="0"/>
              <a:t>They can sometimes inhibit gene expression (Silencers).</a:t>
            </a:r>
          </a:p>
          <a:p>
            <a:pPr lvl="1" eaLnBrk="1" hangingPunct="1"/>
            <a:endParaRPr lang="en-US" dirty="0" smtClean="0"/>
          </a:p>
          <a:p>
            <a:pPr lvl="1" eaLnBrk="1" hangingPunct="1"/>
            <a:endParaRPr lang="en-US" dirty="0" smtClean="0"/>
          </a:p>
          <a:p>
            <a:pPr lvl="1" eaLnBrk="1" hangingPunct="1"/>
            <a:endParaRPr lang="en-US" dirty="0" smtClean="0"/>
          </a:p>
          <a:p>
            <a:pPr eaLnBrk="1" hangingPunct="1"/>
            <a:r>
              <a:rPr lang="en-US" b="1" dirty="0" smtClean="0"/>
              <a:t>Promoter</a:t>
            </a:r>
            <a:r>
              <a:rPr lang="en-US" dirty="0" smtClean="0"/>
              <a:t>-Binds RNA polymerase to help initiate transcription. Usually close to the 5’ end of the gene. Most contain TATA box.</a:t>
            </a:r>
            <a:endParaRPr lang="en-US" b="1"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4" descr="devbio8e-fig-05-18-0"/>
          <p:cNvPicPr>
            <a:picLocks noChangeAspect="1" noChangeArrowheads="1"/>
          </p:cNvPicPr>
          <p:nvPr/>
        </p:nvPicPr>
        <p:blipFill>
          <a:blip r:embed="rId3" cstate="print"/>
          <a:srcRect l="11656" r="13094" b="4584"/>
          <a:stretch>
            <a:fillRect/>
          </a:stretch>
        </p:blipFill>
        <p:spPr bwMode="auto">
          <a:xfrm>
            <a:off x="223838" y="2976563"/>
            <a:ext cx="3175000" cy="3019425"/>
          </a:xfrm>
          <a:prstGeom prst="rect">
            <a:avLst/>
          </a:prstGeom>
          <a:noFill/>
          <a:ln w="9525">
            <a:noFill/>
            <a:miter lim="800000"/>
            <a:headEnd/>
            <a:tailEnd/>
          </a:ln>
        </p:spPr>
      </p:pic>
      <p:sp>
        <p:nvSpPr>
          <p:cNvPr id="11267" name="Rectangle 2"/>
          <p:cNvSpPr>
            <a:spLocks noGrp="1" noChangeArrowheads="1"/>
          </p:cNvSpPr>
          <p:nvPr>
            <p:ph type="title"/>
          </p:nvPr>
        </p:nvSpPr>
        <p:spPr>
          <a:xfrm>
            <a:off x="711200" y="131763"/>
            <a:ext cx="7772400" cy="609600"/>
          </a:xfrm>
        </p:spPr>
        <p:txBody>
          <a:bodyPr>
            <a:normAutofit fontScale="90000"/>
          </a:bodyPr>
          <a:lstStyle/>
          <a:p>
            <a:pPr eaLnBrk="1" hangingPunct="1"/>
            <a:r>
              <a:rPr lang="en-US" sz="4400" smtClean="0"/>
              <a:t>Silencers</a:t>
            </a:r>
          </a:p>
        </p:txBody>
      </p:sp>
      <p:sp>
        <p:nvSpPr>
          <p:cNvPr id="11268" name="Rectangle 3"/>
          <p:cNvSpPr>
            <a:spLocks noGrp="1" noChangeArrowheads="1"/>
          </p:cNvSpPr>
          <p:nvPr>
            <p:ph type="body" idx="1"/>
          </p:nvPr>
        </p:nvSpPr>
        <p:spPr>
          <a:xfrm>
            <a:off x="3898900" y="1009650"/>
            <a:ext cx="4727575" cy="4973638"/>
          </a:xfrm>
        </p:spPr>
        <p:txBody>
          <a:bodyPr>
            <a:normAutofit lnSpcReduction="10000"/>
          </a:bodyPr>
          <a:lstStyle/>
          <a:p>
            <a:pPr eaLnBrk="1" hangingPunct="1"/>
            <a:r>
              <a:rPr lang="en-US" sz="2400" smtClean="0"/>
              <a:t>Silencers=Negative enhancers</a:t>
            </a:r>
          </a:p>
          <a:p>
            <a:pPr eaLnBrk="1" hangingPunct="1"/>
            <a:endParaRPr lang="en-US" sz="2400" smtClean="0"/>
          </a:p>
          <a:p>
            <a:pPr eaLnBrk="1" hangingPunct="1"/>
            <a:r>
              <a:rPr lang="en-US" sz="2400" smtClean="0"/>
              <a:t>Neural Restrictive Silencer Element(NRSE) is found on several mouse genes.</a:t>
            </a:r>
          </a:p>
          <a:p>
            <a:pPr eaLnBrk="1" hangingPunct="1"/>
            <a:endParaRPr lang="en-US" sz="2400" smtClean="0"/>
          </a:p>
          <a:p>
            <a:pPr eaLnBrk="1" hangingPunct="1"/>
            <a:r>
              <a:rPr lang="en-US" sz="2400" smtClean="0"/>
              <a:t>Bound by Neural restrictive silencer factor (NRSF), a zinc finger txn factor</a:t>
            </a:r>
          </a:p>
          <a:p>
            <a:pPr eaLnBrk="1" hangingPunct="1"/>
            <a:endParaRPr lang="en-US" sz="2400" smtClean="0"/>
          </a:p>
          <a:p>
            <a:pPr eaLnBrk="1" hangingPunct="1"/>
            <a:r>
              <a:rPr lang="en-US" sz="2400" smtClean="0"/>
              <a:t>It prevents transcription everywhere except the nervous system.</a:t>
            </a:r>
          </a:p>
        </p:txBody>
      </p:sp>
      <p:pic>
        <p:nvPicPr>
          <p:cNvPr id="11269" name="Picture 5"/>
          <p:cNvPicPr>
            <a:picLocks noChangeAspect="1" noChangeArrowheads="1"/>
          </p:cNvPicPr>
          <p:nvPr/>
        </p:nvPicPr>
        <p:blipFill>
          <a:blip r:embed="rId4" cstate="print"/>
          <a:srcRect l="18980" t="11572" r="3812" b="12849"/>
          <a:stretch>
            <a:fillRect/>
          </a:stretch>
        </p:blipFill>
        <p:spPr bwMode="auto">
          <a:xfrm>
            <a:off x="311150" y="690563"/>
            <a:ext cx="2941638" cy="2044700"/>
          </a:xfrm>
          <a:prstGeom prst="rect">
            <a:avLst/>
          </a:prstGeom>
          <a:noFill/>
          <a:ln w="9525">
            <a:noFill/>
            <a:miter lim="800000"/>
            <a:headEnd/>
            <a:tailEnd/>
          </a:ln>
        </p:spPr>
      </p:pic>
      <p:sp>
        <p:nvSpPr>
          <p:cNvPr id="11270" name="TextBox 5"/>
          <p:cNvSpPr txBox="1">
            <a:spLocks noChangeArrowheads="1"/>
          </p:cNvSpPr>
          <p:nvPr/>
        </p:nvSpPr>
        <p:spPr bwMode="auto">
          <a:xfrm>
            <a:off x="284163" y="6038850"/>
            <a:ext cx="3243262" cy="307975"/>
          </a:xfrm>
          <a:prstGeom prst="rect">
            <a:avLst/>
          </a:prstGeom>
          <a:noFill/>
          <a:ln w="9525">
            <a:noFill/>
            <a:miter lim="800000"/>
            <a:headEnd/>
            <a:tailEnd/>
          </a:ln>
        </p:spPr>
        <p:txBody>
          <a:bodyPr>
            <a:spAutoFit/>
          </a:bodyPr>
          <a:lstStyle/>
          <a:p>
            <a:r>
              <a:rPr lang="en-US" sz="1400"/>
              <a:t>Ectopic expr. When NRSE is removed.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4" descr="devbio8e-fig-05-21-1"/>
          <p:cNvPicPr>
            <a:picLocks noChangeAspect="1" noChangeArrowheads="1"/>
          </p:cNvPicPr>
          <p:nvPr/>
        </p:nvPicPr>
        <p:blipFill>
          <a:blip r:embed="rId3" cstate="print"/>
          <a:srcRect l="15372" r="15697" b="10187"/>
          <a:stretch>
            <a:fillRect/>
          </a:stretch>
        </p:blipFill>
        <p:spPr bwMode="auto">
          <a:xfrm>
            <a:off x="250825" y="703263"/>
            <a:ext cx="2474913" cy="2419350"/>
          </a:xfrm>
          <a:prstGeom prst="rect">
            <a:avLst/>
          </a:prstGeom>
          <a:noFill/>
          <a:ln w="9525">
            <a:noFill/>
            <a:miter lim="800000"/>
            <a:headEnd/>
            <a:tailEnd/>
          </a:ln>
        </p:spPr>
      </p:pic>
      <p:sp>
        <p:nvSpPr>
          <p:cNvPr id="12291" name="Rectangle 2"/>
          <p:cNvSpPr>
            <a:spLocks noGrp="1" noChangeArrowheads="1"/>
          </p:cNvSpPr>
          <p:nvPr>
            <p:ph type="title"/>
          </p:nvPr>
        </p:nvSpPr>
        <p:spPr>
          <a:xfrm>
            <a:off x="884238" y="123825"/>
            <a:ext cx="7772400" cy="609600"/>
          </a:xfrm>
        </p:spPr>
        <p:txBody>
          <a:bodyPr>
            <a:normAutofit fontScale="90000"/>
          </a:bodyPr>
          <a:lstStyle/>
          <a:p>
            <a:pPr eaLnBrk="1" hangingPunct="1"/>
            <a:r>
              <a:rPr lang="en-US" sz="4000" smtClean="0"/>
              <a:t>Insulator Elements</a:t>
            </a:r>
          </a:p>
        </p:txBody>
      </p:sp>
      <p:sp>
        <p:nvSpPr>
          <p:cNvPr id="31748" name="Rectangle 3"/>
          <p:cNvSpPr>
            <a:spLocks noGrp="1" noChangeArrowheads="1"/>
          </p:cNvSpPr>
          <p:nvPr>
            <p:ph type="body" idx="1"/>
          </p:nvPr>
        </p:nvSpPr>
        <p:spPr>
          <a:xfrm>
            <a:off x="4572000" y="879475"/>
            <a:ext cx="4244975" cy="5340350"/>
          </a:xfrm>
        </p:spPr>
        <p:txBody>
          <a:bodyPr>
            <a:normAutofit fontScale="62500" lnSpcReduction="20000"/>
          </a:bodyPr>
          <a:lstStyle/>
          <a:p>
            <a:pPr eaLnBrk="1" hangingPunct="1">
              <a:defRPr/>
            </a:pPr>
            <a:r>
              <a:rPr lang="en-US" dirty="0" smtClean="0"/>
              <a:t>DNA sequences which limit the range over which enhancers can act.</a:t>
            </a:r>
          </a:p>
          <a:p>
            <a:pPr eaLnBrk="1" hangingPunct="1">
              <a:defRPr/>
            </a:pPr>
            <a:endParaRPr lang="en-US" sz="1050" dirty="0" smtClean="0"/>
          </a:p>
          <a:p>
            <a:pPr eaLnBrk="1" hangingPunct="1">
              <a:defRPr/>
            </a:pPr>
            <a:r>
              <a:rPr lang="en-US" dirty="0" smtClean="0"/>
              <a:t>Insulators bind proteins that prevent enhancers from activating adjacent promoters</a:t>
            </a:r>
          </a:p>
          <a:p>
            <a:pPr eaLnBrk="1" hangingPunct="1">
              <a:defRPr/>
            </a:pPr>
            <a:endParaRPr lang="en-US" sz="1050" dirty="0" smtClean="0"/>
          </a:p>
          <a:p>
            <a:pPr eaLnBrk="1" hangingPunct="1">
              <a:defRPr/>
            </a:pPr>
            <a:r>
              <a:rPr lang="en-US" dirty="0" smtClean="0"/>
              <a:t>Insulators flanking B-</a:t>
            </a:r>
            <a:r>
              <a:rPr lang="en-US" dirty="0" err="1" smtClean="0"/>
              <a:t>globin</a:t>
            </a:r>
            <a:r>
              <a:rPr lang="en-US" dirty="0" smtClean="0"/>
              <a:t> locus prevent its enhancer from affecting odorant receptor gene and </a:t>
            </a:r>
            <a:r>
              <a:rPr lang="en-US" dirty="0" err="1" smtClean="0"/>
              <a:t>folate</a:t>
            </a:r>
            <a:r>
              <a:rPr lang="en-US" dirty="0" smtClean="0"/>
              <a:t> receptor genes.</a:t>
            </a:r>
          </a:p>
          <a:p>
            <a:pPr eaLnBrk="1" hangingPunct="1">
              <a:defRPr/>
            </a:pPr>
            <a:endParaRPr lang="en-US" sz="1050" dirty="0" smtClean="0"/>
          </a:p>
          <a:p>
            <a:pPr eaLnBrk="1" hangingPunct="1">
              <a:defRPr/>
            </a:pPr>
            <a:r>
              <a:rPr lang="en-US" dirty="0" smtClean="0"/>
              <a:t>Insulators also act as boundaries between heterochromatin and </a:t>
            </a:r>
            <a:r>
              <a:rPr lang="en-US" dirty="0" err="1" smtClean="0"/>
              <a:t>euchromatin</a:t>
            </a:r>
            <a:r>
              <a:rPr lang="en-US" dirty="0" smtClean="0"/>
              <a:t>.  </a:t>
            </a:r>
          </a:p>
          <a:p>
            <a:pPr eaLnBrk="1" hangingPunct="1">
              <a:defRPr/>
            </a:pPr>
            <a:endParaRPr lang="en-US" sz="1050" dirty="0" smtClean="0"/>
          </a:p>
          <a:p>
            <a:pPr eaLnBrk="1" hangingPunct="1">
              <a:defRPr/>
            </a:pPr>
            <a:r>
              <a:rPr lang="en-US" dirty="0" smtClean="0"/>
              <a:t>Insulator CTCF protein recruits acetyltransferases to prevent heterochromatin from spreading.</a:t>
            </a:r>
          </a:p>
        </p:txBody>
      </p:sp>
      <p:pic>
        <p:nvPicPr>
          <p:cNvPr id="12293" name="Picture 4" descr="devbio8e-fig-05-21-2"/>
          <p:cNvPicPr>
            <a:picLocks noChangeAspect="1" noChangeArrowheads="1"/>
          </p:cNvPicPr>
          <p:nvPr/>
        </p:nvPicPr>
        <p:blipFill>
          <a:blip r:embed="rId4" cstate="print"/>
          <a:srcRect/>
          <a:stretch>
            <a:fillRect/>
          </a:stretch>
        </p:blipFill>
        <p:spPr bwMode="auto">
          <a:xfrm>
            <a:off x="106363" y="3257550"/>
            <a:ext cx="4224337" cy="3167063"/>
          </a:xfrm>
          <a:prstGeom prst="rect">
            <a:avLst/>
          </a:prstGeom>
          <a:noFill/>
          <a:ln w="9525">
            <a:noFill/>
            <a:miter lim="800000"/>
            <a:headEnd/>
            <a:tailEnd/>
          </a:ln>
        </p:spPr>
      </p:pic>
      <p:sp>
        <p:nvSpPr>
          <p:cNvPr id="12294" name="TextBox 5"/>
          <p:cNvSpPr txBox="1">
            <a:spLocks noChangeArrowheads="1"/>
          </p:cNvSpPr>
          <p:nvPr/>
        </p:nvSpPr>
        <p:spPr bwMode="auto">
          <a:xfrm>
            <a:off x="587375" y="768350"/>
            <a:ext cx="2198688" cy="306388"/>
          </a:xfrm>
          <a:prstGeom prst="rect">
            <a:avLst/>
          </a:prstGeom>
          <a:noFill/>
          <a:ln w="9525">
            <a:noFill/>
            <a:miter lim="800000"/>
            <a:headEnd/>
            <a:tailEnd/>
          </a:ln>
        </p:spPr>
        <p:txBody>
          <a:bodyPr>
            <a:spAutoFit/>
          </a:bodyPr>
          <a:lstStyle/>
          <a:p>
            <a:r>
              <a:rPr lang="en-US" sz="1400"/>
              <a:t>BEAF32 insulator protein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74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7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4" descr="devbio8e-fig-05-04-1"/>
          <p:cNvPicPr>
            <a:picLocks noChangeAspect="1" noChangeArrowheads="1"/>
          </p:cNvPicPr>
          <p:nvPr/>
        </p:nvPicPr>
        <p:blipFill>
          <a:blip r:embed="rId3" cstate="print"/>
          <a:srcRect l="16338" r="13861" b="2982"/>
          <a:stretch>
            <a:fillRect/>
          </a:stretch>
        </p:blipFill>
        <p:spPr bwMode="auto">
          <a:xfrm>
            <a:off x="457200" y="1828800"/>
            <a:ext cx="3581400" cy="3733800"/>
          </a:xfrm>
          <a:prstGeom prst="rect">
            <a:avLst/>
          </a:prstGeom>
          <a:noFill/>
          <a:ln w="9525">
            <a:noFill/>
            <a:miter lim="800000"/>
            <a:headEnd/>
            <a:tailEnd/>
          </a:ln>
        </p:spPr>
      </p:pic>
      <p:sp>
        <p:nvSpPr>
          <p:cNvPr id="13315" name="Rectangle 2"/>
          <p:cNvSpPr>
            <a:spLocks noGrp="1" noChangeArrowheads="1"/>
          </p:cNvSpPr>
          <p:nvPr>
            <p:ph type="title"/>
          </p:nvPr>
        </p:nvSpPr>
        <p:spPr>
          <a:xfrm>
            <a:off x="609600" y="152400"/>
            <a:ext cx="7772400" cy="609600"/>
          </a:xfrm>
        </p:spPr>
        <p:txBody>
          <a:bodyPr>
            <a:normAutofit fontScale="90000"/>
          </a:bodyPr>
          <a:lstStyle/>
          <a:p>
            <a:pPr eaLnBrk="1" hangingPunct="1"/>
            <a:r>
              <a:rPr lang="en-US" sz="2400" smtClean="0"/>
              <a:t>5.4  Formation of the active eukaryotic transcription initiation complex (Part 1)</a:t>
            </a:r>
          </a:p>
        </p:txBody>
      </p:sp>
      <p:sp>
        <p:nvSpPr>
          <p:cNvPr id="13316" name="TextBox 4"/>
          <p:cNvSpPr txBox="1">
            <a:spLocks noChangeArrowheads="1"/>
          </p:cNvSpPr>
          <p:nvPr/>
        </p:nvSpPr>
        <p:spPr bwMode="auto">
          <a:xfrm>
            <a:off x="4533900" y="1989138"/>
            <a:ext cx="4191000" cy="3138487"/>
          </a:xfrm>
          <a:prstGeom prst="rect">
            <a:avLst/>
          </a:prstGeom>
          <a:noFill/>
          <a:ln w="9525">
            <a:noFill/>
            <a:miter lim="800000"/>
            <a:headEnd/>
            <a:tailEnd/>
          </a:ln>
        </p:spPr>
        <p:txBody>
          <a:bodyPr>
            <a:spAutoFit/>
          </a:bodyPr>
          <a:lstStyle/>
          <a:p>
            <a:r>
              <a:rPr lang="en-US" sz="1800" b="1" u="sng"/>
              <a:t>Basal txn factors </a:t>
            </a:r>
            <a:r>
              <a:rPr lang="en-US" sz="1800" b="1"/>
              <a:t>are required for most genes:</a:t>
            </a:r>
          </a:p>
          <a:p>
            <a:endParaRPr lang="en-US" sz="1800" b="1"/>
          </a:p>
          <a:p>
            <a:r>
              <a:rPr lang="en-US" sz="1800" b="1"/>
              <a:t>TFIID(TBP)</a:t>
            </a:r>
            <a:r>
              <a:rPr lang="en-US" sz="1800"/>
              <a:t>-binds to TATA box and later binds to CTD of RNA Pol II.</a:t>
            </a:r>
          </a:p>
          <a:p>
            <a:endParaRPr lang="en-US" sz="1800"/>
          </a:p>
          <a:p>
            <a:r>
              <a:rPr lang="en-US" sz="1800" b="1"/>
              <a:t>TFIIA</a:t>
            </a:r>
            <a:r>
              <a:rPr lang="en-US" sz="1800"/>
              <a:t>-Stabilizes TFIID</a:t>
            </a:r>
          </a:p>
          <a:p>
            <a:endParaRPr lang="en-US" sz="1800"/>
          </a:p>
          <a:p>
            <a:r>
              <a:rPr lang="en-US" sz="1800" b="1"/>
              <a:t>TFIIB</a:t>
            </a:r>
            <a:r>
              <a:rPr lang="en-US" sz="1800"/>
              <a:t>-Positions RNA Pol II</a:t>
            </a:r>
          </a:p>
          <a:p>
            <a:endParaRPr lang="en-US" sz="1800"/>
          </a:p>
          <a:p>
            <a:endParaRPr lang="en-US" sz="1800"/>
          </a:p>
        </p:txBody>
      </p:sp>
      <p:sp>
        <p:nvSpPr>
          <p:cNvPr id="13317" name="TextBox 4"/>
          <p:cNvSpPr txBox="1">
            <a:spLocks noChangeArrowheads="1"/>
          </p:cNvSpPr>
          <p:nvPr/>
        </p:nvSpPr>
        <p:spPr bwMode="auto">
          <a:xfrm>
            <a:off x="1066800" y="4187825"/>
            <a:ext cx="228600" cy="307975"/>
          </a:xfrm>
          <a:prstGeom prst="rect">
            <a:avLst/>
          </a:prstGeom>
          <a:noFill/>
          <a:ln w="9525">
            <a:noFill/>
            <a:miter lim="800000"/>
            <a:headEnd/>
            <a:tailEnd/>
          </a:ln>
        </p:spPr>
        <p:txBody>
          <a:bodyPr>
            <a:spAutoFit/>
          </a:bodyPr>
          <a:lstStyle/>
          <a:p>
            <a:r>
              <a:rPr lang="en-US" sz="1400"/>
              <a:t>B</a:t>
            </a:r>
          </a:p>
        </p:txBody>
      </p:sp>
      <p:sp>
        <p:nvSpPr>
          <p:cNvPr id="13318" name="TextBox 5"/>
          <p:cNvSpPr txBox="1">
            <a:spLocks noChangeArrowheads="1"/>
          </p:cNvSpPr>
          <p:nvPr/>
        </p:nvSpPr>
        <p:spPr bwMode="auto">
          <a:xfrm>
            <a:off x="381000" y="4187825"/>
            <a:ext cx="228600" cy="307975"/>
          </a:xfrm>
          <a:prstGeom prst="rect">
            <a:avLst/>
          </a:prstGeom>
          <a:noFill/>
          <a:ln w="9525">
            <a:noFill/>
            <a:miter lim="800000"/>
            <a:headEnd/>
            <a:tailEnd/>
          </a:ln>
        </p:spPr>
        <p:txBody>
          <a:bodyPr>
            <a:spAutoFit/>
          </a:bodyPr>
          <a:lstStyle/>
          <a:p>
            <a:r>
              <a:rPr lang="en-US" sz="1400"/>
              <a:t>H</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4" descr="devbio8e-fig-05-04-2"/>
          <p:cNvPicPr>
            <a:picLocks noChangeAspect="1" noChangeArrowheads="1"/>
          </p:cNvPicPr>
          <p:nvPr/>
        </p:nvPicPr>
        <p:blipFill>
          <a:blip r:embed="rId3" cstate="print"/>
          <a:srcRect l="14682"/>
          <a:stretch>
            <a:fillRect/>
          </a:stretch>
        </p:blipFill>
        <p:spPr bwMode="auto">
          <a:xfrm>
            <a:off x="304800" y="1447800"/>
            <a:ext cx="3984625" cy="3503613"/>
          </a:xfrm>
          <a:prstGeom prst="rect">
            <a:avLst/>
          </a:prstGeom>
          <a:noFill/>
          <a:ln w="9525">
            <a:noFill/>
            <a:miter lim="800000"/>
            <a:headEnd/>
            <a:tailEnd/>
          </a:ln>
        </p:spPr>
      </p:pic>
      <p:sp>
        <p:nvSpPr>
          <p:cNvPr id="14339" name="Rectangle 2"/>
          <p:cNvSpPr>
            <a:spLocks noGrp="1" noChangeArrowheads="1"/>
          </p:cNvSpPr>
          <p:nvPr>
            <p:ph type="title"/>
          </p:nvPr>
        </p:nvSpPr>
        <p:spPr>
          <a:xfrm>
            <a:off x="304800" y="304800"/>
            <a:ext cx="8382000" cy="609600"/>
          </a:xfrm>
        </p:spPr>
        <p:txBody>
          <a:bodyPr/>
          <a:lstStyle/>
          <a:p>
            <a:pPr eaLnBrk="1" hangingPunct="1"/>
            <a:r>
              <a:rPr lang="en-US" sz="2000" smtClean="0"/>
              <a:t>5.4  Formation of the active eukaryotic transcription initiation complex (Part 2)</a:t>
            </a:r>
          </a:p>
        </p:txBody>
      </p:sp>
      <p:sp>
        <p:nvSpPr>
          <p:cNvPr id="14340" name="Rectangle 3"/>
          <p:cNvSpPr>
            <a:spLocks noGrp="1" noChangeArrowheads="1"/>
          </p:cNvSpPr>
          <p:nvPr>
            <p:ph type="body" idx="1"/>
          </p:nvPr>
        </p:nvSpPr>
        <p:spPr>
          <a:xfrm>
            <a:off x="4191000" y="2209800"/>
            <a:ext cx="4114800" cy="1905000"/>
          </a:xfrm>
        </p:spPr>
        <p:txBody>
          <a:bodyPr>
            <a:normAutofit fontScale="70000" lnSpcReduction="20000"/>
          </a:bodyPr>
          <a:lstStyle/>
          <a:p>
            <a:r>
              <a:rPr lang="en-US" b="1" smtClean="0"/>
              <a:t>TFIIH</a:t>
            </a:r>
            <a:r>
              <a:rPr lang="en-US" smtClean="0"/>
              <a:t>-Phosphorylates CTD of RNA Pol II (‘</a:t>
            </a:r>
            <a:r>
              <a:rPr lang="en-US" b="1" smtClean="0"/>
              <a:t>H</a:t>
            </a:r>
            <a:r>
              <a:rPr lang="en-US" smtClean="0"/>
              <a:t>’ for </a:t>
            </a:r>
            <a:r>
              <a:rPr lang="en-US" b="1" smtClean="0"/>
              <a:t>H</a:t>
            </a:r>
            <a:r>
              <a:rPr lang="en-US" smtClean="0"/>
              <a:t>ere we go!)</a:t>
            </a:r>
          </a:p>
          <a:p>
            <a:endParaRPr lang="en-US" smtClean="0"/>
          </a:p>
          <a:p>
            <a:r>
              <a:rPr lang="en-US" b="1" smtClean="0"/>
              <a:t>TFIIE &amp; TFIIF</a:t>
            </a:r>
            <a:r>
              <a:rPr lang="en-US" smtClean="0"/>
              <a:t>-Release RNA Pol II to initiate transcription.</a:t>
            </a:r>
          </a:p>
          <a:p>
            <a:pPr eaLnBrk="1" hangingPunct="1"/>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b="1" u="sng" smtClean="0"/>
              <a:t>Transcription Initiation Factor Mnemonic:</a:t>
            </a:r>
            <a:br>
              <a:rPr lang="en-US" b="1" u="sng" smtClean="0"/>
            </a:br>
            <a:endParaRPr lang="en-US" smtClean="0"/>
          </a:p>
        </p:txBody>
      </p:sp>
      <p:sp>
        <p:nvSpPr>
          <p:cNvPr id="15363" name="TextBox 4"/>
          <p:cNvSpPr txBox="1">
            <a:spLocks noChangeArrowheads="1"/>
          </p:cNvSpPr>
          <p:nvPr/>
        </p:nvSpPr>
        <p:spPr bwMode="auto">
          <a:xfrm>
            <a:off x="4038600" y="1981200"/>
            <a:ext cx="4419600" cy="3416300"/>
          </a:xfrm>
          <a:prstGeom prst="rect">
            <a:avLst/>
          </a:prstGeom>
          <a:noFill/>
          <a:ln w="9525">
            <a:noFill/>
            <a:miter lim="800000"/>
            <a:headEnd/>
            <a:tailEnd/>
          </a:ln>
        </p:spPr>
        <p:txBody>
          <a:bodyPr>
            <a:spAutoFit/>
          </a:bodyPr>
          <a:lstStyle/>
          <a:p>
            <a:pPr>
              <a:buFont typeface="Arial" charset="0"/>
              <a:buChar char="•"/>
            </a:pPr>
            <a:r>
              <a:rPr lang="en-US" sz="1800"/>
              <a:t>TFIID(TBP)-Dog with Tasty Bone Protein</a:t>
            </a:r>
          </a:p>
          <a:p>
            <a:pPr>
              <a:buFont typeface="Arial" charset="0"/>
              <a:buChar char="•"/>
            </a:pPr>
            <a:endParaRPr lang="en-US" sz="1800"/>
          </a:p>
          <a:p>
            <a:pPr>
              <a:buFont typeface="Arial" charset="0"/>
              <a:buChar char="•"/>
            </a:pPr>
            <a:r>
              <a:rPr lang="en-US" sz="1800"/>
              <a:t>TFIIA-A</a:t>
            </a:r>
          </a:p>
          <a:p>
            <a:pPr>
              <a:buFont typeface="Arial" charset="0"/>
              <a:buChar char="•"/>
            </a:pPr>
            <a:endParaRPr lang="en-US" sz="1800"/>
          </a:p>
          <a:p>
            <a:pPr>
              <a:buFont typeface="Arial" charset="0"/>
              <a:buChar char="•"/>
            </a:pPr>
            <a:r>
              <a:rPr lang="en-US" sz="1800"/>
              <a:t>TFIIB-Boy</a:t>
            </a:r>
          </a:p>
          <a:p>
            <a:pPr>
              <a:buFont typeface="Arial" charset="0"/>
              <a:buChar char="•"/>
            </a:pPr>
            <a:endParaRPr lang="en-US" sz="1800"/>
          </a:p>
          <a:p>
            <a:pPr>
              <a:buFont typeface="Arial" charset="0"/>
              <a:buChar char="•"/>
            </a:pPr>
            <a:r>
              <a:rPr lang="en-US" sz="1800"/>
              <a:t>TFIIH-His</a:t>
            </a:r>
          </a:p>
          <a:p>
            <a:pPr>
              <a:buFont typeface="Arial" charset="0"/>
              <a:buChar char="•"/>
            </a:pPr>
            <a:endParaRPr lang="en-US" sz="1800"/>
          </a:p>
          <a:p>
            <a:pPr>
              <a:buFont typeface="Arial" charset="0"/>
              <a:buChar char="•"/>
            </a:pPr>
            <a:r>
              <a:rPr lang="en-US" sz="1800"/>
              <a:t>TFIIE-Extended</a:t>
            </a:r>
          </a:p>
          <a:p>
            <a:pPr>
              <a:buFont typeface="Arial" charset="0"/>
              <a:buChar char="•"/>
            </a:pPr>
            <a:endParaRPr lang="en-US" sz="1800"/>
          </a:p>
          <a:p>
            <a:pPr>
              <a:buFont typeface="Arial" charset="0"/>
              <a:buChar char="•"/>
            </a:pPr>
            <a:r>
              <a:rPr lang="en-US" sz="1800"/>
              <a:t>TFIIF-Family</a:t>
            </a:r>
          </a:p>
          <a:p>
            <a:pPr>
              <a:buFont typeface="Arial" charset="0"/>
              <a:buChar char="•"/>
            </a:pPr>
            <a:endParaRPr lang="en-US" sz="1800"/>
          </a:p>
        </p:txBody>
      </p:sp>
      <p:grpSp>
        <p:nvGrpSpPr>
          <p:cNvPr id="2" name="Group 6"/>
          <p:cNvGrpSpPr>
            <a:grpSpLocks/>
          </p:cNvGrpSpPr>
          <p:nvPr/>
        </p:nvGrpSpPr>
        <p:grpSpPr bwMode="auto">
          <a:xfrm>
            <a:off x="685800" y="1371600"/>
            <a:ext cx="3048000" cy="4876800"/>
            <a:chOff x="990600" y="1295400"/>
            <a:chExt cx="3047621" cy="4876800"/>
          </a:xfrm>
        </p:grpSpPr>
        <p:pic>
          <p:nvPicPr>
            <p:cNvPr id="15365" name="Picture 4" descr="devbio8e-fig-05-04-1"/>
            <p:cNvPicPr>
              <a:picLocks noChangeAspect="1" noChangeArrowheads="1"/>
            </p:cNvPicPr>
            <p:nvPr/>
          </p:nvPicPr>
          <p:blipFill>
            <a:blip r:embed="rId2" cstate="print"/>
            <a:srcRect l="16338" r="13861" b="2982"/>
            <a:stretch>
              <a:fillRect/>
            </a:stretch>
          </p:blipFill>
          <p:spPr bwMode="auto">
            <a:xfrm>
              <a:off x="1371600" y="1295400"/>
              <a:ext cx="2362200" cy="2462719"/>
            </a:xfrm>
            <a:prstGeom prst="rect">
              <a:avLst/>
            </a:prstGeom>
            <a:noFill/>
            <a:ln w="9525">
              <a:noFill/>
              <a:miter lim="800000"/>
              <a:headEnd/>
              <a:tailEnd/>
            </a:ln>
          </p:spPr>
        </p:pic>
        <p:pic>
          <p:nvPicPr>
            <p:cNvPr id="15366" name="Picture 4" descr="devbio8e-fig-05-04-2"/>
            <p:cNvPicPr>
              <a:picLocks noChangeAspect="1" noChangeArrowheads="1"/>
            </p:cNvPicPr>
            <p:nvPr/>
          </p:nvPicPr>
          <p:blipFill>
            <a:blip r:embed="rId3" cstate="print"/>
            <a:srcRect/>
            <a:stretch>
              <a:fillRect/>
            </a:stretch>
          </p:blipFill>
          <p:spPr bwMode="auto">
            <a:xfrm>
              <a:off x="990600" y="3886200"/>
              <a:ext cx="3047621" cy="2286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22"/>
            <a:ext cx="8229600" cy="1143000"/>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a:xfrm>
            <a:off x="431231" y="1669953"/>
            <a:ext cx="8229600" cy="4950495"/>
          </a:xfrm>
        </p:spPr>
        <p:txBody>
          <a:bodyPr>
            <a:noAutofit/>
          </a:bodyPr>
          <a:lstStyle/>
          <a:p>
            <a:pPr marL="514350" indent="-514350">
              <a:buFont typeface="+mj-lt"/>
              <a:buAutoNum type="arabicPeriod"/>
            </a:pPr>
            <a:r>
              <a:rPr lang="en-US" sz="2800" dirty="0" smtClean="0">
                <a:solidFill>
                  <a:schemeClr val="tx1">
                    <a:lumMod val="50000"/>
                    <a:lumOff val="50000"/>
                  </a:schemeClr>
                </a:solidFill>
              </a:rPr>
              <a:t>Context</a:t>
            </a:r>
          </a:p>
          <a:p>
            <a:pPr marL="457200" indent="-457200">
              <a:buFont typeface="+mj-lt"/>
              <a:buAutoNum type="arabicPeriod"/>
            </a:pPr>
            <a:endParaRPr lang="en-US" sz="1100" dirty="0" smtClean="0"/>
          </a:p>
          <a:p>
            <a:pPr marL="514350" indent="-514350">
              <a:buFont typeface="+mj-lt"/>
              <a:buAutoNum type="arabicPeriod"/>
            </a:pPr>
            <a:r>
              <a:rPr lang="en-US" sz="2800" b="1" dirty="0" smtClean="0"/>
              <a:t>Review: Clicker Questions</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Cell Differences (Think-Pair-Share)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Regulation of Gene Expression (Mini-Lecture)</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Application Exercise (Data Activity)</a:t>
            </a:r>
          </a:p>
          <a:p>
            <a:pPr>
              <a:buFont typeface="+mj-lt"/>
              <a:buAutoNum type="arabicPeriod"/>
            </a:pPr>
            <a:endParaRPr lang="en-US" sz="1100" dirty="0" smtClean="0">
              <a:solidFill>
                <a:schemeClr val="tx1">
                  <a:lumMod val="50000"/>
                  <a:lumOff val="50000"/>
                </a:schemeClr>
              </a:solidFill>
            </a:endParaRPr>
          </a:p>
          <a:p>
            <a:pPr marL="514350" indent="-514350">
              <a:buFont typeface="+mj-lt"/>
              <a:buAutoNum type="arabicPeriod"/>
            </a:pPr>
            <a:r>
              <a:rPr lang="en-US" sz="2800" dirty="0" smtClean="0">
                <a:solidFill>
                  <a:schemeClr val="tx1">
                    <a:lumMod val="50000"/>
                    <a:lumOff val="50000"/>
                  </a:schemeClr>
                </a:solidFill>
              </a:rPr>
              <a:t>Summary and Conclusions</a:t>
            </a:r>
            <a:endParaRPr lang="en-US" sz="2800" dirty="0">
              <a:solidFill>
                <a:schemeClr val="tx1">
                  <a:lumMod val="50000"/>
                  <a:lumOff val="50000"/>
                </a:schemeClr>
              </a:solidFill>
            </a:endParaRPr>
          </a:p>
        </p:txBody>
      </p:sp>
      <p:sp>
        <p:nvSpPr>
          <p:cNvPr id="4" name="Footer Placeholder 3"/>
          <p:cNvSpPr>
            <a:spLocks noGrp="1"/>
          </p:cNvSpPr>
          <p:nvPr>
            <p:ph type="ftr" sz="quarter" idx="11"/>
          </p:nvPr>
        </p:nvSpPr>
        <p:spPr/>
        <p:txBody>
          <a:bodyPr/>
          <a:lstStyle/>
          <a:p>
            <a:r>
              <a:rPr lang="en-US" smtClean="0"/>
              <a:t>NANSI 2011</a:t>
            </a:r>
            <a:endParaRPr lang="en-US"/>
          </a:p>
        </p:txBody>
      </p:sp>
      <p:pic>
        <p:nvPicPr>
          <p:cNvPr id="2050" name="Picture 2"/>
          <p:cNvPicPr>
            <a:picLocks noChangeAspect="1" noChangeArrowheads="1"/>
          </p:cNvPicPr>
          <p:nvPr/>
        </p:nvPicPr>
        <p:blipFill>
          <a:blip r:embed="rId2" cstate="print"/>
          <a:srcRect/>
          <a:stretch>
            <a:fillRect/>
          </a:stretch>
        </p:blipFill>
        <p:spPr bwMode="auto">
          <a:xfrm>
            <a:off x="6008960" y="556365"/>
            <a:ext cx="2802621" cy="30747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4674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4" descr="devbio8e-fig-05-05-0"/>
          <p:cNvPicPr>
            <a:picLocks noChangeAspect="1" noChangeArrowheads="1"/>
          </p:cNvPicPr>
          <p:nvPr/>
        </p:nvPicPr>
        <p:blipFill>
          <a:blip r:embed="rId3" cstate="print"/>
          <a:srcRect l="1192" t="20284" b="28412"/>
          <a:stretch>
            <a:fillRect/>
          </a:stretch>
        </p:blipFill>
        <p:spPr bwMode="auto">
          <a:xfrm>
            <a:off x="1981200" y="1295400"/>
            <a:ext cx="5097463" cy="1981200"/>
          </a:xfrm>
          <a:prstGeom prst="rect">
            <a:avLst/>
          </a:prstGeom>
          <a:noFill/>
          <a:ln w="9525">
            <a:noFill/>
            <a:miter lim="800000"/>
            <a:headEnd/>
            <a:tailEnd/>
          </a:ln>
        </p:spPr>
      </p:pic>
      <p:sp>
        <p:nvSpPr>
          <p:cNvPr id="16387" name="Rectangle 2"/>
          <p:cNvSpPr>
            <a:spLocks noGrp="1" noChangeArrowheads="1"/>
          </p:cNvSpPr>
          <p:nvPr>
            <p:ph type="title"/>
          </p:nvPr>
        </p:nvSpPr>
        <p:spPr/>
        <p:txBody>
          <a:bodyPr>
            <a:normAutofit fontScale="90000"/>
          </a:bodyPr>
          <a:lstStyle/>
          <a:p>
            <a:pPr eaLnBrk="1" hangingPunct="1"/>
            <a:r>
              <a:rPr lang="en-US" smtClean="0"/>
              <a:t>Basal Txn Factors Interact with RNA pol through TAFs and the Mediator Complex</a:t>
            </a:r>
          </a:p>
        </p:txBody>
      </p:sp>
      <p:sp>
        <p:nvSpPr>
          <p:cNvPr id="16388" name="TextBox 4"/>
          <p:cNvSpPr txBox="1">
            <a:spLocks noChangeArrowheads="1"/>
          </p:cNvSpPr>
          <p:nvPr/>
        </p:nvSpPr>
        <p:spPr bwMode="auto">
          <a:xfrm>
            <a:off x="1905000" y="3505200"/>
            <a:ext cx="5181600" cy="3140075"/>
          </a:xfrm>
          <a:prstGeom prst="rect">
            <a:avLst/>
          </a:prstGeom>
          <a:noFill/>
          <a:ln w="9525">
            <a:noFill/>
            <a:miter lim="800000"/>
            <a:headEnd/>
            <a:tailEnd/>
          </a:ln>
        </p:spPr>
        <p:txBody>
          <a:bodyPr>
            <a:spAutoFit/>
          </a:bodyPr>
          <a:lstStyle/>
          <a:p>
            <a:r>
              <a:rPr lang="en-US" sz="1800" b="1" u="sng"/>
              <a:t>TAF(TBP-Associated Factors)</a:t>
            </a:r>
          </a:p>
          <a:p>
            <a:r>
              <a:rPr lang="en-US" sz="1800"/>
              <a:t>-Stabilize TBP onto TATA box.</a:t>
            </a:r>
          </a:p>
          <a:p>
            <a:r>
              <a:rPr lang="en-US" sz="1800"/>
              <a:t>-bound by promoters</a:t>
            </a:r>
          </a:p>
          <a:p>
            <a:r>
              <a:rPr lang="en-US" sz="1800"/>
              <a:t>-Sometimes Txn factors bind TAFs to stabilize initiation complex. (e.g. Pax6)</a:t>
            </a:r>
          </a:p>
          <a:p>
            <a:endParaRPr lang="en-US" sz="1800"/>
          </a:p>
          <a:p>
            <a:r>
              <a:rPr lang="en-US" sz="1800" b="1" u="sng"/>
              <a:t>Mediator Complex</a:t>
            </a:r>
          </a:p>
          <a:p>
            <a:r>
              <a:rPr lang="en-US" sz="1800"/>
              <a:t>-contains ~25 proteins</a:t>
            </a:r>
          </a:p>
          <a:p>
            <a:r>
              <a:rPr lang="en-US" sz="1800"/>
              <a:t>-Modulates RNA pol II and TFIIH</a:t>
            </a:r>
          </a:p>
          <a:p>
            <a:r>
              <a:rPr lang="en-US" sz="1800"/>
              <a:t>-Facilitates interaction between transcription factors and RNA pol II</a:t>
            </a:r>
          </a:p>
        </p:txBody>
      </p:sp>
      <p:cxnSp>
        <p:nvCxnSpPr>
          <p:cNvPr id="16389" name="Straight Arrow Connector 6"/>
          <p:cNvCxnSpPr>
            <a:cxnSpLocks noChangeShapeType="1"/>
          </p:cNvCxnSpPr>
          <p:nvPr/>
        </p:nvCxnSpPr>
        <p:spPr bwMode="auto">
          <a:xfrm rot="10800000" flipV="1">
            <a:off x="6248400" y="2133600"/>
            <a:ext cx="1447800" cy="457200"/>
          </a:xfrm>
          <a:prstGeom prst="straightConnector1">
            <a:avLst/>
          </a:prstGeom>
          <a:noFill/>
          <a:ln w="28575" algn="ctr">
            <a:solidFill>
              <a:srgbClr val="FF0000"/>
            </a:solidFill>
            <a:round/>
            <a:headEnd/>
            <a:tailEnd type="arrow" w="med" len="med"/>
          </a:ln>
        </p:spPr>
      </p:cxnSp>
      <p:cxnSp>
        <p:nvCxnSpPr>
          <p:cNvPr id="16390" name="Straight Arrow Connector 8"/>
          <p:cNvCxnSpPr>
            <a:cxnSpLocks noChangeShapeType="1"/>
          </p:cNvCxnSpPr>
          <p:nvPr/>
        </p:nvCxnSpPr>
        <p:spPr bwMode="auto">
          <a:xfrm rot="10800000" flipV="1">
            <a:off x="5791200" y="2057400"/>
            <a:ext cx="1905000" cy="457200"/>
          </a:xfrm>
          <a:prstGeom prst="straightConnector1">
            <a:avLst/>
          </a:prstGeom>
          <a:noFill/>
          <a:ln w="28575" algn="ctr">
            <a:solidFill>
              <a:srgbClr val="FF0000"/>
            </a:solidFill>
            <a:round/>
            <a:headEnd/>
            <a:tailEnd type="arrow" w="med" len="med"/>
          </a:ln>
        </p:spPr>
      </p:cxnSp>
      <p:cxnSp>
        <p:nvCxnSpPr>
          <p:cNvPr id="16391" name="Straight Arrow Connector 12"/>
          <p:cNvCxnSpPr>
            <a:cxnSpLocks noChangeShapeType="1"/>
          </p:cNvCxnSpPr>
          <p:nvPr/>
        </p:nvCxnSpPr>
        <p:spPr bwMode="auto">
          <a:xfrm rot="10800000" flipV="1">
            <a:off x="5791200" y="1905000"/>
            <a:ext cx="1600200" cy="381000"/>
          </a:xfrm>
          <a:prstGeom prst="straightConnector1">
            <a:avLst/>
          </a:prstGeom>
          <a:noFill/>
          <a:ln w="28575" algn="ctr">
            <a:solidFill>
              <a:srgbClr val="FF0000"/>
            </a:solidFill>
            <a:round/>
            <a:headEnd/>
            <a:tailEnd type="arrow" w="med" len="med"/>
          </a:ln>
        </p:spPr>
      </p:cxnSp>
      <p:sp>
        <p:nvSpPr>
          <p:cNvPr id="16392" name="TextBox 16"/>
          <p:cNvSpPr txBox="1">
            <a:spLocks noChangeArrowheads="1"/>
          </p:cNvSpPr>
          <p:nvPr/>
        </p:nvSpPr>
        <p:spPr bwMode="auto">
          <a:xfrm>
            <a:off x="7391400" y="1752600"/>
            <a:ext cx="1066800" cy="369888"/>
          </a:xfrm>
          <a:prstGeom prst="rect">
            <a:avLst/>
          </a:prstGeom>
          <a:noFill/>
          <a:ln w="9525">
            <a:noFill/>
            <a:miter lim="800000"/>
            <a:headEnd/>
            <a:tailEnd/>
          </a:ln>
        </p:spPr>
        <p:txBody>
          <a:bodyPr>
            <a:spAutoFit/>
          </a:bodyPr>
          <a:lstStyle/>
          <a:p>
            <a:r>
              <a:rPr lang="en-US" sz="1800"/>
              <a:t>TAFs</a:t>
            </a:r>
          </a:p>
        </p:txBody>
      </p:sp>
      <p:cxnSp>
        <p:nvCxnSpPr>
          <p:cNvPr id="19" name="Straight Arrow Connector 18"/>
          <p:cNvCxnSpPr/>
          <p:nvPr/>
        </p:nvCxnSpPr>
        <p:spPr bwMode="auto">
          <a:xfrm flipV="1">
            <a:off x="1295400" y="1981200"/>
            <a:ext cx="1447800" cy="228600"/>
          </a:xfrm>
          <a:prstGeom prst="straightConnector1">
            <a:avLst/>
          </a:prstGeom>
          <a:solidFill>
            <a:schemeClr val="accent1"/>
          </a:solidFill>
          <a:ln w="31750" cap="flat" cmpd="sng" algn="ctr">
            <a:solidFill>
              <a:schemeClr val="accent2">
                <a:lumMod val="75000"/>
              </a:schemeClr>
            </a:solidFill>
            <a:prstDash val="solid"/>
            <a:round/>
            <a:headEnd type="none" w="med" len="med"/>
            <a:tailEnd type="arrow"/>
          </a:ln>
          <a:effectLst/>
        </p:spPr>
      </p:cxnSp>
      <p:cxnSp>
        <p:nvCxnSpPr>
          <p:cNvPr id="20" name="Straight Arrow Connector 19"/>
          <p:cNvCxnSpPr/>
          <p:nvPr/>
        </p:nvCxnSpPr>
        <p:spPr bwMode="auto">
          <a:xfrm>
            <a:off x="1295400" y="2286000"/>
            <a:ext cx="1981200" cy="76200"/>
          </a:xfrm>
          <a:prstGeom prst="straightConnector1">
            <a:avLst/>
          </a:prstGeom>
          <a:solidFill>
            <a:schemeClr val="accent1"/>
          </a:solidFill>
          <a:ln w="31750" cap="flat" cmpd="sng" algn="ctr">
            <a:solidFill>
              <a:schemeClr val="accent2">
                <a:lumMod val="75000"/>
              </a:schemeClr>
            </a:solidFill>
            <a:prstDash val="solid"/>
            <a:round/>
            <a:headEnd type="none" w="med" len="med"/>
            <a:tailEnd type="arrow"/>
          </a:ln>
          <a:effectLst/>
        </p:spPr>
      </p:cxnSp>
      <p:sp>
        <p:nvSpPr>
          <p:cNvPr id="16395" name="TextBox 22"/>
          <p:cNvSpPr txBox="1">
            <a:spLocks noChangeArrowheads="1"/>
          </p:cNvSpPr>
          <p:nvPr/>
        </p:nvSpPr>
        <p:spPr bwMode="auto">
          <a:xfrm>
            <a:off x="609600" y="2006600"/>
            <a:ext cx="838200" cy="584200"/>
          </a:xfrm>
          <a:prstGeom prst="rect">
            <a:avLst/>
          </a:prstGeom>
          <a:noFill/>
          <a:ln w="9525">
            <a:noFill/>
            <a:miter lim="800000"/>
            <a:headEnd/>
            <a:tailEnd/>
          </a:ln>
        </p:spPr>
        <p:txBody>
          <a:bodyPr>
            <a:spAutoFit/>
          </a:bodyPr>
          <a:lstStyle/>
          <a:p>
            <a:pPr algn="ctr"/>
            <a:r>
              <a:rPr lang="en-US" sz="1600"/>
              <a:t>Txn </a:t>
            </a:r>
          </a:p>
          <a:p>
            <a:pPr algn="ctr"/>
            <a:r>
              <a:rPr lang="en-US" sz="1600"/>
              <a:t>Factors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4" descr="devbio8e-fig-05-10-0"/>
          <p:cNvPicPr>
            <a:picLocks noChangeAspect="1" noChangeArrowheads="1"/>
          </p:cNvPicPr>
          <p:nvPr/>
        </p:nvPicPr>
        <p:blipFill>
          <a:blip r:embed="rId3" cstate="print"/>
          <a:srcRect t="11604"/>
          <a:stretch>
            <a:fillRect/>
          </a:stretch>
        </p:blipFill>
        <p:spPr bwMode="auto">
          <a:xfrm>
            <a:off x="312738" y="1978025"/>
            <a:ext cx="4832350" cy="3203575"/>
          </a:xfrm>
          <a:prstGeom prst="rect">
            <a:avLst/>
          </a:prstGeom>
          <a:noFill/>
          <a:ln w="9525">
            <a:noFill/>
            <a:miter lim="800000"/>
            <a:headEnd/>
            <a:tailEnd/>
          </a:ln>
        </p:spPr>
      </p:pic>
      <p:sp>
        <p:nvSpPr>
          <p:cNvPr id="17411" name="Rectangle 2"/>
          <p:cNvSpPr>
            <a:spLocks noGrp="1" noChangeArrowheads="1"/>
          </p:cNvSpPr>
          <p:nvPr>
            <p:ph type="title"/>
          </p:nvPr>
        </p:nvSpPr>
        <p:spPr/>
        <p:txBody>
          <a:bodyPr>
            <a:normAutofit fontScale="90000"/>
          </a:bodyPr>
          <a:lstStyle/>
          <a:p>
            <a:pPr eaLnBrk="1" hangingPunct="1"/>
            <a:r>
              <a:rPr lang="en-US" smtClean="0"/>
              <a:t>5.10  TAF</a:t>
            </a:r>
            <a:r>
              <a:rPr lang="en-US" baseline="-25000" smtClean="0"/>
              <a:t>II</a:t>
            </a:r>
            <a:r>
              <a:rPr lang="en-US" smtClean="0"/>
              <a:t>250, a TAF that binds TBP, can function as a histone acetyltransferase</a:t>
            </a:r>
          </a:p>
        </p:txBody>
      </p:sp>
      <p:sp>
        <p:nvSpPr>
          <p:cNvPr id="17412" name="TextBox 3"/>
          <p:cNvSpPr txBox="1">
            <a:spLocks noChangeArrowheads="1"/>
          </p:cNvSpPr>
          <p:nvPr/>
        </p:nvSpPr>
        <p:spPr bwMode="auto">
          <a:xfrm>
            <a:off x="5430838" y="2225675"/>
            <a:ext cx="3149600" cy="2309813"/>
          </a:xfrm>
          <a:prstGeom prst="rect">
            <a:avLst/>
          </a:prstGeom>
          <a:noFill/>
          <a:ln w="9525">
            <a:noFill/>
            <a:miter lim="800000"/>
            <a:headEnd/>
            <a:tailEnd/>
          </a:ln>
        </p:spPr>
        <p:txBody>
          <a:bodyPr>
            <a:spAutoFit/>
          </a:bodyPr>
          <a:lstStyle/>
          <a:p>
            <a:r>
              <a:rPr lang="en-US" sz="1800" b="1" u="sng"/>
              <a:t>TAF</a:t>
            </a:r>
            <a:r>
              <a:rPr lang="en-US" sz="1800" b="1" u="sng" baseline="-25000"/>
              <a:t>II</a:t>
            </a:r>
            <a:r>
              <a:rPr lang="en-US" sz="1800" b="1" u="sng"/>
              <a:t>250: </a:t>
            </a:r>
          </a:p>
          <a:p>
            <a:endParaRPr lang="en-US" sz="1600"/>
          </a:p>
          <a:p>
            <a:pPr>
              <a:buFont typeface="Arial" charset="0"/>
              <a:buChar char="•"/>
            </a:pPr>
            <a:r>
              <a:rPr lang="en-US" sz="1800"/>
              <a:t>acetylates histones to disrupt nucleosomes</a:t>
            </a:r>
          </a:p>
          <a:p>
            <a:pPr>
              <a:buFont typeface="Arial" charset="0"/>
              <a:buChar char="•"/>
            </a:pPr>
            <a:endParaRPr lang="en-US" sz="1800"/>
          </a:p>
          <a:p>
            <a:pPr>
              <a:buFont typeface="Arial" charset="0"/>
              <a:buChar char="•"/>
            </a:pPr>
            <a:r>
              <a:rPr lang="en-US" sz="1800"/>
              <a:t>It then binds acetylated lysines</a:t>
            </a:r>
          </a:p>
          <a:p>
            <a:pPr>
              <a:buFont typeface="Arial" charset="0"/>
              <a:buChar char="•"/>
            </a:pPr>
            <a:endParaRPr lang="en-US" sz="1800"/>
          </a:p>
          <a:p>
            <a:pPr>
              <a:buFont typeface="Arial" charset="0"/>
              <a:buChar char="•"/>
            </a:pPr>
            <a:r>
              <a:rPr lang="en-US" sz="1800"/>
              <a:t>It recruits TBP to the promoter.</a:t>
            </a:r>
          </a:p>
        </p:txBody>
      </p:sp>
      <p:sp>
        <p:nvSpPr>
          <p:cNvPr id="17413" name="TextBox 4"/>
          <p:cNvSpPr txBox="1">
            <a:spLocks noChangeArrowheads="1"/>
          </p:cNvSpPr>
          <p:nvPr/>
        </p:nvSpPr>
        <p:spPr bwMode="auto">
          <a:xfrm>
            <a:off x="5845175" y="4697413"/>
            <a:ext cx="2360613" cy="1200150"/>
          </a:xfrm>
          <a:prstGeom prst="rect">
            <a:avLst/>
          </a:prstGeom>
          <a:noFill/>
          <a:ln w="9525">
            <a:noFill/>
            <a:miter lim="800000"/>
            <a:headEnd/>
            <a:tailEnd/>
          </a:ln>
        </p:spPr>
        <p:txBody>
          <a:bodyPr>
            <a:spAutoFit/>
          </a:bodyPr>
          <a:lstStyle/>
          <a:p>
            <a:r>
              <a:rPr lang="en-US" sz="1800" i="1"/>
              <a:t>Note: Usually TAFs and histone acetylases are two separate proteins.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descr="devbio8e-fig-05-06-0"/>
          <p:cNvPicPr>
            <a:picLocks noChangeAspect="1" noChangeArrowheads="1"/>
          </p:cNvPicPr>
          <p:nvPr/>
        </p:nvPicPr>
        <p:blipFill>
          <a:blip r:embed="rId3" cstate="print"/>
          <a:srcRect/>
          <a:stretch>
            <a:fillRect/>
          </a:stretch>
        </p:blipFill>
        <p:spPr bwMode="auto">
          <a:xfrm>
            <a:off x="228600" y="1371600"/>
            <a:ext cx="4772025" cy="3579813"/>
          </a:xfrm>
          <a:prstGeom prst="rect">
            <a:avLst/>
          </a:prstGeom>
          <a:noFill/>
          <a:ln w="9525">
            <a:noFill/>
            <a:miter lim="800000"/>
            <a:headEnd/>
            <a:tailEnd/>
          </a:ln>
        </p:spPr>
      </p:pic>
      <p:sp>
        <p:nvSpPr>
          <p:cNvPr id="13315" name="Rectangle 3"/>
          <p:cNvSpPr>
            <a:spLocks noGrp="1" noChangeArrowheads="1"/>
          </p:cNvSpPr>
          <p:nvPr>
            <p:ph type="body" idx="1"/>
          </p:nvPr>
        </p:nvSpPr>
        <p:spPr>
          <a:xfrm>
            <a:off x="5105400" y="990600"/>
            <a:ext cx="3200400" cy="4962525"/>
          </a:xfrm>
        </p:spPr>
        <p:txBody>
          <a:bodyPr>
            <a:normAutofit fontScale="62500" lnSpcReduction="20000"/>
          </a:bodyPr>
          <a:lstStyle/>
          <a:p>
            <a:pPr eaLnBrk="1" hangingPunct="1">
              <a:defRPr/>
            </a:pPr>
            <a:r>
              <a:rPr lang="en-US" dirty="0" smtClean="0"/>
              <a:t>Goal: Identify regulatory elements and what tissues those promoters/enhancers normally function in.</a:t>
            </a:r>
          </a:p>
          <a:p>
            <a:pPr eaLnBrk="1" hangingPunct="1">
              <a:defRPr/>
            </a:pPr>
            <a:endParaRPr lang="en-US" sz="1050" dirty="0" smtClean="0"/>
          </a:p>
          <a:p>
            <a:pPr eaLnBrk="1" hangingPunct="1">
              <a:defRPr/>
            </a:pPr>
            <a:r>
              <a:rPr lang="en-US" dirty="0" smtClean="0"/>
              <a:t>Fuse suspected regulatory element next to a reporter gene.</a:t>
            </a:r>
          </a:p>
          <a:p>
            <a:pPr eaLnBrk="1" hangingPunct="1">
              <a:defRPr/>
            </a:pPr>
            <a:endParaRPr lang="en-US" sz="1050" dirty="0" smtClean="0"/>
          </a:p>
          <a:p>
            <a:pPr eaLnBrk="1" hangingPunct="1">
              <a:defRPr/>
            </a:pPr>
            <a:r>
              <a:rPr lang="en-US" dirty="0" smtClean="0"/>
              <a:t>Reporter gene must be:</a:t>
            </a:r>
          </a:p>
          <a:p>
            <a:pPr lvl="1" eaLnBrk="1" hangingPunct="1">
              <a:defRPr/>
            </a:pPr>
            <a:r>
              <a:rPr lang="en-US" dirty="0" smtClean="0"/>
              <a:t>Easily detectable</a:t>
            </a:r>
          </a:p>
          <a:p>
            <a:pPr lvl="1" eaLnBrk="1" hangingPunct="1">
              <a:defRPr/>
            </a:pPr>
            <a:r>
              <a:rPr lang="en-US" dirty="0" smtClean="0"/>
              <a:t>Not normally expressed in the animal being studied</a:t>
            </a:r>
          </a:p>
          <a:p>
            <a:pPr lvl="1" eaLnBrk="1" hangingPunct="1">
              <a:defRPr/>
            </a:pPr>
            <a:r>
              <a:rPr lang="en-US" dirty="0" smtClean="0"/>
              <a:t>Not expressed without regulatory flanking sequence.</a:t>
            </a:r>
          </a:p>
          <a:p>
            <a:pPr lvl="1" eaLnBrk="1" hangingPunct="1">
              <a:defRPr/>
            </a:pPr>
            <a:endParaRPr lang="en-US" dirty="0" smtClean="0"/>
          </a:p>
          <a:p>
            <a:pPr lvl="1" eaLnBrk="1" hangingPunct="1">
              <a:defRPr/>
            </a:pPr>
            <a:endParaRPr lang="en-US" dirty="0" smtClean="0"/>
          </a:p>
        </p:txBody>
      </p:sp>
      <p:sp>
        <p:nvSpPr>
          <p:cNvPr id="18436" name="Rectangle 2"/>
          <p:cNvSpPr>
            <a:spLocks noGrp="1" noChangeArrowheads="1"/>
          </p:cNvSpPr>
          <p:nvPr>
            <p:ph type="title"/>
          </p:nvPr>
        </p:nvSpPr>
        <p:spPr>
          <a:xfrm>
            <a:off x="0" y="76200"/>
            <a:ext cx="9144000" cy="609600"/>
          </a:xfrm>
        </p:spPr>
        <p:txBody>
          <a:bodyPr/>
          <a:lstStyle/>
          <a:p>
            <a:pPr eaLnBrk="1" hangingPunct="1"/>
            <a:r>
              <a:rPr lang="en-US" sz="2800" b="1" smtClean="0"/>
              <a:t>Identifying Regulatory Elements</a:t>
            </a:r>
          </a:p>
        </p:txBody>
      </p:sp>
      <p:sp>
        <p:nvSpPr>
          <p:cNvPr id="18437" name="TextBox 5"/>
          <p:cNvSpPr txBox="1">
            <a:spLocks noChangeArrowheads="1"/>
          </p:cNvSpPr>
          <p:nvPr/>
        </p:nvSpPr>
        <p:spPr bwMode="auto">
          <a:xfrm>
            <a:off x="457200" y="4572000"/>
            <a:ext cx="2133600" cy="923925"/>
          </a:xfrm>
          <a:prstGeom prst="rect">
            <a:avLst/>
          </a:prstGeom>
          <a:noFill/>
          <a:ln w="9525">
            <a:noFill/>
            <a:miter lim="800000"/>
            <a:headEnd/>
            <a:tailEnd/>
          </a:ln>
        </p:spPr>
        <p:txBody>
          <a:bodyPr>
            <a:spAutoFit/>
          </a:bodyPr>
          <a:lstStyle/>
          <a:p>
            <a:r>
              <a:rPr lang="en-US" sz="1800"/>
              <a:t>Myf-5 enhancer fused to </a:t>
            </a:r>
          </a:p>
          <a:p>
            <a:r>
              <a:rPr lang="el-GR" sz="1800"/>
              <a:t>β</a:t>
            </a:r>
            <a:r>
              <a:rPr lang="en-US" sz="1800"/>
              <a:t>-galactosidase</a:t>
            </a:r>
          </a:p>
        </p:txBody>
      </p:sp>
      <p:sp>
        <p:nvSpPr>
          <p:cNvPr id="18438" name="TextBox 6"/>
          <p:cNvSpPr txBox="1">
            <a:spLocks noChangeArrowheads="1"/>
          </p:cNvSpPr>
          <p:nvPr/>
        </p:nvSpPr>
        <p:spPr bwMode="auto">
          <a:xfrm>
            <a:off x="2895600" y="3276600"/>
            <a:ext cx="1905000" cy="923925"/>
          </a:xfrm>
          <a:prstGeom prst="rect">
            <a:avLst/>
          </a:prstGeom>
          <a:noFill/>
          <a:ln w="9525">
            <a:noFill/>
            <a:miter lim="800000"/>
            <a:headEnd/>
            <a:tailEnd/>
          </a:ln>
        </p:spPr>
        <p:txBody>
          <a:bodyPr>
            <a:spAutoFit/>
          </a:bodyPr>
          <a:lstStyle/>
          <a:p>
            <a:r>
              <a:rPr lang="en-US" sz="1800"/>
              <a:t>Lens crystallin enhancer fused to </a:t>
            </a:r>
          </a:p>
          <a:p>
            <a:r>
              <a:rPr lang="en-US" sz="1800"/>
              <a:t>GFP</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4" descr="devbio8e-fig-05-14-0"/>
          <p:cNvPicPr>
            <a:picLocks noChangeAspect="1" noChangeArrowheads="1"/>
          </p:cNvPicPr>
          <p:nvPr/>
        </p:nvPicPr>
        <p:blipFill>
          <a:blip r:embed="rId3" cstate="print"/>
          <a:srcRect l="25029" r="25642" b="5315"/>
          <a:stretch>
            <a:fillRect/>
          </a:stretch>
        </p:blipFill>
        <p:spPr bwMode="auto">
          <a:xfrm>
            <a:off x="388938" y="1131888"/>
            <a:ext cx="3305175" cy="4759325"/>
          </a:xfrm>
          <a:prstGeom prst="rect">
            <a:avLst/>
          </a:prstGeom>
          <a:noFill/>
          <a:ln w="9525">
            <a:noFill/>
            <a:miter lim="800000"/>
            <a:headEnd/>
            <a:tailEnd/>
          </a:ln>
        </p:spPr>
      </p:pic>
      <p:sp>
        <p:nvSpPr>
          <p:cNvPr id="19459" name="Rectangle 3"/>
          <p:cNvSpPr>
            <a:spLocks noGrp="1" noChangeArrowheads="1"/>
          </p:cNvSpPr>
          <p:nvPr>
            <p:ph type="body" idx="1"/>
          </p:nvPr>
        </p:nvSpPr>
        <p:spPr>
          <a:xfrm>
            <a:off x="4391025" y="1127125"/>
            <a:ext cx="4079875" cy="5032375"/>
          </a:xfrm>
        </p:spPr>
        <p:txBody>
          <a:bodyPr>
            <a:normAutofit fontScale="70000" lnSpcReduction="20000"/>
          </a:bodyPr>
          <a:lstStyle/>
          <a:p>
            <a:pPr eaLnBrk="1" hangingPunct="1"/>
            <a:r>
              <a:rPr lang="en-US" b="1" u="sng" smtClean="0"/>
              <a:t>Gel Mobility Shift Assay</a:t>
            </a:r>
          </a:p>
          <a:p>
            <a:pPr lvl="1" eaLnBrk="1" hangingPunct="1"/>
            <a:r>
              <a:rPr lang="en-US" smtClean="0"/>
              <a:t>Perform electrophoresis w/ + w/o protein added.</a:t>
            </a:r>
          </a:p>
          <a:p>
            <a:pPr lvl="1" eaLnBrk="1" hangingPunct="1"/>
            <a:r>
              <a:rPr lang="en-US" smtClean="0"/>
              <a:t>If protein causes an apparent shift in the size of the DNA fragment, it binds that fragment.</a:t>
            </a:r>
          </a:p>
          <a:p>
            <a:pPr lvl="1" eaLnBrk="1" hangingPunct="1"/>
            <a:r>
              <a:rPr lang="en-US" smtClean="0"/>
              <a:t>If it the txn factor binds, then that DNA contains a regulator element.</a:t>
            </a:r>
          </a:p>
          <a:p>
            <a:pPr eaLnBrk="1" hangingPunct="1"/>
            <a:r>
              <a:rPr lang="en-US" b="1" u="sng" smtClean="0"/>
              <a:t>DNase Protection Assay</a:t>
            </a:r>
          </a:p>
          <a:p>
            <a:pPr lvl="1" eaLnBrk="1" hangingPunct="1"/>
            <a:r>
              <a:rPr lang="en-US" smtClean="0"/>
              <a:t>Used to confirm Gel Mobility shift assay</a:t>
            </a:r>
          </a:p>
          <a:p>
            <a:pPr lvl="1" eaLnBrk="1" hangingPunct="1"/>
            <a:r>
              <a:rPr lang="en-US" smtClean="0"/>
              <a:t>Dnase I randomly cleaves DNA</a:t>
            </a:r>
          </a:p>
          <a:p>
            <a:pPr lvl="1" eaLnBrk="1" hangingPunct="1"/>
            <a:r>
              <a:rPr lang="en-US" smtClean="0"/>
              <a:t>Combine protein and DNA and see if protein protects DNA from Dnase digestion.</a:t>
            </a:r>
          </a:p>
        </p:txBody>
      </p:sp>
      <p:sp>
        <p:nvSpPr>
          <p:cNvPr id="19460" name="Rectangle 4"/>
          <p:cNvSpPr>
            <a:spLocks noChangeArrowheads="1"/>
          </p:cNvSpPr>
          <p:nvPr/>
        </p:nvSpPr>
        <p:spPr bwMode="auto">
          <a:xfrm>
            <a:off x="574675" y="146050"/>
            <a:ext cx="7953375" cy="584200"/>
          </a:xfrm>
          <a:prstGeom prst="rect">
            <a:avLst/>
          </a:prstGeom>
          <a:noFill/>
          <a:ln w="9525">
            <a:noFill/>
            <a:miter lim="800000"/>
            <a:headEnd/>
            <a:tailEnd/>
          </a:ln>
        </p:spPr>
        <p:txBody>
          <a:bodyPr wrap="none">
            <a:spAutoFit/>
          </a:bodyPr>
          <a:lstStyle/>
          <a:p>
            <a:r>
              <a:rPr lang="en-US" sz="3200" b="1"/>
              <a:t>Technique: Identifying Regulatory Elements</a:t>
            </a:r>
            <a:endParaRPr lang="en-US" sz="3200"/>
          </a:p>
        </p:txBody>
      </p:sp>
      <p:sp>
        <p:nvSpPr>
          <p:cNvPr id="19461" name="Rectangle 5"/>
          <p:cNvSpPr>
            <a:spLocks noChangeArrowheads="1"/>
          </p:cNvSpPr>
          <p:nvPr/>
        </p:nvSpPr>
        <p:spPr bwMode="auto">
          <a:xfrm>
            <a:off x="215900" y="5948363"/>
            <a:ext cx="4572000" cy="706437"/>
          </a:xfrm>
          <a:prstGeom prst="rect">
            <a:avLst/>
          </a:prstGeom>
          <a:noFill/>
          <a:ln w="9525">
            <a:noFill/>
            <a:miter lim="800000"/>
            <a:headEnd/>
            <a:tailEnd/>
          </a:ln>
        </p:spPr>
        <p:txBody>
          <a:bodyPr>
            <a:spAutoFit/>
          </a:bodyPr>
          <a:lstStyle/>
          <a:p>
            <a:r>
              <a:rPr lang="en-US"/>
              <a:t>5.14  Procedures for determining the DNA-binding sites of transcription factors</a:t>
            </a:r>
          </a:p>
        </p:txBody>
      </p:sp>
      <p:sp>
        <p:nvSpPr>
          <p:cNvPr id="7" name="TextBox 6"/>
          <p:cNvSpPr txBox="1"/>
          <p:nvPr/>
        </p:nvSpPr>
        <p:spPr bwMode="auto">
          <a:xfrm rot="5400000">
            <a:off x="2143125" y="3732213"/>
            <a:ext cx="3254375" cy="254000"/>
          </a:xfrm>
          <a:prstGeom prst="rect">
            <a:avLst/>
          </a:prstGeom>
          <a:noFill/>
          <a:ln w="9525">
            <a:noFill/>
            <a:miter lim="800000"/>
            <a:headEnd/>
            <a:tailEnd/>
          </a:ln>
        </p:spPr>
        <p:txBody>
          <a:bodyPr>
            <a:spAutoFit/>
          </a:bodyPr>
          <a:lstStyle/>
          <a:p>
            <a:pPr>
              <a:defRPr/>
            </a:pPr>
            <a:r>
              <a:rPr lang="en-US" sz="1050" dirty="0"/>
              <a:t>Purple boxes are regions where no cleavage had occurred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313" y="288925"/>
            <a:ext cx="8131175" cy="609600"/>
          </a:xfrm>
        </p:spPr>
        <p:txBody>
          <a:bodyPr>
            <a:normAutofit fontScale="90000"/>
          </a:bodyPr>
          <a:lstStyle/>
          <a:p>
            <a:pPr eaLnBrk="1" hangingPunct="1"/>
            <a:r>
              <a:rPr lang="en-US" smtClean="0"/>
              <a:t>5.7  Regulatory regions of the mouse </a:t>
            </a:r>
            <a:r>
              <a:rPr lang="en-US" i="1" smtClean="0"/>
              <a:t>Pax6</a:t>
            </a:r>
            <a:r>
              <a:rPr lang="en-US" smtClean="0"/>
              <a:t> gene</a:t>
            </a:r>
          </a:p>
        </p:txBody>
      </p:sp>
      <p:grpSp>
        <p:nvGrpSpPr>
          <p:cNvPr id="2" name="Group 23"/>
          <p:cNvGrpSpPr>
            <a:grpSpLocks/>
          </p:cNvGrpSpPr>
          <p:nvPr/>
        </p:nvGrpSpPr>
        <p:grpSpPr bwMode="auto">
          <a:xfrm>
            <a:off x="1552575" y="1289050"/>
            <a:ext cx="5495925" cy="4287838"/>
            <a:chOff x="521685" y="1273905"/>
            <a:chExt cx="5495318" cy="4287108"/>
          </a:xfrm>
        </p:grpSpPr>
        <p:pic>
          <p:nvPicPr>
            <p:cNvPr id="20484" name="Picture 4" descr="devbio8e-fig-05-07-0"/>
            <p:cNvPicPr>
              <a:picLocks noChangeAspect="1" noChangeArrowheads="1"/>
            </p:cNvPicPr>
            <p:nvPr/>
          </p:nvPicPr>
          <p:blipFill>
            <a:blip r:embed="rId3" cstate="print"/>
            <a:srcRect/>
            <a:stretch>
              <a:fillRect/>
            </a:stretch>
          </p:blipFill>
          <p:spPr bwMode="auto">
            <a:xfrm>
              <a:off x="533400" y="1447800"/>
              <a:ext cx="5483603" cy="4113213"/>
            </a:xfrm>
            <a:prstGeom prst="rect">
              <a:avLst/>
            </a:prstGeom>
            <a:noFill/>
            <a:ln w="9525">
              <a:noFill/>
              <a:miter lim="800000"/>
              <a:headEnd/>
              <a:tailEnd/>
            </a:ln>
          </p:spPr>
        </p:pic>
        <p:cxnSp>
          <p:nvCxnSpPr>
            <p:cNvPr id="20485" name="Straight Arrow Connector 5"/>
            <p:cNvCxnSpPr>
              <a:cxnSpLocks noChangeShapeType="1"/>
            </p:cNvCxnSpPr>
            <p:nvPr/>
          </p:nvCxnSpPr>
          <p:spPr bwMode="auto">
            <a:xfrm rot="10800000">
              <a:off x="2057400" y="2590800"/>
              <a:ext cx="1295400" cy="1588"/>
            </a:xfrm>
            <a:prstGeom prst="straightConnector1">
              <a:avLst/>
            </a:prstGeom>
            <a:noFill/>
            <a:ln w="25400" algn="ctr">
              <a:solidFill>
                <a:srgbClr val="FF0000"/>
              </a:solidFill>
              <a:round/>
              <a:headEnd/>
              <a:tailEnd type="arrow" w="med" len="med"/>
            </a:ln>
          </p:spPr>
        </p:cxnSp>
        <p:sp>
          <p:nvSpPr>
            <p:cNvPr id="20486" name="TextBox 7"/>
            <p:cNvSpPr txBox="1">
              <a:spLocks noChangeArrowheads="1"/>
            </p:cNvSpPr>
            <p:nvPr/>
          </p:nvSpPr>
          <p:spPr bwMode="auto">
            <a:xfrm>
              <a:off x="521685" y="1273905"/>
              <a:ext cx="1828800" cy="646331"/>
            </a:xfrm>
            <a:prstGeom prst="rect">
              <a:avLst/>
            </a:prstGeom>
            <a:noFill/>
            <a:ln w="9525">
              <a:noFill/>
              <a:miter lim="800000"/>
              <a:headEnd/>
              <a:tailEnd/>
            </a:ln>
          </p:spPr>
          <p:txBody>
            <a:bodyPr>
              <a:spAutoFit/>
            </a:bodyPr>
            <a:lstStyle/>
            <a:p>
              <a:pPr algn="ctr"/>
              <a:r>
                <a:rPr lang="en-US" sz="1800"/>
                <a:t>Expression in Optic Cup</a:t>
              </a:r>
            </a:p>
          </p:txBody>
        </p:sp>
        <p:cxnSp>
          <p:nvCxnSpPr>
            <p:cNvPr id="20487" name="Straight Arrow Connector 8"/>
            <p:cNvCxnSpPr>
              <a:cxnSpLocks noChangeShapeType="1"/>
            </p:cNvCxnSpPr>
            <p:nvPr/>
          </p:nvCxnSpPr>
          <p:spPr bwMode="auto">
            <a:xfrm rot="16200000" flipV="1">
              <a:off x="3275624" y="3351823"/>
              <a:ext cx="1471247" cy="207110"/>
            </a:xfrm>
            <a:prstGeom prst="straightConnector1">
              <a:avLst/>
            </a:prstGeom>
            <a:noFill/>
            <a:ln w="25400" algn="ctr">
              <a:solidFill>
                <a:srgbClr val="FF0000"/>
              </a:solidFill>
              <a:round/>
              <a:headEnd/>
              <a:tailEnd type="arrow" w="med" len="med"/>
            </a:ln>
          </p:spPr>
        </p:cxnSp>
        <p:grpSp>
          <p:nvGrpSpPr>
            <p:cNvPr id="3" name="Group 18"/>
            <p:cNvGrpSpPr>
              <a:grpSpLocks/>
            </p:cNvGrpSpPr>
            <p:nvPr/>
          </p:nvGrpSpPr>
          <p:grpSpPr bwMode="auto">
            <a:xfrm>
              <a:off x="3407507" y="2555929"/>
              <a:ext cx="1164492" cy="77837"/>
              <a:chOff x="3391877" y="2196439"/>
              <a:chExt cx="1164492" cy="77837"/>
            </a:xfrm>
          </p:grpSpPr>
          <p:cxnSp>
            <p:nvCxnSpPr>
              <p:cNvPr id="20492" name="Straight Connector 17"/>
              <p:cNvCxnSpPr>
                <a:cxnSpLocks noChangeShapeType="1"/>
              </p:cNvCxnSpPr>
              <p:nvPr/>
            </p:nvCxnSpPr>
            <p:spPr bwMode="auto">
              <a:xfrm rot="10800000">
                <a:off x="3391877" y="2243015"/>
                <a:ext cx="1164492" cy="0"/>
              </a:xfrm>
              <a:prstGeom prst="line">
                <a:avLst/>
              </a:prstGeom>
              <a:noFill/>
              <a:ln w="22225" algn="ctr">
                <a:solidFill>
                  <a:schemeClr val="tx1"/>
                </a:solidFill>
                <a:round/>
                <a:headEnd/>
                <a:tailEnd/>
              </a:ln>
            </p:spPr>
          </p:cxnSp>
          <p:sp>
            <p:nvSpPr>
              <p:cNvPr id="13" name="Rectangle 12"/>
              <p:cNvSpPr/>
              <p:nvPr/>
            </p:nvSpPr>
            <p:spPr bwMode="auto">
              <a:xfrm>
                <a:off x="3974359" y="2196897"/>
                <a:ext cx="304766" cy="76187"/>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494" name="Rectangle 13"/>
              <p:cNvSpPr>
                <a:spLocks noChangeArrowheads="1"/>
              </p:cNvSpPr>
              <p:nvPr/>
            </p:nvSpPr>
            <p:spPr bwMode="auto">
              <a:xfrm>
                <a:off x="3794368" y="2198076"/>
                <a:ext cx="152400" cy="76200"/>
              </a:xfrm>
              <a:prstGeom prst="rect">
                <a:avLst/>
              </a:prstGeom>
              <a:solidFill>
                <a:srgbClr val="00CC99"/>
              </a:solidFill>
              <a:ln w="9525" algn="ctr">
                <a:solidFill>
                  <a:schemeClr val="tx1"/>
                </a:solidFill>
                <a:round/>
                <a:headEnd/>
                <a:tailEnd/>
              </a:ln>
            </p:spPr>
            <p:txBody>
              <a:bodyPr/>
              <a:lstStyle/>
              <a:p>
                <a:endParaRPr lang="en-US"/>
              </a:p>
            </p:txBody>
          </p:sp>
        </p:grpSp>
        <p:sp>
          <p:nvSpPr>
            <p:cNvPr id="20489" name="TextBox 19"/>
            <p:cNvSpPr txBox="1">
              <a:spLocks noChangeArrowheads="1"/>
            </p:cNvSpPr>
            <p:nvPr/>
          </p:nvSpPr>
          <p:spPr bwMode="auto">
            <a:xfrm>
              <a:off x="3470027" y="2258646"/>
              <a:ext cx="1305170" cy="276999"/>
            </a:xfrm>
            <a:prstGeom prst="rect">
              <a:avLst/>
            </a:prstGeom>
            <a:noFill/>
            <a:ln w="9525">
              <a:noFill/>
              <a:miter lim="800000"/>
              <a:headEnd/>
              <a:tailEnd/>
            </a:ln>
          </p:spPr>
          <p:txBody>
            <a:bodyPr>
              <a:spAutoFit/>
            </a:bodyPr>
            <a:lstStyle/>
            <a:p>
              <a:r>
                <a:rPr lang="en-US" sz="1200"/>
                <a:t>Reporter Gene</a:t>
              </a:r>
            </a:p>
          </p:txBody>
        </p:sp>
        <p:sp>
          <p:nvSpPr>
            <p:cNvPr id="20490" name="TextBox 21"/>
            <p:cNvSpPr txBox="1">
              <a:spLocks noChangeArrowheads="1"/>
            </p:cNvSpPr>
            <p:nvPr/>
          </p:nvSpPr>
          <p:spPr bwMode="auto">
            <a:xfrm>
              <a:off x="1055077" y="3415321"/>
              <a:ext cx="633046" cy="276999"/>
            </a:xfrm>
            <a:prstGeom prst="rect">
              <a:avLst/>
            </a:prstGeom>
            <a:noFill/>
            <a:ln w="9525">
              <a:noFill/>
              <a:miter lim="800000"/>
              <a:headEnd/>
              <a:tailEnd/>
            </a:ln>
          </p:spPr>
          <p:txBody>
            <a:bodyPr>
              <a:spAutoFit/>
            </a:bodyPr>
            <a:lstStyle/>
            <a:p>
              <a:r>
                <a:rPr lang="en-US" sz="1200"/>
                <a:t>Mouse</a:t>
              </a:r>
            </a:p>
          </p:txBody>
        </p:sp>
        <p:sp>
          <p:nvSpPr>
            <p:cNvPr id="20491" name="TextBox 22"/>
            <p:cNvSpPr txBox="1">
              <a:spLocks noChangeArrowheads="1"/>
            </p:cNvSpPr>
            <p:nvPr/>
          </p:nvSpPr>
          <p:spPr bwMode="auto">
            <a:xfrm>
              <a:off x="1500554" y="4829908"/>
              <a:ext cx="3415323" cy="369332"/>
            </a:xfrm>
            <a:prstGeom prst="rect">
              <a:avLst/>
            </a:prstGeom>
            <a:noFill/>
            <a:ln w="9525">
              <a:noFill/>
              <a:miter lim="800000"/>
              <a:headEnd/>
              <a:tailEnd/>
            </a:ln>
          </p:spPr>
          <p:txBody>
            <a:bodyPr>
              <a:spAutoFit/>
            </a:bodyPr>
            <a:lstStyle/>
            <a:p>
              <a:r>
                <a:rPr lang="en-US" sz="1800"/>
                <a:t>Enhancers of Pax6 Gene (A-D)</a:t>
              </a: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Transcription Factor Domains</a:t>
            </a:r>
          </a:p>
        </p:txBody>
      </p:sp>
      <p:sp>
        <p:nvSpPr>
          <p:cNvPr id="21507" name="Content Placeholder 2"/>
          <p:cNvSpPr>
            <a:spLocks noGrp="1"/>
          </p:cNvSpPr>
          <p:nvPr>
            <p:ph idx="1"/>
          </p:nvPr>
        </p:nvSpPr>
        <p:spPr>
          <a:xfrm>
            <a:off x="4148138" y="1289050"/>
            <a:ext cx="4075112" cy="5045075"/>
          </a:xfrm>
        </p:spPr>
        <p:txBody>
          <a:bodyPr>
            <a:normAutofit fontScale="55000" lnSpcReduction="20000"/>
          </a:bodyPr>
          <a:lstStyle/>
          <a:p>
            <a:r>
              <a:rPr lang="en-US" b="1" smtClean="0"/>
              <a:t>DNA-binding domain</a:t>
            </a:r>
            <a:r>
              <a:rPr lang="en-US" smtClean="0"/>
              <a:t>:</a:t>
            </a:r>
            <a:r>
              <a:rPr lang="en-US" b="1" smtClean="0"/>
              <a:t> </a:t>
            </a:r>
            <a:r>
              <a:rPr lang="en-US" smtClean="0"/>
              <a:t>Binds DNA, duh! Often contains basic(positively charged amino acids).  Often recognize a certain sequence (e.g. CATGTG).</a:t>
            </a:r>
          </a:p>
          <a:p>
            <a:endParaRPr lang="en-US" smtClean="0"/>
          </a:p>
          <a:p>
            <a:r>
              <a:rPr lang="en-US" b="1" smtClean="0"/>
              <a:t>Trans-activating domain</a:t>
            </a:r>
            <a:r>
              <a:rPr lang="en-US" smtClean="0"/>
              <a:t>: Activates or suppresses transcription, usually by allowing the Txn factor to interact with  transcription initiation factors, or with enzymes that modify histones.</a:t>
            </a:r>
          </a:p>
          <a:p>
            <a:endParaRPr lang="en-US" smtClean="0"/>
          </a:p>
          <a:p>
            <a:r>
              <a:rPr lang="en-US" b="1" smtClean="0"/>
              <a:t>Protein-protein interaction domain</a:t>
            </a:r>
            <a:r>
              <a:rPr lang="en-US" smtClean="0"/>
              <a:t>: Allows transcription factors to form homodimers or heterodimers with other transcription factors or interact with TAFs.</a:t>
            </a:r>
          </a:p>
        </p:txBody>
      </p:sp>
      <p:pic>
        <p:nvPicPr>
          <p:cNvPr id="21508" name="Picture 4" descr="devbio8e-fig-05-08-0"/>
          <p:cNvPicPr>
            <a:picLocks noChangeAspect="1" noChangeArrowheads="1"/>
          </p:cNvPicPr>
          <p:nvPr/>
        </p:nvPicPr>
        <p:blipFill>
          <a:blip r:embed="rId2" cstate="print"/>
          <a:srcRect l="24414" r="24719" b="3450"/>
          <a:stretch>
            <a:fillRect/>
          </a:stretch>
        </p:blipFill>
        <p:spPr bwMode="auto">
          <a:xfrm>
            <a:off x="569913" y="1157288"/>
            <a:ext cx="3368675" cy="4794250"/>
          </a:xfrm>
          <a:prstGeom prst="rect">
            <a:avLst/>
          </a:prstGeom>
          <a:noFill/>
          <a:ln w="9525">
            <a:noFill/>
            <a:miter lim="800000"/>
            <a:headEnd/>
            <a:tailEnd/>
          </a:ln>
        </p:spPr>
      </p:pic>
      <p:sp>
        <p:nvSpPr>
          <p:cNvPr id="21509" name="Right Brace 4"/>
          <p:cNvSpPr>
            <a:spLocks/>
          </p:cNvSpPr>
          <p:nvPr/>
        </p:nvSpPr>
        <p:spPr bwMode="auto">
          <a:xfrm>
            <a:off x="2563813" y="2016125"/>
            <a:ext cx="304800" cy="1446213"/>
          </a:xfrm>
          <a:prstGeom prst="rightBrace">
            <a:avLst>
              <a:gd name="adj1" fmla="val 8325"/>
              <a:gd name="adj2" fmla="val 50000"/>
            </a:avLst>
          </a:prstGeom>
          <a:noFill/>
          <a:ln w="25400" algn="ctr">
            <a:solidFill>
              <a:schemeClr val="bg1"/>
            </a:solidFill>
            <a:round/>
            <a:headEnd/>
            <a:tailEnd/>
          </a:ln>
        </p:spPr>
        <p:txBody>
          <a:bodyPr anchor="ctr"/>
          <a:lstStyle/>
          <a:p>
            <a:pPr algn="ctr"/>
            <a:endParaRPr lang="en-US"/>
          </a:p>
        </p:txBody>
      </p:sp>
      <p:sp>
        <p:nvSpPr>
          <p:cNvPr id="21510" name="TextBox 5"/>
          <p:cNvSpPr txBox="1">
            <a:spLocks noChangeArrowheads="1"/>
          </p:cNvSpPr>
          <p:nvPr/>
        </p:nvSpPr>
        <p:spPr bwMode="auto">
          <a:xfrm>
            <a:off x="2828925" y="2384425"/>
            <a:ext cx="938213" cy="738188"/>
          </a:xfrm>
          <a:prstGeom prst="rect">
            <a:avLst/>
          </a:prstGeom>
          <a:noFill/>
          <a:ln w="9525">
            <a:noFill/>
            <a:miter lim="800000"/>
            <a:headEnd/>
            <a:tailEnd/>
          </a:ln>
        </p:spPr>
        <p:txBody>
          <a:bodyPr>
            <a:spAutoFit/>
          </a:bodyPr>
          <a:lstStyle/>
          <a:p>
            <a:r>
              <a:rPr lang="en-US" sz="1400">
                <a:solidFill>
                  <a:schemeClr val="bg1"/>
                </a:solidFill>
              </a:rPr>
              <a:t>Trans-activating Domain</a:t>
            </a:r>
          </a:p>
        </p:txBody>
      </p:sp>
      <p:sp>
        <p:nvSpPr>
          <p:cNvPr id="21511" name="TextBox 6"/>
          <p:cNvSpPr txBox="1">
            <a:spLocks noChangeArrowheads="1"/>
          </p:cNvSpPr>
          <p:nvPr/>
        </p:nvSpPr>
        <p:spPr bwMode="auto">
          <a:xfrm>
            <a:off x="922338" y="5838825"/>
            <a:ext cx="2946400" cy="374650"/>
          </a:xfrm>
          <a:prstGeom prst="rect">
            <a:avLst/>
          </a:prstGeom>
          <a:noFill/>
          <a:ln w="9525">
            <a:noFill/>
            <a:miter lim="800000"/>
            <a:headEnd/>
            <a:tailEnd/>
          </a:ln>
        </p:spPr>
        <p:txBody>
          <a:bodyPr>
            <a:spAutoFit/>
          </a:bodyPr>
          <a:lstStyle/>
          <a:p>
            <a:r>
              <a:rPr lang="en-US" sz="1800"/>
              <a:t>MITF Transcription Factor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5875" t="8978" r="11461" b="16718"/>
          <a:stretch>
            <a:fillRect/>
          </a:stretch>
        </p:blipFill>
        <p:spPr bwMode="auto">
          <a:xfrm>
            <a:off x="533400" y="981075"/>
            <a:ext cx="3271838" cy="4892675"/>
          </a:xfrm>
          <a:prstGeom prst="rect">
            <a:avLst/>
          </a:prstGeom>
          <a:noFill/>
          <a:ln w="9525">
            <a:noFill/>
            <a:miter lim="800000"/>
            <a:headEnd/>
            <a:tailEnd/>
          </a:ln>
        </p:spPr>
      </p:pic>
      <p:sp>
        <p:nvSpPr>
          <p:cNvPr id="22531" name="Rectangle 2"/>
          <p:cNvSpPr>
            <a:spLocks noGrp="1" noChangeArrowheads="1"/>
          </p:cNvSpPr>
          <p:nvPr>
            <p:ph type="title"/>
          </p:nvPr>
        </p:nvSpPr>
        <p:spPr/>
        <p:txBody>
          <a:bodyPr/>
          <a:lstStyle/>
          <a:p>
            <a:pPr eaLnBrk="1" hangingPunct="1"/>
            <a:r>
              <a:rPr lang="en-US" smtClean="0"/>
              <a:t>Types of Transcription Factors</a:t>
            </a:r>
          </a:p>
        </p:txBody>
      </p:sp>
      <p:sp>
        <p:nvSpPr>
          <p:cNvPr id="22532" name="Text Box 3"/>
          <p:cNvSpPr txBox="1">
            <a:spLocks noChangeArrowheads="1"/>
          </p:cNvSpPr>
          <p:nvPr/>
        </p:nvSpPr>
        <p:spPr bwMode="auto">
          <a:xfrm>
            <a:off x="3789363" y="949325"/>
            <a:ext cx="5173662" cy="5908675"/>
          </a:xfrm>
          <a:prstGeom prst="rect">
            <a:avLst/>
          </a:prstGeom>
          <a:noFill/>
          <a:ln w="9525">
            <a:noFill/>
            <a:miter lim="800000"/>
            <a:headEnd/>
            <a:tailEnd/>
          </a:ln>
        </p:spPr>
        <p:txBody>
          <a:bodyPr>
            <a:spAutoFit/>
          </a:bodyPr>
          <a:lstStyle/>
          <a:p>
            <a:r>
              <a:rPr lang="en-US" sz="1800"/>
              <a:t>A. </a:t>
            </a:r>
            <a:r>
              <a:rPr lang="en-US" sz="1800" b="1"/>
              <a:t>Basic helix-loop-helix (bHLH) </a:t>
            </a:r>
            <a:r>
              <a:rPr lang="en-US" sz="1800"/>
              <a:t>Form heterodimers.  Oftentimes one dimer is ubiquitous while the other is cell type specific. Bind E-box consensus sequence.(ex. MyoD, c-Myc)</a:t>
            </a:r>
          </a:p>
          <a:p>
            <a:endParaRPr lang="en-US" sz="1800"/>
          </a:p>
          <a:p>
            <a:r>
              <a:rPr lang="en-US" sz="1800"/>
              <a:t>B. </a:t>
            </a:r>
            <a:r>
              <a:rPr lang="en-US" sz="1800" b="1"/>
              <a:t>Leucine Zipper (bZIP) </a:t>
            </a:r>
            <a:r>
              <a:rPr lang="en-US" sz="1800"/>
              <a:t>also form dimers, they have a basic DNA binding region, and Leucine residues that interact with each other to ZIP the dimers together. “Scissor grip” on DNA(ex. C/EBP, AP1)</a:t>
            </a:r>
          </a:p>
          <a:p>
            <a:endParaRPr lang="en-US" sz="1800"/>
          </a:p>
          <a:p>
            <a:r>
              <a:rPr lang="en-US" sz="1800"/>
              <a:t>C.  </a:t>
            </a:r>
            <a:r>
              <a:rPr lang="en-US" sz="1800" b="1"/>
              <a:t>Zinc finger: </a:t>
            </a:r>
            <a:r>
              <a:rPr lang="en-US" sz="1800"/>
              <a:t>two cysteines on one part of the polypeptide bind zinc with two histidines on the other side of the polypeptide. Fingers bind DNA. (ex. Kruppel, Engrailed)</a:t>
            </a:r>
          </a:p>
          <a:p>
            <a:endParaRPr lang="en-US" sz="1800"/>
          </a:p>
          <a:p>
            <a:r>
              <a:rPr lang="en-US" sz="1800"/>
              <a:t>D.  </a:t>
            </a:r>
            <a:r>
              <a:rPr lang="en-US" sz="1800" b="1"/>
              <a:t>Homeodomain proteins</a:t>
            </a:r>
            <a:r>
              <a:rPr lang="en-US" sz="1800"/>
              <a:t> have a 60 AA residue region that gives a helix-turn-helix type of structure, a third helix actually sticks into the major groove of DNA.  (ex. Hox, Pax)</a:t>
            </a:r>
          </a:p>
          <a:p>
            <a:endParaRPr lang="en-US" sz="1800"/>
          </a:p>
        </p:txBody>
      </p:sp>
      <p:sp>
        <p:nvSpPr>
          <p:cNvPr id="22533" name="TextBox 4"/>
          <p:cNvSpPr txBox="1">
            <a:spLocks noChangeArrowheads="1"/>
          </p:cNvSpPr>
          <p:nvPr/>
        </p:nvSpPr>
        <p:spPr bwMode="auto">
          <a:xfrm>
            <a:off x="2495550" y="5865813"/>
            <a:ext cx="808038" cy="368300"/>
          </a:xfrm>
          <a:prstGeom prst="rect">
            <a:avLst/>
          </a:prstGeom>
          <a:noFill/>
          <a:ln w="9525">
            <a:noFill/>
            <a:miter lim="800000"/>
            <a:headEnd/>
            <a:tailEnd/>
          </a:ln>
        </p:spPr>
        <p:txBody>
          <a:bodyPr>
            <a:spAutoFit/>
          </a:bodyPr>
          <a:lstStyle/>
          <a:p>
            <a:r>
              <a:rPr lang="en-US" sz="1800"/>
              <a:t>bHLH</a:t>
            </a:r>
          </a:p>
        </p:txBody>
      </p:sp>
      <p:sp>
        <p:nvSpPr>
          <p:cNvPr id="22534" name="TextBox 6"/>
          <p:cNvSpPr txBox="1">
            <a:spLocks noChangeArrowheads="1"/>
          </p:cNvSpPr>
          <p:nvPr/>
        </p:nvSpPr>
        <p:spPr bwMode="auto">
          <a:xfrm>
            <a:off x="493713" y="5865813"/>
            <a:ext cx="1631950" cy="368300"/>
          </a:xfrm>
          <a:prstGeom prst="rect">
            <a:avLst/>
          </a:prstGeom>
          <a:noFill/>
          <a:ln w="9525">
            <a:noFill/>
            <a:miter lim="800000"/>
            <a:headEnd/>
            <a:tailEnd/>
          </a:ln>
        </p:spPr>
        <p:txBody>
          <a:bodyPr>
            <a:spAutoFit/>
          </a:bodyPr>
          <a:lstStyle/>
          <a:p>
            <a:r>
              <a:rPr lang="en-US" sz="1800"/>
              <a:t>Leucine Zipper</a:t>
            </a:r>
          </a:p>
        </p:txBody>
      </p:sp>
      <p:sp>
        <p:nvSpPr>
          <p:cNvPr id="22535" name="TextBox 8"/>
          <p:cNvSpPr txBox="1">
            <a:spLocks noChangeArrowheads="1"/>
          </p:cNvSpPr>
          <p:nvPr/>
        </p:nvSpPr>
        <p:spPr bwMode="auto">
          <a:xfrm rot="-5400000">
            <a:off x="-189706" y="1689894"/>
            <a:ext cx="1236662" cy="368300"/>
          </a:xfrm>
          <a:prstGeom prst="rect">
            <a:avLst/>
          </a:prstGeom>
          <a:noFill/>
          <a:ln w="9525">
            <a:noFill/>
            <a:miter lim="800000"/>
            <a:headEnd/>
            <a:tailEnd/>
          </a:ln>
        </p:spPr>
        <p:txBody>
          <a:bodyPr>
            <a:spAutoFit/>
          </a:bodyPr>
          <a:lstStyle/>
          <a:p>
            <a:r>
              <a:rPr lang="en-US" sz="1800"/>
              <a:t>Zinc finger</a:t>
            </a:r>
          </a:p>
        </p:txBody>
      </p:sp>
      <p:sp>
        <p:nvSpPr>
          <p:cNvPr id="22536" name="TextBox 10"/>
          <p:cNvSpPr txBox="1">
            <a:spLocks noChangeArrowheads="1"/>
          </p:cNvSpPr>
          <p:nvPr/>
        </p:nvSpPr>
        <p:spPr bwMode="auto">
          <a:xfrm rot="-5400000">
            <a:off x="-440531" y="3139282"/>
            <a:ext cx="1844675" cy="369887"/>
          </a:xfrm>
          <a:prstGeom prst="rect">
            <a:avLst/>
          </a:prstGeom>
          <a:noFill/>
          <a:ln w="9525">
            <a:noFill/>
            <a:miter lim="800000"/>
            <a:headEnd/>
            <a:tailEnd/>
          </a:ln>
        </p:spPr>
        <p:txBody>
          <a:bodyPr>
            <a:spAutoFit/>
          </a:bodyPr>
          <a:lstStyle/>
          <a:p>
            <a:r>
              <a:rPr lang="en-US" sz="1800"/>
              <a:t>Homeodomain</a:t>
            </a:r>
          </a:p>
        </p:txBody>
      </p:sp>
      <p:sp>
        <p:nvSpPr>
          <p:cNvPr id="22537" name="Rectangle 13"/>
          <p:cNvSpPr>
            <a:spLocks noChangeArrowheads="1"/>
          </p:cNvSpPr>
          <p:nvPr/>
        </p:nvSpPr>
        <p:spPr bwMode="auto">
          <a:xfrm>
            <a:off x="2027238" y="3419475"/>
            <a:ext cx="1720850" cy="2379663"/>
          </a:xfrm>
          <a:prstGeom prst="rect">
            <a:avLst/>
          </a:prstGeom>
          <a:solidFill>
            <a:schemeClr val="bg1"/>
          </a:solidFill>
          <a:ln w="9525" algn="ctr">
            <a:noFill/>
            <a:round/>
            <a:headEnd/>
            <a:tailEnd/>
          </a:ln>
        </p:spPr>
        <p:txBody>
          <a:bodyPr/>
          <a:lstStyle/>
          <a:p>
            <a:endParaRPr lang="en-US"/>
          </a:p>
        </p:txBody>
      </p:sp>
      <p:pic>
        <p:nvPicPr>
          <p:cNvPr id="22538" name="Picture 3" descr="0504fig5"/>
          <p:cNvPicPr>
            <a:picLocks noChangeAspect="1" noChangeArrowheads="1"/>
          </p:cNvPicPr>
          <p:nvPr/>
        </p:nvPicPr>
        <p:blipFill>
          <a:blip r:embed="rId3" cstate="print"/>
          <a:srcRect/>
          <a:stretch>
            <a:fillRect/>
          </a:stretch>
        </p:blipFill>
        <p:spPr bwMode="auto">
          <a:xfrm>
            <a:off x="1993900" y="4003675"/>
            <a:ext cx="1763713" cy="1771650"/>
          </a:xfrm>
          <a:prstGeom prst="rect">
            <a:avLst/>
          </a:prstGeom>
          <a:noFill/>
          <a:ln w="9525">
            <a:noFill/>
            <a:miter lim="800000"/>
            <a:headEnd/>
            <a:tailEnd/>
          </a:ln>
        </p:spPr>
      </p:pic>
      <p:pic>
        <p:nvPicPr>
          <p:cNvPr id="22539" name="Picture 4" descr="0504fig6"/>
          <p:cNvPicPr>
            <a:picLocks noChangeAspect="1" noChangeArrowheads="1"/>
          </p:cNvPicPr>
          <p:nvPr/>
        </p:nvPicPr>
        <p:blipFill>
          <a:blip r:embed="rId4" cstate="print"/>
          <a:srcRect t="19946" r="40012" b="17784"/>
          <a:stretch>
            <a:fillRect/>
          </a:stretch>
        </p:blipFill>
        <p:spPr bwMode="auto">
          <a:xfrm>
            <a:off x="322263" y="4176713"/>
            <a:ext cx="164782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3" cstate="print"/>
          <a:srcRect l="6403" t="18454" r="6979" b="13380"/>
          <a:stretch>
            <a:fillRect/>
          </a:stretch>
        </p:blipFill>
        <p:spPr bwMode="auto">
          <a:xfrm>
            <a:off x="655638" y="42863"/>
            <a:ext cx="1984375" cy="1562100"/>
          </a:xfrm>
          <a:prstGeom prst="rect">
            <a:avLst/>
          </a:prstGeom>
          <a:noFill/>
          <a:ln w="9525">
            <a:noFill/>
            <a:miter lim="800000"/>
            <a:headEnd/>
            <a:tailEnd/>
          </a:ln>
        </p:spPr>
      </p:pic>
      <p:sp>
        <p:nvSpPr>
          <p:cNvPr id="20482" name="Rectangle 3"/>
          <p:cNvSpPr>
            <a:spLocks noGrp="1" noChangeArrowheads="1"/>
          </p:cNvSpPr>
          <p:nvPr>
            <p:ph type="body" idx="1"/>
          </p:nvPr>
        </p:nvSpPr>
        <p:spPr>
          <a:xfrm>
            <a:off x="4210050" y="1163638"/>
            <a:ext cx="4105275" cy="4114800"/>
          </a:xfrm>
        </p:spPr>
        <p:txBody>
          <a:bodyPr>
            <a:normAutofit fontScale="55000" lnSpcReduction="20000"/>
          </a:bodyPr>
          <a:lstStyle/>
          <a:p>
            <a:pPr eaLnBrk="1" hangingPunct="1">
              <a:defRPr/>
            </a:pPr>
            <a:r>
              <a:rPr lang="en-US" dirty="0" smtClean="0"/>
              <a:t>Help txn factors find their binding sites when they’re covered by nucleosomes.</a:t>
            </a:r>
          </a:p>
          <a:p>
            <a:pPr eaLnBrk="1" hangingPunct="1">
              <a:defRPr/>
            </a:pPr>
            <a:endParaRPr lang="en-US" sz="1050" dirty="0" smtClean="0"/>
          </a:p>
          <a:p>
            <a:pPr eaLnBrk="1" hangingPunct="1">
              <a:defRPr/>
            </a:pPr>
            <a:r>
              <a:rPr lang="en-US" dirty="0" smtClean="0"/>
              <a:t>Bind and displace histones 3 +4</a:t>
            </a:r>
          </a:p>
          <a:p>
            <a:pPr eaLnBrk="1" hangingPunct="1">
              <a:defRPr/>
            </a:pPr>
            <a:endParaRPr lang="en-US" sz="1050" dirty="0" smtClean="0"/>
          </a:p>
          <a:p>
            <a:pPr eaLnBrk="1" hangingPunct="1">
              <a:defRPr/>
            </a:pPr>
            <a:r>
              <a:rPr lang="en-US" dirty="0" smtClean="0"/>
              <a:t>Pbx is made in every cell and acts as a beacon for MyoD (a muscle txn factor)</a:t>
            </a:r>
          </a:p>
          <a:p>
            <a:pPr eaLnBrk="1" hangingPunct="1">
              <a:defRPr/>
            </a:pPr>
            <a:endParaRPr lang="en-US" sz="1050" dirty="0" smtClean="0"/>
          </a:p>
          <a:p>
            <a:pPr eaLnBrk="1" hangingPunct="1">
              <a:defRPr/>
            </a:pPr>
            <a:r>
              <a:rPr lang="en-US" dirty="0" smtClean="0"/>
              <a:t>Pbx binds nucleosome covered sequences and recruits MyoD/E12.</a:t>
            </a:r>
          </a:p>
          <a:p>
            <a:pPr eaLnBrk="1" hangingPunct="1">
              <a:defRPr/>
            </a:pPr>
            <a:endParaRPr lang="en-US" sz="1050" dirty="0" smtClean="0"/>
          </a:p>
          <a:p>
            <a:pPr eaLnBrk="1" hangingPunct="1">
              <a:defRPr/>
            </a:pPr>
            <a:r>
              <a:rPr lang="en-US" dirty="0" smtClean="0"/>
              <a:t>E12 recruits other factors(</a:t>
            </a:r>
            <a:r>
              <a:rPr lang="en-US" dirty="0" err="1" smtClean="0"/>
              <a:t>histone</a:t>
            </a:r>
            <a:r>
              <a:rPr lang="en-US" dirty="0" smtClean="0"/>
              <a:t> acetyltransferases and chromatin remodeling complexes) which make the chromatin more accessible.</a:t>
            </a:r>
          </a:p>
        </p:txBody>
      </p:sp>
      <p:sp>
        <p:nvSpPr>
          <p:cNvPr id="23556" name="Rectangle 2"/>
          <p:cNvSpPr>
            <a:spLocks noGrp="1" noChangeArrowheads="1"/>
          </p:cNvSpPr>
          <p:nvPr>
            <p:ph type="title"/>
          </p:nvPr>
        </p:nvSpPr>
        <p:spPr>
          <a:xfrm>
            <a:off x="708025" y="228600"/>
            <a:ext cx="9144000" cy="609600"/>
          </a:xfrm>
        </p:spPr>
        <p:txBody>
          <a:bodyPr>
            <a:normAutofit fontScale="90000"/>
          </a:bodyPr>
          <a:lstStyle/>
          <a:p>
            <a:pPr eaLnBrk="1" hangingPunct="1"/>
            <a:r>
              <a:rPr lang="en-US" smtClean="0"/>
              <a:t>Pioneer Transcription Factors</a:t>
            </a:r>
          </a:p>
        </p:txBody>
      </p:sp>
      <p:pic>
        <p:nvPicPr>
          <p:cNvPr id="23557" name="Picture 7" descr="DevBio8e-Fig-05-13-0"/>
          <p:cNvPicPr>
            <a:picLocks noChangeAspect="1" noChangeArrowheads="1"/>
          </p:cNvPicPr>
          <p:nvPr/>
        </p:nvPicPr>
        <p:blipFill>
          <a:blip r:embed="rId4" cstate="print"/>
          <a:srcRect l="15768" r="14407" b="3999"/>
          <a:stretch>
            <a:fillRect/>
          </a:stretch>
        </p:blipFill>
        <p:spPr bwMode="auto">
          <a:xfrm>
            <a:off x="561975" y="1774825"/>
            <a:ext cx="354965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r>
              <a:rPr lang="en-US" smtClean="0"/>
              <a:t>Transcription Factors Act on Many Genes</a:t>
            </a:r>
          </a:p>
        </p:txBody>
      </p:sp>
      <p:pic>
        <p:nvPicPr>
          <p:cNvPr id="24579" name="Picture 3" descr="fig0907"/>
          <p:cNvPicPr>
            <a:picLocks noChangeAspect="1" noChangeArrowheads="1"/>
          </p:cNvPicPr>
          <p:nvPr/>
        </p:nvPicPr>
        <p:blipFill>
          <a:blip r:embed="rId2" cstate="print"/>
          <a:srcRect/>
          <a:stretch>
            <a:fillRect/>
          </a:stretch>
        </p:blipFill>
        <p:spPr bwMode="auto">
          <a:xfrm>
            <a:off x="330200" y="1387475"/>
            <a:ext cx="4048125" cy="3481388"/>
          </a:xfrm>
          <a:prstGeom prst="rect">
            <a:avLst/>
          </a:prstGeom>
          <a:noFill/>
          <a:ln w="9525">
            <a:noFill/>
            <a:miter lim="800000"/>
            <a:headEnd/>
            <a:tailEnd/>
          </a:ln>
        </p:spPr>
      </p:pic>
      <p:pic>
        <p:nvPicPr>
          <p:cNvPr id="24580" name="Picture 4" descr="fig0908"/>
          <p:cNvPicPr>
            <a:picLocks noChangeAspect="1" noChangeArrowheads="1"/>
          </p:cNvPicPr>
          <p:nvPr/>
        </p:nvPicPr>
        <p:blipFill>
          <a:blip r:embed="rId3" cstate="print"/>
          <a:srcRect b="56418"/>
          <a:stretch>
            <a:fillRect/>
          </a:stretch>
        </p:blipFill>
        <p:spPr bwMode="auto">
          <a:xfrm>
            <a:off x="4646613" y="2711450"/>
            <a:ext cx="4124325" cy="134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4056063" y="1152525"/>
            <a:ext cx="4360862" cy="4114800"/>
          </a:xfrm>
        </p:spPr>
        <p:txBody>
          <a:bodyPr>
            <a:normAutofit fontScale="55000" lnSpcReduction="20000"/>
          </a:bodyPr>
          <a:lstStyle/>
          <a:p>
            <a:pPr eaLnBrk="1" hangingPunct="1">
              <a:buFontTx/>
              <a:buNone/>
            </a:pPr>
            <a:r>
              <a:rPr lang="en-US" b="1" u="sng" smtClean="0"/>
              <a:t>MITF(microphthalmia)</a:t>
            </a:r>
          </a:p>
          <a:p>
            <a:pPr eaLnBrk="1" hangingPunct="1">
              <a:buFontTx/>
              <a:buNone/>
            </a:pPr>
            <a:r>
              <a:rPr lang="en-US" smtClean="0"/>
              <a:t>-Basic helix-loop-helix txn factor</a:t>
            </a:r>
          </a:p>
          <a:p>
            <a:pPr eaLnBrk="1" hangingPunct="1">
              <a:buFontTx/>
              <a:buNone/>
            </a:pPr>
            <a:r>
              <a:rPr lang="en-US" smtClean="0"/>
              <a:t>-DNA binding domain binds CATGTG sequences in 3 the genes for three enzymes of the tyrosinase family.</a:t>
            </a:r>
          </a:p>
          <a:p>
            <a:pPr eaLnBrk="1" hangingPunct="1">
              <a:buFontTx/>
              <a:buNone/>
            </a:pPr>
            <a:r>
              <a:rPr lang="en-US" smtClean="0"/>
              <a:t>-transactivating domain recuits p300/CBP a TAF/histone acetylase.</a:t>
            </a:r>
          </a:p>
          <a:p>
            <a:pPr eaLnBrk="1" hangingPunct="1">
              <a:buFontTx/>
              <a:buNone/>
            </a:pPr>
            <a:r>
              <a:rPr lang="en-US" smtClean="0"/>
              <a:t>-protein-protein interaction domain helps form homodimers</a:t>
            </a:r>
          </a:p>
          <a:p>
            <a:pPr eaLnBrk="1" hangingPunct="1">
              <a:buFontTx/>
              <a:buNone/>
            </a:pPr>
            <a:r>
              <a:rPr lang="en-US" smtClean="0"/>
              <a:t>-Active in ear and pigment forming cells in eye + skin.</a:t>
            </a:r>
          </a:p>
          <a:p>
            <a:pPr eaLnBrk="1" hangingPunct="1">
              <a:buFontTx/>
              <a:buNone/>
            </a:pPr>
            <a:r>
              <a:rPr lang="en-US" smtClean="0"/>
              <a:t>-mutations in MITF cause microphthalmia, a syndrome of deafness, multicolored irises, and white forelock of hair.</a:t>
            </a:r>
          </a:p>
        </p:txBody>
      </p:sp>
      <p:sp>
        <p:nvSpPr>
          <p:cNvPr id="25603" name="Rectangle 2"/>
          <p:cNvSpPr>
            <a:spLocks noGrp="1" noChangeArrowheads="1"/>
          </p:cNvSpPr>
          <p:nvPr>
            <p:ph type="title"/>
          </p:nvPr>
        </p:nvSpPr>
        <p:spPr>
          <a:xfrm>
            <a:off x="0" y="211138"/>
            <a:ext cx="9144000" cy="609600"/>
          </a:xfrm>
        </p:spPr>
        <p:txBody>
          <a:bodyPr>
            <a:normAutofit fontScale="90000"/>
          </a:bodyPr>
          <a:lstStyle/>
          <a:p>
            <a:pPr eaLnBrk="1" hangingPunct="1"/>
            <a:r>
              <a:rPr lang="en-US" smtClean="0"/>
              <a:t>Transcription Factor Example 1: MITF</a:t>
            </a:r>
          </a:p>
        </p:txBody>
      </p:sp>
      <p:grpSp>
        <p:nvGrpSpPr>
          <p:cNvPr id="2" name="Group 8"/>
          <p:cNvGrpSpPr>
            <a:grpSpLocks/>
          </p:cNvGrpSpPr>
          <p:nvPr/>
        </p:nvGrpSpPr>
        <p:grpSpPr bwMode="auto">
          <a:xfrm>
            <a:off x="273050" y="1312863"/>
            <a:ext cx="3579813" cy="4221162"/>
            <a:chOff x="156308" y="1352061"/>
            <a:chExt cx="3579445" cy="4220308"/>
          </a:xfrm>
        </p:grpSpPr>
        <p:pic>
          <p:nvPicPr>
            <p:cNvPr id="25605" name="Picture 4" descr="devbio8e-fig-05-09-0"/>
            <p:cNvPicPr>
              <a:picLocks noChangeAspect="1" noChangeArrowheads="1"/>
            </p:cNvPicPr>
            <p:nvPr/>
          </p:nvPicPr>
          <p:blipFill>
            <a:blip r:embed="rId3" cstate="print"/>
            <a:srcRect l="24216" r="24471" b="5144"/>
            <a:stretch>
              <a:fillRect/>
            </a:stretch>
          </p:blipFill>
          <p:spPr bwMode="auto">
            <a:xfrm>
              <a:off x="156308" y="1352061"/>
              <a:ext cx="3043999" cy="4220308"/>
            </a:xfrm>
            <a:prstGeom prst="rect">
              <a:avLst/>
            </a:prstGeom>
            <a:noFill/>
            <a:ln w="9525">
              <a:noFill/>
              <a:miter lim="800000"/>
              <a:headEnd/>
              <a:tailEnd/>
            </a:ln>
          </p:spPr>
        </p:pic>
        <p:sp>
          <p:nvSpPr>
            <p:cNvPr id="25606" name="Right Brace 5"/>
            <p:cNvSpPr>
              <a:spLocks/>
            </p:cNvSpPr>
            <p:nvPr/>
          </p:nvSpPr>
          <p:spPr bwMode="auto">
            <a:xfrm>
              <a:off x="3157417" y="2633785"/>
              <a:ext cx="304800" cy="2813538"/>
            </a:xfrm>
            <a:prstGeom prst="rightBrace">
              <a:avLst>
                <a:gd name="adj1" fmla="val 8333"/>
                <a:gd name="adj2" fmla="val 50000"/>
              </a:avLst>
            </a:prstGeom>
            <a:noFill/>
            <a:ln w="25400" algn="ctr">
              <a:solidFill>
                <a:schemeClr val="tx1"/>
              </a:solidFill>
              <a:round/>
              <a:headEnd/>
              <a:tailEnd/>
            </a:ln>
          </p:spPr>
          <p:txBody>
            <a:bodyPr anchor="ctr"/>
            <a:lstStyle/>
            <a:p>
              <a:pPr algn="ctr"/>
              <a:endParaRPr lang="en-US"/>
            </a:p>
          </p:txBody>
        </p:sp>
        <p:sp>
          <p:nvSpPr>
            <p:cNvPr id="7" name="TextBox 6"/>
            <p:cNvSpPr txBox="1"/>
            <p:nvPr/>
          </p:nvSpPr>
          <p:spPr bwMode="auto">
            <a:xfrm rot="5400000">
              <a:off x="2627093" y="4101834"/>
              <a:ext cx="1896678" cy="276197"/>
            </a:xfrm>
            <a:prstGeom prst="rect">
              <a:avLst/>
            </a:prstGeom>
            <a:noFill/>
            <a:ln w="9525">
              <a:noFill/>
              <a:miter lim="800000"/>
              <a:headEnd/>
              <a:tailEnd/>
            </a:ln>
          </p:spPr>
          <p:txBody>
            <a:bodyPr>
              <a:spAutoFit/>
            </a:bodyPr>
            <a:lstStyle/>
            <a:p>
              <a:pPr>
                <a:defRPr/>
              </a:pPr>
              <a:r>
                <a:rPr lang="en-US" sz="1200" dirty="0">
                  <a:latin typeface="+mn-lt"/>
                </a:rPr>
                <a:t>Txn Activated by MITF</a:t>
              </a:r>
            </a:p>
          </p:txBody>
        </p:sp>
        <p:sp>
          <p:nvSpPr>
            <p:cNvPr id="25608" name="TextBox 7"/>
            <p:cNvSpPr txBox="1">
              <a:spLocks noChangeArrowheads="1"/>
            </p:cNvSpPr>
            <p:nvPr/>
          </p:nvSpPr>
          <p:spPr bwMode="auto">
            <a:xfrm>
              <a:off x="2943418" y="1902118"/>
              <a:ext cx="792335" cy="430887"/>
            </a:xfrm>
            <a:prstGeom prst="rect">
              <a:avLst/>
            </a:prstGeom>
            <a:noFill/>
            <a:ln w="9525">
              <a:noFill/>
              <a:miter lim="800000"/>
              <a:headEnd/>
              <a:tailEnd/>
            </a:ln>
          </p:spPr>
          <p:txBody>
            <a:bodyPr>
              <a:spAutoFit/>
            </a:bodyPr>
            <a:lstStyle/>
            <a:p>
              <a:pPr algn="ctr"/>
              <a:r>
                <a:rPr lang="en-US" sz="1100"/>
                <a:t>Txn Factor</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NANSI 2011</a:t>
            </a:r>
            <a:endParaRPr lang="en-US"/>
          </a:p>
        </p:txBody>
      </p:sp>
      <p:sp>
        <p:nvSpPr>
          <p:cNvPr id="4" name="Rectangle 3"/>
          <p:cNvSpPr/>
          <p:nvPr/>
        </p:nvSpPr>
        <p:spPr>
          <a:xfrm>
            <a:off x="1494240" y="854584"/>
            <a:ext cx="6519734" cy="5632311"/>
          </a:xfrm>
          <a:prstGeom prst="rect">
            <a:avLst/>
          </a:prstGeom>
        </p:spPr>
        <p:txBody>
          <a:bodyPr wrap="none">
            <a:spAutoFit/>
          </a:bodyPr>
          <a:lstStyle/>
          <a:p>
            <a:r>
              <a:rPr lang="en-US" sz="3200" b="1" dirty="0" smtClean="0">
                <a:latin typeface="Chalkboard"/>
                <a:cs typeface="Chalkboard"/>
              </a:rPr>
              <a:t>Purpose:</a:t>
            </a:r>
          </a:p>
          <a:p>
            <a:endParaRPr lang="en-US" dirty="0" smtClean="0">
              <a:latin typeface="Chalkboard"/>
              <a:cs typeface="Chalkboard"/>
            </a:endParaRPr>
          </a:p>
          <a:p>
            <a:pPr marL="285750" indent="-285750">
              <a:buFont typeface="Arial"/>
              <a:buChar char="•"/>
            </a:pPr>
            <a:r>
              <a:rPr lang="en-US" sz="3200" dirty="0" smtClean="0">
                <a:latin typeface="Chalkboard"/>
                <a:cs typeface="Chalkboard"/>
              </a:rPr>
              <a:t>Activating prior knowledge</a:t>
            </a:r>
          </a:p>
          <a:p>
            <a:pPr marL="285750" indent="-285750">
              <a:buFont typeface="Arial"/>
              <a:buChar char="•"/>
            </a:pPr>
            <a:endParaRPr lang="en-US" sz="3200" dirty="0" smtClean="0">
              <a:latin typeface="Chalkboard"/>
              <a:cs typeface="Chalkboard"/>
            </a:endParaRPr>
          </a:p>
          <a:p>
            <a:pPr marL="285750" indent="-285750">
              <a:buFont typeface="Arial"/>
              <a:buChar char="•"/>
            </a:pPr>
            <a:r>
              <a:rPr lang="en-US" sz="3200" dirty="0" smtClean="0">
                <a:latin typeface="Chalkboard"/>
                <a:cs typeface="Chalkboard"/>
              </a:rPr>
              <a:t>Simple to complex</a:t>
            </a:r>
          </a:p>
          <a:p>
            <a:pPr marL="285750" indent="-285750">
              <a:buFont typeface="Arial"/>
              <a:buChar char="•"/>
            </a:pPr>
            <a:endParaRPr lang="en-US" sz="3200" dirty="0">
              <a:latin typeface="Chalkboard"/>
              <a:cs typeface="Chalkboard"/>
            </a:endParaRPr>
          </a:p>
          <a:p>
            <a:pPr marL="285750" indent="-285750">
              <a:buFont typeface="Arial"/>
              <a:buChar char="•"/>
            </a:pPr>
            <a:r>
              <a:rPr lang="en-US" sz="3200" dirty="0" smtClean="0">
                <a:latin typeface="Chalkboard"/>
                <a:cs typeface="Chalkboard"/>
              </a:rPr>
              <a:t>Leading towards todays material</a:t>
            </a:r>
          </a:p>
          <a:p>
            <a:pPr marL="285750" indent="-285750">
              <a:buFont typeface="Arial"/>
              <a:buChar char="•"/>
            </a:pPr>
            <a:endParaRPr lang="en-US" sz="3200" dirty="0">
              <a:latin typeface="Chalkboard"/>
              <a:cs typeface="Chalkboard"/>
            </a:endParaRPr>
          </a:p>
          <a:p>
            <a:pPr marL="285750" indent="-285750">
              <a:buFont typeface="Arial"/>
              <a:buChar char="•"/>
            </a:pPr>
            <a:endParaRPr lang="en-US" sz="3200" dirty="0" smtClean="0">
              <a:latin typeface="Chalkboard"/>
              <a:cs typeface="Chalkboard"/>
            </a:endParaRPr>
          </a:p>
          <a:p>
            <a:pPr marL="285750" indent="-285750">
              <a:buFont typeface="Arial"/>
              <a:buChar char="•"/>
            </a:pPr>
            <a:endParaRPr lang="en-US" sz="3200" dirty="0">
              <a:latin typeface="Chalkboard"/>
              <a:cs typeface="Chalkboard"/>
            </a:endParaRPr>
          </a:p>
          <a:p>
            <a:endParaRPr lang="en-US" dirty="0" smtClean="0"/>
          </a:p>
          <a:p>
            <a:endParaRPr lang="en-US" dirty="0" smtClean="0"/>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21027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smtClean="0"/>
              <a:t>Transcription Factor Example 2: Pax6</a:t>
            </a:r>
          </a:p>
        </p:txBody>
      </p:sp>
      <p:sp>
        <p:nvSpPr>
          <p:cNvPr id="26627" name="Content Placeholder 5"/>
          <p:cNvSpPr>
            <a:spLocks noGrp="1"/>
          </p:cNvSpPr>
          <p:nvPr>
            <p:ph idx="1"/>
          </p:nvPr>
        </p:nvSpPr>
        <p:spPr>
          <a:xfrm>
            <a:off x="2844800" y="1042988"/>
            <a:ext cx="6189663" cy="4114800"/>
          </a:xfrm>
        </p:spPr>
        <p:txBody>
          <a:bodyPr>
            <a:normAutofit fontScale="92500" lnSpcReduction="20000"/>
          </a:bodyPr>
          <a:lstStyle/>
          <a:p>
            <a:pPr>
              <a:buFontTx/>
              <a:buNone/>
            </a:pPr>
            <a:r>
              <a:rPr lang="en-US" b="1" u="sng" smtClean="0"/>
              <a:t>PAX6:</a:t>
            </a:r>
          </a:p>
          <a:p>
            <a:pPr>
              <a:buFontTx/>
              <a:buNone/>
            </a:pPr>
            <a:r>
              <a:rPr lang="en-US" smtClean="0"/>
              <a:t>-Homeodomain txn factor</a:t>
            </a:r>
          </a:p>
          <a:p>
            <a:pPr>
              <a:buFontTx/>
              <a:buNone/>
            </a:pPr>
            <a:r>
              <a:rPr lang="en-US" smtClean="0"/>
              <a:t>-Needed for mammalian eye, nervous system, and pancreas development</a:t>
            </a:r>
          </a:p>
          <a:p>
            <a:pPr>
              <a:buFontTx/>
              <a:buNone/>
            </a:pPr>
            <a:r>
              <a:rPr lang="en-US" smtClean="0"/>
              <a:t>-Pax6 binds to its own promoter to continue its production after its been initiated.</a:t>
            </a:r>
          </a:p>
          <a:p>
            <a:pPr>
              <a:buFontTx/>
              <a:buNone/>
            </a:pPr>
            <a:r>
              <a:rPr lang="en-US" smtClean="0"/>
              <a:t>-Protein interaction domain interacts with Sox2+Maf to activate crystallin</a:t>
            </a:r>
          </a:p>
          <a:p>
            <a:pPr>
              <a:buFontTx/>
              <a:buNone/>
            </a:pPr>
            <a:endParaRPr lang="en-US" smtClean="0"/>
          </a:p>
        </p:txBody>
      </p:sp>
      <p:grpSp>
        <p:nvGrpSpPr>
          <p:cNvPr id="2" name="Group 11"/>
          <p:cNvGrpSpPr>
            <a:grpSpLocks/>
          </p:cNvGrpSpPr>
          <p:nvPr/>
        </p:nvGrpSpPr>
        <p:grpSpPr bwMode="auto">
          <a:xfrm>
            <a:off x="242888" y="954088"/>
            <a:ext cx="2687637" cy="2797175"/>
            <a:chOff x="250080" y="1117600"/>
            <a:chExt cx="2688499" cy="2797908"/>
          </a:xfrm>
        </p:grpSpPr>
        <p:pic>
          <p:nvPicPr>
            <p:cNvPr id="26636" name="Picture 4" descr="devbio8e-fig-05-11-0"/>
            <p:cNvPicPr>
              <a:picLocks noChangeAspect="1" noChangeArrowheads="1"/>
            </p:cNvPicPr>
            <p:nvPr/>
          </p:nvPicPr>
          <p:blipFill>
            <a:blip r:embed="rId3" cstate="print"/>
            <a:srcRect l="52095"/>
            <a:stretch>
              <a:fillRect/>
            </a:stretch>
          </p:blipFill>
          <p:spPr bwMode="auto">
            <a:xfrm>
              <a:off x="679939" y="1344245"/>
              <a:ext cx="1642140" cy="2571263"/>
            </a:xfrm>
            <a:prstGeom prst="rect">
              <a:avLst/>
            </a:prstGeom>
            <a:noFill/>
            <a:ln w="9525">
              <a:noFill/>
              <a:miter lim="800000"/>
              <a:headEnd/>
              <a:tailEnd/>
            </a:ln>
          </p:spPr>
        </p:pic>
        <p:sp>
          <p:nvSpPr>
            <p:cNvPr id="26637" name="TextBox 7"/>
            <p:cNvSpPr txBox="1">
              <a:spLocks noChangeArrowheads="1"/>
            </p:cNvSpPr>
            <p:nvPr/>
          </p:nvSpPr>
          <p:spPr bwMode="auto">
            <a:xfrm>
              <a:off x="250080" y="1117600"/>
              <a:ext cx="2688499" cy="338554"/>
            </a:xfrm>
            <a:prstGeom prst="rect">
              <a:avLst/>
            </a:prstGeom>
            <a:noFill/>
            <a:ln w="9525">
              <a:noFill/>
              <a:miter lim="800000"/>
              <a:headEnd/>
              <a:tailEnd/>
            </a:ln>
          </p:spPr>
          <p:txBody>
            <a:bodyPr>
              <a:spAutoFit/>
            </a:bodyPr>
            <a:lstStyle/>
            <a:p>
              <a:r>
                <a:rPr lang="en-US" sz="1600"/>
                <a:t>PAX6 DNA binding Domain</a:t>
              </a:r>
            </a:p>
          </p:txBody>
        </p:sp>
      </p:grpSp>
      <p:grpSp>
        <p:nvGrpSpPr>
          <p:cNvPr id="3" name="Group 12"/>
          <p:cNvGrpSpPr>
            <a:grpSpLocks/>
          </p:cNvGrpSpPr>
          <p:nvPr/>
        </p:nvGrpSpPr>
        <p:grpSpPr bwMode="auto">
          <a:xfrm>
            <a:off x="1171575" y="3630613"/>
            <a:ext cx="6727825" cy="2955925"/>
            <a:chOff x="1171575" y="3630613"/>
            <a:chExt cx="6727825" cy="2955925"/>
          </a:xfrm>
        </p:grpSpPr>
        <p:pic>
          <p:nvPicPr>
            <p:cNvPr id="26630" name="Picture 4" descr="devbio8e-fig-05-12-0"/>
            <p:cNvPicPr>
              <a:picLocks noChangeAspect="1" noChangeArrowheads="1"/>
            </p:cNvPicPr>
            <p:nvPr/>
          </p:nvPicPr>
          <p:blipFill>
            <a:blip r:embed="rId4" cstate="print"/>
            <a:srcRect t="19601" b="25439"/>
            <a:stretch>
              <a:fillRect/>
            </a:stretch>
          </p:blipFill>
          <p:spPr bwMode="auto">
            <a:xfrm>
              <a:off x="1171575" y="3813175"/>
              <a:ext cx="6727825" cy="2773363"/>
            </a:xfrm>
            <a:prstGeom prst="rect">
              <a:avLst/>
            </a:prstGeom>
            <a:noFill/>
            <a:ln w="9525">
              <a:noFill/>
              <a:miter lim="800000"/>
              <a:headEnd/>
              <a:tailEnd/>
            </a:ln>
          </p:spPr>
        </p:pic>
        <p:sp>
          <p:nvSpPr>
            <p:cNvPr id="26631" name="TextBox 12"/>
            <p:cNvSpPr txBox="1">
              <a:spLocks noChangeArrowheads="1"/>
            </p:cNvSpPr>
            <p:nvPr/>
          </p:nvSpPr>
          <p:spPr bwMode="auto">
            <a:xfrm>
              <a:off x="1539875" y="4751388"/>
              <a:ext cx="781050" cy="369887"/>
            </a:xfrm>
            <a:prstGeom prst="rect">
              <a:avLst/>
            </a:prstGeom>
            <a:noFill/>
            <a:ln w="9525">
              <a:noFill/>
              <a:miter lim="800000"/>
              <a:headEnd/>
              <a:tailEnd/>
            </a:ln>
          </p:spPr>
          <p:txBody>
            <a:bodyPr>
              <a:spAutoFit/>
            </a:bodyPr>
            <a:lstStyle/>
            <a:p>
              <a:r>
                <a:rPr lang="en-US" sz="900"/>
                <a:t>Sp1=general txn activator</a:t>
              </a:r>
            </a:p>
          </p:txBody>
        </p:sp>
        <p:sp>
          <p:nvSpPr>
            <p:cNvPr id="26632" name="TextBox 13"/>
            <p:cNvSpPr txBox="1">
              <a:spLocks noChangeArrowheads="1"/>
            </p:cNvSpPr>
            <p:nvPr/>
          </p:nvSpPr>
          <p:spPr bwMode="auto">
            <a:xfrm>
              <a:off x="6045200" y="3630613"/>
              <a:ext cx="781050" cy="307975"/>
            </a:xfrm>
            <a:prstGeom prst="rect">
              <a:avLst/>
            </a:prstGeom>
            <a:noFill/>
            <a:ln w="9525">
              <a:noFill/>
              <a:miter lim="800000"/>
              <a:headEnd/>
              <a:tailEnd/>
            </a:ln>
          </p:spPr>
          <p:txBody>
            <a:bodyPr>
              <a:spAutoFit/>
            </a:bodyPr>
            <a:lstStyle/>
            <a:p>
              <a:r>
                <a:rPr lang="en-US" sz="1400"/>
                <a:t>Intron 3</a:t>
              </a:r>
            </a:p>
          </p:txBody>
        </p:sp>
        <p:sp>
          <p:nvSpPr>
            <p:cNvPr id="26633" name="TextBox 14"/>
            <p:cNvSpPr txBox="1">
              <a:spLocks noChangeArrowheads="1"/>
            </p:cNvSpPr>
            <p:nvPr/>
          </p:nvSpPr>
          <p:spPr bwMode="auto">
            <a:xfrm>
              <a:off x="5251450" y="4778375"/>
              <a:ext cx="847725" cy="647700"/>
            </a:xfrm>
            <a:prstGeom prst="rect">
              <a:avLst/>
            </a:prstGeom>
            <a:noFill/>
            <a:ln w="9525">
              <a:noFill/>
              <a:miter lim="800000"/>
              <a:headEnd/>
              <a:tailEnd/>
            </a:ln>
          </p:spPr>
          <p:txBody>
            <a:bodyPr>
              <a:spAutoFit/>
            </a:bodyPr>
            <a:lstStyle/>
            <a:p>
              <a:r>
                <a:rPr lang="en-US" sz="900"/>
                <a:t>Sox2=specific to lens forming ectoderm</a:t>
              </a:r>
            </a:p>
          </p:txBody>
        </p:sp>
        <p:sp>
          <p:nvSpPr>
            <p:cNvPr id="26634" name="TextBox 15"/>
            <p:cNvSpPr txBox="1">
              <a:spLocks noChangeArrowheads="1"/>
            </p:cNvSpPr>
            <p:nvPr/>
          </p:nvSpPr>
          <p:spPr bwMode="auto">
            <a:xfrm>
              <a:off x="6026150" y="4845050"/>
              <a:ext cx="781050" cy="646113"/>
            </a:xfrm>
            <a:prstGeom prst="rect">
              <a:avLst/>
            </a:prstGeom>
            <a:noFill/>
            <a:ln w="9525">
              <a:noFill/>
              <a:miter lim="800000"/>
              <a:headEnd/>
              <a:tailEnd/>
            </a:ln>
          </p:spPr>
          <p:txBody>
            <a:bodyPr>
              <a:spAutoFit/>
            </a:bodyPr>
            <a:lstStyle/>
            <a:p>
              <a:r>
                <a:rPr lang="en-US" sz="900">
                  <a:solidFill>
                    <a:srgbClr val="FF0000"/>
                  </a:solidFill>
                </a:rPr>
                <a:t>Repressor:</a:t>
              </a:r>
            </a:p>
            <a:p>
              <a:r>
                <a:rPr lang="en-US" sz="900">
                  <a:solidFill>
                    <a:srgbClr val="FF0000"/>
                  </a:solidFill>
                </a:rPr>
                <a:t>Prevents Crystallin in CNS</a:t>
              </a:r>
            </a:p>
          </p:txBody>
        </p:sp>
        <p:sp>
          <p:nvSpPr>
            <p:cNvPr id="26635" name="TextBox 16"/>
            <p:cNvSpPr txBox="1">
              <a:spLocks noChangeArrowheads="1"/>
            </p:cNvSpPr>
            <p:nvPr/>
          </p:nvSpPr>
          <p:spPr bwMode="auto">
            <a:xfrm>
              <a:off x="6045200" y="4248150"/>
              <a:ext cx="781050" cy="230188"/>
            </a:xfrm>
            <a:prstGeom prst="rect">
              <a:avLst/>
            </a:prstGeom>
            <a:noFill/>
            <a:ln w="9525">
              <a:noFill/>
              <a:miter lim="800000"/>
              <a:headEnd/>
              <a:tailEnd/>
            </a:ln>
          </p:spPr>
          <p:txBody>
            <a:bodyPr>
              <a:spAutoFit/>
            </a:bodyPr>
            <a:lstStyle/>
            <a:p>
              <a:r>
                <a:rPr lang="en-US" sz="900"/>
                <a:t>activator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Transcription Factor Summary</a:t>
            </a:r>
          </a:p>
        </p:txBody>
      </p:sp>
      <p:pic>
        <p:nvPicPr>
          <p:cNvPr id="27651" name="Picture 3" descr="fig0903"/>
          <p:cNvPicPr>
            <a:picLocks noChangeAspect="1" noChangeArrowheads="1"/>
          </p:cNvPicPr>
          <p:nvPr/>
        </p:nvPicPr>
        <p:blipFill>
          <a:blip r:embed="rId2" cstate="print"/>
          <a:srcRect/>
          <a:stretch>
            <a:fillRect/>
          </a:stretch>
        </p:blipFill>
        <p:spPr bwMode="auto">
          <a:xfrm>
            <a:off x="754063" y="2147888"/>
            <a:ext cx="7286625" cy="3695700"/>
          </a:xfrm>
          <a:prstGeom prst="rect">
            <a:avLst/>
          </a:prstGeom>
          <a:noFill/>
          <a:ln w="9525">
            <a:noFill/>
            <a:miter lim="800000"/>
            <a:headEnd/>
            <a:tailEnd/>
          </a:ln>
        </p:spPr>
      </p:pic>
      <p:pic>
        <p:nvPicPr>
          <p:cNvPr id="4" name="Picture 3" descr="fig0903"/>
          <p:cNvPicPr>
            <a:picLocks noChangeAspect="1" noChangeArrowheads="1"/>
          </p:cNvPicPr>
          <p:nvPr/>
        </p:nvPicPr>
        <p:blipFill>
          <a:blip r:embed="rId2" cstate="print"/>
          <a:srcRect/>
          <a:stretch>
            <a:fillRect/>
          </a:stretch>
        </p:blipFill>
        <p:spPr bwMode="auto">
          <a:xfrm>
            <a:off x="685800" y="2133600"/>
            <a:ext cx="7286625"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dirty="0" smtClean="0"/>
              <a:t>Transcription Initiation Complex</a:t>
            </a:r>
            <a:endParaRPr lang="en-US" dirty="0"/>
          </a:p>
        </p:txBody>
      </p:sp>
      <p:sp>
        <p:nvSpPr>
          <p:cNvPr id="3" name="Content Placeholder 2"/>
          <p:cNvSpPr>
            <a:spLocks noGrp="1"/>
          </p:cNvSpPr>
          <p:nvPr>
            <p:ph idx="1"/>
          </p:nvPr>
        </p:nvSpPr>
        <p:spPr>
          <a:xfrm>
            <a:off x="457200" y="5227637"/>
            <a:ext cx="8229600" cy="2087563"/>
          </a:xfrm>
        </p:spPr>
        <p:txBody>
          <a:bodyPr/>
          <a:lstStyle/>
          <a:p>
            <a:r>
              <a:rPr lang="en-US" dirty="0" smtClean="0"/>
              <a:t>RNA </a:t>
            </a:r>
            <a:r>
              <a:rPr lang="en-US" dirty="0" err="1" smtClean="0"/>
              <a:t>Pol</a:t>
            </a:r>
            <a:endParaRPr lang="en-US" dirty="0" smtClean="0"/>
          </a:p>
          <a:p>
            <a:r>
              <a:rPr lang="en-US" dirty="0" smtClean="0"/>
              <a:t>Transcription Factors</a:t>
            </a:r>
          </a:p>
          <a:p>
            <a:endParaRPr lang="en-US" dirty="0"/>
          </a:p>
        </p:txBody>
      </p:sp>
      <p:sp>
        <p:nvSpPr>
          <p:cNvPr id="4" name="Footer Placeholder 3"/>
          <p:cNvSpPr>
            <a:spLocks noGrp="1"/>
          </p:cNvSpPr>
          <p:nvPr>
            <p:ph type="ftr" sz="quarter" idx="11"/>
          </p:nvPr>
        </p:nvSpPr>
        <p:spPr/>
        <p:txBody>
          <a:bodyPr/>
          <a:lstStyle/>
          <a:p>
            <a:r>
              <a:rPr lang="en-US" smtClean="0"/>
              <a:t>NANSI 2011</a:t>
            </a:r>
            <a:endParaRPr lang="en-US"/>
          </a:p>
        </p:txBody>
      </p:sp>
      <p:sp>
        <p:nvSpPr>
          <p:cNvPr id="5" name="TextBox 4"/>
          <p:cNvSpPr txBox="1"/>
          <p:nvPr/>
        </p:nvSpPr>
        <p:spPr>
          <a:xfrm>
            <a:off x="533400" y="1524000"/>
            <a:ext cx="2133600" cy="2308324"/>
          </a:xfrm>
          <a:prstGeom prst="rect">
            <a:avLst/>
          </a:prstGeom>
          <a:noFill/>
        </p:spPr>
        <p:txBody>
          <a:bodyPr wrap="square" rtlCol="0">
            <a:spAutoFit/>
          </a:bodyPr>
          <a:lstStyle/>
          <a:p>
            <a:r>
              <a:rPr lang="en-US" dirty="0" smtClean="0"/>
              <a:t>Parts of Eukaryotic Promoter</a:t>
            </a:r>
          </a:p>
          <a:p>
            <a:r>
              <a:rPr lang="en-US" dirty="0" smtClean="0"/>
              <a:t>Several </a:t>
            </a:r>
            <a:r>
              <a:rPr lang="en-US" dirty="0" err="1" smtClean="0"/>
              <a:t>txn</a:t>
            </a:r>
            <a:r>
              <a:rPr lang="en-US" dirty="0" smtClean="0"/>
              <a:t> factors</a:t>
            </a:r>
          </a:p>
          <a:p>
            <a:r>
              <a:rPr lang="en-US" dirty="0" err="1" smtClean="0"/>
              <a:t>Txn</a:t>
            </a:r>
            <a:r>
              <a:rPr lang="en-US" dirty="0" smtClean="0"/>
              <a:t> initiation complex</a:t>
            </a:r>
          </a:p>
          <a:p>
            <a:r>
              <a:rPr lang="en-US" dirty="0" smtClean="0"/>
              <a:t>Enhancers</a:t>
            </a:r>
          </a:p>
          <a:p>
            <a:endParaRPr lang="en-US" dirty="0"/>
          </a:p>
          <a:p>
            <a:r>
              <a:rPr lang="en-US" dirty="0" smtClean="0"/>
              <a:t>Directionality?</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0058400" y="914400"/>
            <a:ext cx="2705100" cy="4676775"/>
          </a:xfrm>
          <a:prstGeom prst="rect">
            <a:avLst/>
          </a:prstGeom>
          <a:noFill/>
          <a:ln w="9525">
            <a:noFill/>
            <a:miter lim="800000"/>
            <a:headEnd/>
            <a:tailEnd/>
          </a:ln>
        </p:spPr>
      </p:pic>
      <p:sp>
        <p:nvSpPr>
          <p:cNvPr id="7" name="Rectangle 6"/>
          <p:cNvSpPr/>
          <p:nvPr/>
        </p:nvSpPr>
        <p:spPr>
          <a:xfrm>
            <a:off x="9677400" y="5562600"/>
            <a:ext cx="3657600" cy="800219"/>
          </a:xfrm>
          <a:prstGeom prst="rect">
            <a:avLst/>
          </a:prstGeom>
        </p:spPr>
        <p:txBody>
          <a:bodyPr wrap="square">
            <a:spAutoFit/>
          </a:bodyPr>
          <a:lstStyle/>
          <a:p>
            <a:r>
              <a:rPr lang="en-US" sz="1400" dirty="0" smtClean="0">
                <a:hlinkClick r:id="rId3"/>
              </a:rPr>
              <a:t>http://drtedwilliams.net/kb/index.php?pagename=Eukaryotic%20Transcription%20Initiation</a:t>
            </a:r>
            <a:endParaRPr lang="en-US" sz="1400" dirty="0" smtClean="0"/>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4495800" y="1143000"/>
            <a:ext cx="4435598" cy="5017770"/>
          </a:xfrm>
          <a:prstGeom prst="rect">
            <a:avLst/>
          </a:prstGeom>
          <a:noFill/>
          <a:ln w="9525">
            <a:noFill/>
            <a:miter lim="800000"/>
            <a:headEnd/>
            <a:tailEnd/>
          </a:ln>
        </p:spPr>
      </p:pic>
      <p:sp>
        <p:nvSpPr>
          <p:cNvPr id="9" name="Rectangle 8"/>
          <p:cNvSpPr/>
          <p:nvPr/>
        </p:nvSpPr>
        <p:spPr>
          <a:xfrm>
            <a:off x="5867400" y="6324600"/>
            <a:ext cx="3200400" cy="800219"/>
          </a:xfrm>
          <a:prstGeom prst="rect">
            <a:avLst/>
          </a:prstGeom>
        </p:spPr>
        <p:txBody>
          <a:bodyPr wrap="square">
            <a:spAutoFit/>
          </a:bodyPr>
          <a:lstStyle/>
          <a:p>
            <a:r>
              <a:rPr lang="en-US" sz="1400" dirty="0" smtClean="0">
                <a:hlinkClick r:id="rId5"/>
              </a:rPr>
              <a:t>http://www.cbs.dtu.dk/staff/dave/roanoke/genetics980408f.htm</a:t>
            </a:r>
            <a:endParaRPr lang="en-US" sz="1400" dirty="0" smtClean="0"/>
          </a:p>
          <a:p>
            <a:endParaRPr lang="en-US" dirty="0"/>
          </a:p>
        </p:txBody>
      </p:sp>
      <p:pic>
        <p:nvPicPr>
          <p:cNvPr id="1026" name="Picture 2"/>
          <p:cNvPicPr>
            <a:picLocks noChangeAspect="1" noChangeArrowheads="1"/>
          </p:cNvPicPr>
          <p:nvPr/>
        </p:nvPicPr>
        <p:blipFill>
          <a:blip r:embed="rId6" cstate="print"/>
          <a:srcRect/>
          <a:stretch>
            <a:fillRect/>
          </a:stretch>
        </p:blipFill>
        <p:spPr bwMode="auto">
          <a:xfrm>
            <a:off x="-6172200" y="2667000"/>
            <a:ext cx="5715000" cy="2714625"/>
          </a:xfrm>
          <a:prstGeom prst="rect">
            <a:avLst/>
          </a:prstGeom>
          <a:noFill/>
          <a:ln w="9525">
            <a:noFill/>
            <a:miter lim="800000"/>
            <a:headEnd/>
            <a:tailEnd/>
          </a:ln>
        </p:spPr>
      </p:pic>
      <p:pic>
        <p:nvPicPr>
          <p:cNvPr id="12" name="Picture 11" descr="fig0903"/>
          <p:cNvPicPr>
            <a:picLocks noChangeAspect="1" noChangeArrowheads="1"/>
          </p:cNvPicPr>
          <p:nvPr/>
        </p:nvPicPr>
        <p:blipFill>
          <a:blip r:embed="rId7" cstate="print"/>
          <a:srcRect/>
          <a:stretch>
            <a:fillRect/>
          </a:stretch>
        </p:blipFill>
        <p:spPr bwMode="auto">
          <a:xfrm>
            <a:off x="-3886200" y="685800"/>
            <a:ext cx="7286625" cy="36957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3200" i="0" smtClean="0"/>
              <a:t>Muticellular Organisms Contain Many Cell Types</a:t>
            </a:r>
          </a:p>
        </p:txBody>
      </p:sp>
      <p:sp>
        <p:nvSpPr>
          <p:cNvPr id="9219" name="Text Box 7"/>
          <p:cNvSpPr txBox="1">
            <a:spLocks noChangeArrowheads="1"/>
          </p:cNvSpPr>
          <p:nvPr/>
        </p:nvSpPr>
        <p:spPr bwMode="auto">
          <a:xfrm>
            <a:off x="593725" y="5146675"/>
            <a:ext cx="7940675" cy="457200"/>
          </a:xfrm>
          <a:prstGeom prst="rect">
            <a:avLst/>
          </a:prstGeom>
          <a:noFill/>
          <a:ln w="9525">
            <a:noFill/>
            <a:miter lim="800000"/>
            <a:headEnd/>
            <a:tailEnd/>
          </a:ln>
        </p:spPr>
        <p:txBody>
          <a:bodyPr>
            <a:spAutoFit/>
          </a:bodyPr>
          <a:lstStyle/>
          <a:p>
            <a:endParaRPr lang="en-US" b="0"/>
          </a:p>
        </p:txBody>
      </p:sp>
      <p:pic>
        <p:nvPicPr>
          <p:cNvPr id="9220" name="Picture 6"/>
          <p:cNvPicPr>
            <a:picLocks noChangeAspect="1" noChangeArrowheads="1"/>
          </p:cNvPicPr>
          <p:nvPr/>
        </p:nvPicPr>
        <p:blipFill>
          <a:blip r:embed="rId3" cstate="print"/>
          <a:srcRect/>
          <a:stretch>
            <a:fillRect/>
          </a:stretch>
        </p:blipFill>
        <p:spPr bwMode="auto">
          <a:xfrm>
            <a:off x="152400" y="1447800"/>
            <a:ext cx="8926513" cy="4267200"/>
          </a:xfrm>
          <a:prstGeom prst="rect">
            <a:avLst/>
          </a:prstGeom>
          <a:noFill/>
          <a:ln w="9525">
            <a:noFill/>
            <a:miter lim="800000"/>
            <a:headEnd/>
            <a:tailEnd/>
          </a:ln>
        </p:spPr>
      </p:pic>
      <p:sp>
        <p:nvSpPr>
          <p:cNvPr id="9221" name="Rectangle 6"/>
          <p:cNvSpPr>
            <a:spLocks noChangeArrowheads="1"/>
          </p:cNvSpPr>
          <p:nvPr/>
        </p:nvSpPr>
        <p:spPr bwMode="auto">
          <a:xfrm>
            <a:off x="381000" y="6019800"/>
            <a:ext cx="8305800" cy="369888"/>
          </a:xfrm>
          <a:prstGeom prst="rect">
            <a:avLst/>
          </a:prstGeom>
          <a:noFill/>
          <a:ln w="9525">
            <a:noFill/>
            <a:miter lim="800000"/>
            <a:headEnd/>
            <a:tailEnd/>
          </a:ln>
        </p:spPr>
        <p:txBody>
          <a:bodyPr>
            <a:spAutoFit/>
          </a:bodyPr>
          <a:lstStyle/>
          <a:p>
            <a:r>
              <a:rPr lang="en-US" sz="1800"/>
              <a:t>Figure 1.1  Some Representative Differentiated Cell Types of the Vertebrate Body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052"/>
          </a:xfrm>
        </p:spPr>
        <p:txBody>
          <a:bodyPr>
            <a:normAutofit fontScale="90000"/>
          </a:bodyPr>
          <a:lstStyle/>
          <a:p>
            <a:r>
              <a:rPr lang="en-US" dirty="0" smtClean="0"/>
              <a:t>Muscle &amp; Nerve Cells</a:t>
            </a:r>
            <a:endParaRPr lang="en-US" dirty="0"/>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18449" y="1131570"/>
            <a:ext cx="8822698" cy="5726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and Nerve Cells: Closer Up</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002323" y="1318260"/>
            <a:ext cx="6858000" cy="516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Box 1"/>
          <p:cNvSpPr txBox="1">
            <a:spLocks noChangeArrowheads="1"/>
          </p:cNvSpPr>
          <p:nvPr/>
        </p:nvSpPr>
        <p:spPr bwMode="auto">
          <a:xfrm>
            <a:off x="309563" y="1155700"/>
            <a:ext cx="7392987" cy="461963"/>
          </a:xfrm>
          <a:prstGeom prst="rect">
            <a:avLst/>
          </a:prstGeom>
          <a:noFill/>
          <a:ln w="9525">
            <a:noFill/>
            <a:miter lim="800000"/>
            <a:headEnd/>
            <a:tailEnd/>
          </a:ln>
        </p:spPr>
        <p:txBody>
          <a:bodyPr wrap="none">
            <a:spAutoFit/>
          </a:bodyPr>
          <a:lstStyle/>
          <a:p>
            <a:r>
              <a:rPr lang="en-US" sz="2400">
                <a:latin typeface="Chalkboard" charset="0"/>
              </a:rPr>
              <a:t>Review and reinforce questions (5 clicker questions)</a:t>
            </a:r>
          </a:p>
        </p:txBody>
      </p:sp>
      <p:sp>
        <p:nvSpPr>
          <p:cNvPr id="3074" name="TextBox 2"/>
          <p:cNvSpPr txBox="1">
            <a:spLocks noChangeArrowheads="1"/>
          </p:cNvSpPr>
          <p:nvPr/>
        </p:nvSpPr>
        <p:spPr bwMode="auto">
          <a:xfrm>
            <a:off x="461963" y="1617663"/>
            <a:ext cx="7389812" cy="830262"/>
          </a:xfrm>
          <a:prstGeom prst="rect">
            <a:avLst/>
          </a:prstGeom>
          <a:noFill/>
          <a:ln w="9525">
            <a:noFill/>
            <a:miter lim="800000"/>
            <a:headEnd/>
            <a:tailEnd/>
          </a:ln>
        </p:spPr>
        <p:txBody>
          <a:bodyPr wrap="none">
            <a:spAutoFit/>
          </a:bodyPr>
          <a:lstStyle/>
          <a:p>
            <a:r>
              <a:rPr lang="en-US" sz="2400">
                <a:latin typeface="Chalkboard" charset="0"/>
              </a:rPr>
              <a:t>Think-pair-share #1: identify 2 different cell types</a:t>
            </a:r>
          </a:p>
          <a:p>
            <a:r>
              <a:rPr lang="en-US" sz="2400">
                <a:latin typeface="Chalkboard" charset="0"/>
              </a:rPr>
              <a:t>	compare and contrast</a:t>
            </a:r>
          </a:p>
        </p:txBody>
      </p:sp>
      <p:sp>
        <p:nvSpPr>
          <p:cNvPr id="3075" name="TextBox 3"/>
          <p:cNvSpPr txBox="1">
            <a:spLocks noChangeArrowheads="1"/>
          </p:cNvSpPr>
          <p:nvPr/>
        </p:nvSpPr>
        <p:spPr bwMode="auto">
          <a:xfrm>
            <a:off x="309563" y="2447925"/>
            <a:ext cx="8834437" cy="1200150"/>
          </a:xfrm>
          <a:prstGeom prst="rect">
            <a:avLst/>
          </a:prstGeom>
          <a:noFill/>
          <a:ln w="9525">
            <a:noFill/>
            <a:miter lim="800000"/>
            <a:headEnd/>
            <a:tailEnd/>
          </a:ln>
        </p:spPr>
        <p:txBody>
          <a:bodyPr wrap="none">
            <a:spAutoFit/>
          </a:bodyPr>
          <a:lstStyle/>
          <a:p>
            <a:r>
              <a:rPr lang="en-US" sz="2400">
                <a:latin typeface="Chalkboard" charset="0"/>
              </a:rPr>
              <a:t>Pair-think-share: show two example cells, list macromolecules</a:t>
            </a:r>
          </a:p>
          <a:p>
            <a:r>
              <a:rPr lang="en-US" sz="2400">
                <a:latin typeface="Chalkboard" charset="0"/>
              </a:rPr>
              <a:t>	Of these macromolecules which is the principal cause of </a:t>
            </a:r>
          </a:p>
          <a:p>
            <a:r>
              <a:rPr lang="en-US" sz="2400">
                <a:latin typeface="Chalkboard" charset="0"/>
              </a:rPr>
              <a:t>	the cellular differences. Why?</a:t>
            </a:r>
          </a:p>
        </p:txBody>
      </p:sp>
      <p:sp>
        <p:nvSpPr>
          <p:cNvPr id="5" name="TextBox 4"/>
          <p:cNvSpPr txBox="1"/>
          <p:nvPr/>
        </p:nvSpPr>
        <p:spPr>
          <a:xfrm>
            <a:off x="1447800" y="0"/>
            <a:ext cx="5867400" cy="369332"/>
          </a:xfrm>
          <a:prstGeom prst="rect">
            <a:avLst/>
          </a:prstGeom>
          <a:noFill/>
        </p:spPr>
        <p:txBody>
          <a:bodyPr wrap="square" rtlCol="0">
            <a:spAutoFit/>
          </a:bodyPr>
          <a:lstStyle/>
          <a:p>
            <a:r>
              <a:rPr lang="en-US" dirty="0" smtClean="0"/>
              <a:t>Planned Activities: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0813" y="977900"/>
            <a:ext cx="8890000" cy="4692650"/>
          </a:xfrm>
          <a:prstGeom prst="rect">
            <a:avLst/>
          </a:prstGeom>
          <a:noFill/>
        </p:spPr>
        <p:txBody>
          <a:bodyPr>
            <a:spAutoFit/>
          </a:bodyPr>
          <a:lstStyle/>
          <a:p>
            <a:pPr fontAlgn="auto">
              <a:spcBef>
                <a:spcPts val="0"/>
              </a:spcBef>
              <a:spcAft>
                <a:spcPts val="0"/>
              </a:spcAft>
              <a:defRPr/>
            </a:pPr>
            <a:r>
              <a:rPr lang="en-US" sz="2300" dirty="0">
                <a:latin typeface="Chalkboard"/>
                <a:ea typeface="+mn-ea"/>
                <a:cs typeface="Chalkboard"/>
              </a:rPr>
              <a:t>Q1. Which of the following correctly orders the events of gene expression</a:t>
            </a:r>
          </a:p>
          <a:p>
            <a:pPr fontAlgn="auto">
              <a:spcBef>
                <a:spcPts val="0"/>
              </a:spcBef>
              <a:spcAft>
                <a:spcPts val="0"/>
              </a:spcAft>
              <a:defRPr/>
            </a:pPr>
            <a:endParaRPr lang="en-US" sz="2300" dirty="0">
              <a:latin typeface="Chalkboard"/>
              <a:ea typeface="+mn-ea"/>
              <a:cs typeface="Chalkboard"/>
            </a:endParaRPr>
          </a:p>
          <a:p>
            <a:pPr marL="342900" indent="-342900" fontAlgn="auto">
              <a:spcBef>
                <a:spcPts val="0"/>
              </a:spcBef>
              <a:spcAft>
                <a:spcPts val="0"/>
              </a:spcAft>
              <a:buFontTx/>
              <a:buAutoNum type="alphaUcPeriod"/>
              <a:defRPr/>
            </a:pPr>
            <a:endParaRPr lang="en-US" sz="2300" dirty="0">
              <a:latin typeface="Chalkboard"/>
              <a:ea typeface="+mn-ea"/>
              <a:cs typeface="Chalkboard"/>
            </a:endParaRPr>
          </a:p>
          <a:p>
            <a:pPr fontAlgn="auto">
              <a:spcBef>
                <a:spcPts val="0"/>
              </a:spcBef>
              <a:spcAft>
                <a:spcPts val="0"/>
              </a:spcAft>
              <a:defRPr/>
            </a:pPr>
            <a:r>
              <a:rPr lang="en-US" sz="2300" dirty="0">
                <a:latin typeface="Chalkboard"/>
                <a:ea typeface="+mn-ea"/>
                <a:cs typeface="Chalkboard"/>
              </a:rPr>
              <a:t>a) RNA is translated into proteins which is transcribed into DNA</a:t>
            </a:r>
          </a:p>
          <a:p>
            <a:pPr fontAlgn="auto">
              <a:spcBef>
                <a:spcPts val="0"/>
              </a:spcBef>
              <a:spcAft>
                <a:spcPts val="0"/>
              </a:spcAft>
              <a:defRPr/>
            </a:pPr>
            <a:endParaRPr lang="en-US" sz="2300" dirty="0">
              <a:latin typeface="Chalkboard"/>
              <a:ea typeface="+mn-ea"/>
              <a:cs typeface="Chalkboard"/>
            </a:endParaRPr>
          </a:p>
          <a:p>
            <a:pPr fontAlgn="auto">
              <a:spcBef>
                <a:spcPts val="0"/>
              </a:spcBef>
              <a:spcAft>
                <a:spcPts val="0"/>
              </a:spcAft>
              <a:defRPr/>
            </a:pPr>
            <a:r>
              <a:rPr lang="en-US" sz="2300" dirty="0">
                <a:latin typeface="Chalkboard"/>
                <a:ea typeface="+mn-ea"/>
                <a:cs typeface="Chalkboard"/>
              </a:rPr>
              <a:t>b) DNA is transcribed into RNA which is translated into protein</a:t>
            </a:r>
          </a:p>
          <a:p>
            <a:pPr fontAlgn="auto">
              <a:spcBef>
                <a:spcPts val="0"/>
              </a:spcBef>
              <a:spcAft>
                <a:spcPts val="0"/>
              </a:spcAft>
              <a:defRPr/>
            </a:pPr>
            <a:endParaRPr lang="en-US" sz="2300" dirty="0">
              <a:latin typeface="Chalkboard"/>
              <a:ea typeface="+mn-ea"/>
              <a:cs typeface="Chalkboard"/>
            </a:endParaRPr>
          </a:p>
          <a:p>
            <a:pPr fontAlgn="auto">
              <a:spcBef>
                <a:spcPts val="0"/>
              </a:spcBef>
              <a:spcAft>
                <a:spcPts val="0"/>
              </a:spcAft>
              <a:defRPr/>
            </a:pPr>
            <a:r>
              <a:rPr lang="en-US" sz="2300" dirty="0">
                <a:latin typeface="Chalkboard"/>
                <a:ea typeface="+mn-ea"/>
                <a:cs typeface="Chalkboard"/>
              </a:rPr>
              <a:t>c) Protein is transcribed into DNA which is translated into RNA</a:t>
            </a:r>
          </a:p>
          <a:p>
            <a:pPr marL="342900" indent="-342900" fontAlgn="auto">
              <a:spcBef>
                <a:spcPts val="0"/>
              </a:spcBef>
              <a:spcAft>
                <a:spcPts val="0"/>
              </a:spcAft>
              <a:buFontTx/>
              <a:buAutoNum type="alphaUcPeriod"/>
              <a:defRPr/>
            </a:pPr>
            <a:endParaRPr lang="en-US" sz="2300" dirty="0">
              <a:latin typeface="Chalkboard"/>
              <a:ea typeface="+mn-ea"/>
              <a:cs typeface="Chalkboard"/>
            </a:endParaRPr>
          </a:p>
          <a:p>
            <a:pPr fontAlgn="auto">
              <a:spcBef>
                <a:spcPts val="0"/>
              </a:spcBef>
              <a:spcAft>
                <a:spcPts val="0"/>
              </a:spcAft>
              <a:defRPr/>
            </a:pPr>
            <a:r>
              <a:rPr lang="en-US" sz="2300" dirty="0">
                <a:latin typeface="Chalkboard"/>
                <a:ea typeface="+mn-ea"/>
                <a:cs typeface="Chalkboard"/>
              </a:rPr>
              <a:t>d) DNA is translated into RNA which is transcribed into protein</a:t>
            </a:r>
          </a:p>
          <a:p>
            <a:pPr fontAlgn="auto">
              <a:spcBef>
                <a:spcPts val="0"/>
              </a:spcBef>
              <a:spcAft>
                <a:spcPts val="0"/>
              </a:spcAft>
              <a:defRPr/>
            </a:pPr>
            <a:endParaRPr lang="en-US" sz="2300" dirty="0">
              <a:latin typeface="Chalkboard"/>
              <a:ea typeface="+mn-ea"/>
              <a:cs typeface="Chalkboard"/>
            </a:endParaRPr>
          </a:p>
          <a:p>
            <a:pPr fontAlgn="auto">
              <a:spcBef>
                <a:spcPts val="0"/>
              </a:spcBef>
              <a:spcAft>
                <a:spcPts val="0"/>
              </a:spcAft>
              <a:defRPr/>
            </a:pPr>
            <a:endParaRPr lang="en-US" sz="2300" dirty="0">
              <a:latin typeface="Chalkboard"/>
              <a:ea typeface="+mn-ea"/>
              <a:cs typeface="Chalkboar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49263" y="1385888"/>
            <a:ext cx="8412162" cy="3416300"/>
          </a:xfrm>
          <a:prstGeom prst="rect">
            <a:avLst/>
          </a:prstGeom>
        </p:spPr>
        <p:txBody>
          <a:bodyPr>
            <a:spAutoFit/>
          </a:bodyPr>
          <a:lstStyle/>
          <a:p>
            <a:pPr fontAlgn="auto">
              <a:spcBef>
                <a:spcPts val="0"/>
              </a:spcBef>
              <a:spcAft>
                <a:spcPts val="0"/>
              </a:spcAft>
              <a:defRPr/>
            </a:pPr>
            <a:r>
              <a:rPr lang="en-US" sz="2400" dirty="0">
                <a:latin typeface="Chalkboard"/>
                <a:ea typeface="+mn-ea"/>
                <a:cs typeface="Chalkboard"/>
              </a:rPr>
              <a:t>Q2. Transcription starts when RNA polymerase binds to:</a:t>
            </a:r>
          </a:p>
          <a:p>
            <a:pPr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 promoter sequence</a:t>
            </a:r>
          </a:p>
          <a:p>
            <a:pPr fontAlgn="auto">
              <a:spcBef>
                <a:spcPts val="0"/>
              </a:spcBef>
              <a:spcAft>
                <a:spcPts val="0"/>
              </a:spcAft>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 terminator sequence</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 repressor protein</a:t>
            </a:r>
          </a:p>
          <a:p>
            <a:pPr marL="228600" indent="-228600" fontAlgn="auto">
              <a:spcBef>
                <a:spcPts val="0"/>
              </a:spcBef>
              <a:spcAft>
                <a:spcPts val="0"/>
              </a:spcAft>
              <a:buFontTx/>
              <a:buAutoNum type="alphaLcParenR"/>
              <a:defRPr/>
            </a:pPr>
            <a:endParaRPr lang="en-US" sz="2400" dirty="0">
              <a:latin typeface="Chalkboard"/>
              <a:ea typeface="+mn-ea"/>
              <a:cs typeface="Chalkboard"/>
            </a:endParaRPr>
          </a:p>
          <a:p>
            <a:pPr marL="228600" indent="-228600" fontAlgn="auto">
              <a:spcBef>
                <a:spcPts val="0"/>
              </a:spcBef>
              <a:spcAft>
                <a:spcPts val="0"/>
              </a:spcAft>
              <a:buFontTx/>
              <a:buAutoNum type="alphaLcParenR"/>
              <a:defRPr/>
            </a:pPr>
            <a:r>
              <a:rPr lang="en-US" sz="2400" dirty="0">
                <a:latin typeface="Chalkboard"/>
                <a:ea typeface="+mn-ea"/>
                <a:cs typeface="Chalkboard"/>
              </a:rPr>
              <a:t> An inducer molecule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IIW_NOTES_FOOT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3973</Words>
  <Application>Microsoft Macintosh PowerPoint</Application>
  <PresentationFormat>On-screen Show (4:3)</PresentationFormat>
  <Paragraphs>768</Paragraphs>
  <Slides>76</Slides>
  <Notes>26</Notes>
  <HiddenSlides>0</HiddenSlides>
  <MMClips>0</MMClips>
  <ScaleCrop>false</ScaleCrop>
  <HeadingPairs>
    <vt:vector size="4" baseType="variant">
      <vt:variant>
        <vt:lpstr>Design Template</vt:lpstr>
      </vt:variant>
      <vt:variant>
        <vt:i4>1</vt:i4>
      </vt:variant>
      <vt:variant>
        <vt:lpstr>Slide Titles</vt:lpstr>
      </vt:variant>
      <vt:variant>
        <vt:i4>76</vt:i4>
      </vt:variant>
    </vt:vector>
  </HeadingPairs>
  <TitlesOfParts>
    <vt:vector size="77" baseType="lpstr">
      <vt:lpstr>Office Theme</vt:lpstr>
      <vt:lpstr>Regulation of Gene Expression in Multicellular Organisms</vt:lpstr>
      <vt:lpstr>Outline</vt:lpstr>
      <vt:lpstr>Outline</vt:lpstr>
      <vt:lpstr>Slide 4</vt:lpstr>
      <vt:lpstr>Slide 5</vt:lpstr>
      <vt:lpstr>Outline</vt:lpstr>
      <vt:lpstr>Slide 7</vt:lpstr>
      <vt:lpstr>Slide 8</vt:lpstr>
      <vt:lpstr>Slide 9</vt:lpstr>
      <vt:lpstr>Slide 10</vt:lpstr>
      <vt:lpstr>Slide 11</vt:lpstr>
      <vt:lpstr>Slide 12</vt:lpstr>
      <vt:lpstr>Outline</vt:lpstr>
      <vt:lpstr>Slide 14</vt:lpstr>
      <vt:lpstr>Takeaway</vt:lpstr>
      <vt:lpstr>Slide 16</vt:lpstr>
      <vt:lpstr>Which of the following macromolecules is primarily responsible for the differences between these two cells?</vt:lpstr>
      <vt:lpstr>Which of the following macromolecules is primarily responsible for the differences between these two cells?</vt:lpstr>
      <vt:lpstr>Takeaway</vt:lpstr>
      <vt:lpstr>Outline</vt:lpstr>
      <vt:lpstr>Transcription Refresher</vt:lpstr>
      <vt:lpstr>Promoters and Enhancers</vt:lpstr>
      <vt:lpstr>Transcription Initiation Complex</vt:lpstr>
      <vt:lpstr>Types of Gene Regulation</vt:lpstr>
      <vt:lpstr>Example: Temporal Regulation of Globin</vt:lpstr>
      <vt:lpstr>Clicker Question</vt:lpstr>
      <vt:lpstr>Clicker Question</vt:lpstr>
      <vt:lpstr>Outline</vt:lpstr>
      <vt:lpstr>Think Like a Scientist</vt:lpstr>
      <vt:lpstr>Outline</vt:lpstr>
      <vt:lpstr>Summary</vt:lpstr>
      <vt:lpstr>Homework</vt:lpstr>
      <vt:lpstr>Slide 33</vt:lpstr>
      <vt:lpstr>EXTRA SLIDES THAT MAY HELP</vt:lpstr>
      <vt:lpstr>CASE STUDY</vt:lpstr>
      <vt:lpstr>Elizabeth’s CFTR* Gene </vt:lpstr>
      <vt:lpstr>Jeffrey’s CFTR* Gene </vt:lpstr>
      <vt:lpstr>Slide 38</vt:lpstr>
      <vt:lpstr>Central Dogma of Biology</vt:lpstr>
      <vt:lpstr>RNA Polymerase</vt:lpstr>
      <vt:lpstr>Prokaryotic and Eukaryotic Promoter Elements</vt:lpstr>
      <vt:lpstr>Three Flavors of RNA Polymerase in Eukaryotes</vt:lpstr>
      <vt:lpstr>Txn Initiation and Elongation in Bacteria</vt:lpstr>
      <vt:lpstr>Termination of Transcription in Bacteria</vt:lpstr>
      <vt:lpstr>Mechanism: Transcriptional Regulation  of the CFTR Gene</vt:lpstr>
      <vt:lpstr>Slide 46</vt:lpstr>
      <vt:lpstr>Transcription Refresher</vt:lpstr>
      <vt:lpstr>15.10  Adult and fetal hemoglobin molecules differ in their globin subunits</vt:lpstr>
      <vt:lpstr>So What’s A Gene?</vt:lpstr>
      <vt:lpstr>Anatomy of a Gene</vt:lpstr>
      <vt:lpstr>5.2  Nucleotide sequence of the human β-globin gene (Part 1)</vt:lpstr>
      <vt:lpstr>5.3  Summary of the steps involved in the production of β-globin and hemoglobin (Part 1)</vt:lpstr>
      <vt:lpstr>5.3  Summary of the steps involved in the production of β-globin and hemoglobin (Part 2)</vt:lpstr>
      <vt:lpstr>Enhancers and Promoters</vt:lpstr>
      <vt:lpstr>Silencers</vt:lpstr>
      <vt:lpstr>Insulator Elements</vt:lpstr>
      <vt:lpstr>5.4  Formation of the active eukaryotic transcription initiation complex (Part 1)</vt:lpstr>
      <vt:lpstr>5.4  Formation of the active eukaryotic transcription initiation complex (Part 2)</vt:lpstr>
      <vt:lpstr>Transcription Initiation Factor Mnemonic: </vt:lpstr>
      <vt:lpstr>Basal Txn Factors Interact with RNA pol through TAFs and the Mediator Complex</vt:lpstr>
      <vt:lpstr>5.10  TAFII250, a TAF that binds TBP, can function as a histone acetyltransferase</vt:lpstr>
      <vt:lpstr>Identifying Regulatory Elements</vt:lpstr>
      <vt:lpstr>Slide 63</vt:lpstr>
      <vt:lpstr>5.7  Regulatory regions of the mouse Pax6 gene</vt:lpstr>
      <vt:lpstr>Transcription Factor Domains</vt:lpstr>
      <vt:lpstr>Types of Transcription Factors</vt:lpstr>
      <vt:lpstr>Pioneer Transcription Factors</vt:lpstr>
      <vt:lpstr>Transcription Factors Act on Many Genes</vt:lpstr>
      <vt:lpstr>Transcription Factor Example 1: MITF</vt:lpstr>
      <vt:lpstr>Transcription Factor Example 2: Pax6</vt:lpstr>
      <vt:lpstr>Transcription Factor Summary</vt:lpstr>
      <vt:lpstr>Transcription Initiation Complex</vt:lpstr>
      <vt:lpstr>Muticellular Organisms Contain Many Cell Types</vt:lpstr>
      <vt:lpstr>Muscle &amp; Nerve Cells</vt:lpstr>
      <vt:lpstr>Muscle and Nerve Cells: Closer Up</vt:lpstr>
      <vt:lpstr>Slide 76</vt:lpstr>
    </vt:vector>
  </TitlesOfParts>
  <Company>Microsoft</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Regulation of Gene Expression in Multicellular Organisms</dc:title>
  <dc:creator>Brian</dc:creator>
  <cp:lastModifiedBy>Rogene Schnell</cp:lastModifiedBy>
  <cp:revision>69</cp:revision>
  <dcterms:created xsi:type="dcterms:W3CDTF">2011-11-08T18:55:59Z</dcterms:created>
  <dcterms:modified xsi:type="dcterms:W3CDTF">2011-11-08T18:57:18Z</dcterms:modified>
</cp:coreProperties>
</file>