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56" r:id="rId3"/>
    <p:sldId id="262" r:id="rId4"/>
    <p:sldId id="265" r:id="rId5"/>
    <p:sldId id="259" r:id="rId6"/>
    <p:sldId id="260" r:id="rId7"/>
    <p:sldId id="261" r:id="rId8"/>
    <p:sldId id="267" r:id="rId9"/>
    <p:sldId id="257" r:id="rId10"/>
    <p:sldId id="268" r:id="rId11"/>
    <p:sldId id="270" r:id="rId12"/>
    <p:sldId id="269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629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69133-2A83-4A8E-B75B-0110C735DAA8}" type="datetimeFigureOut">
              <a:rPr lang="en-US" smtClean="0"/>
              <a:t>8/10/2011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66738-0F5C-4CEB-BB68-943E96B509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66738-0F5C-4CEB-BB68-943E96B50923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5367E-D787-4F63-A901-FB45CBE316EA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1400736" y="914977"/>
            <a:ext cx="4055129" cy="31345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15363" name="Text Box 2"/>
          <p:cNvSpPr txBox="1">
            <a:spLocks noChangeArrowheads="1"/>
          </p:cNvSpPr>
          <p:nvPr>
            <p:ph type="body"/>
          </p:nvPr>
        </p:nvSpPr>
        <p:spPr>
          <a:xfrm>
            <a:off x="1046350" y="4352637"/>
            <a:ext cx="4770904" cy="3478068"/>
          </a:xfrm>
          <a:noFill/>
          <a:ln/>
        </p:spPr>
        <p:txBody>
          <a:bodyPr/>
          <a:lstStyle/>
          <a:p>
            <a:pPr marL="76930" indent="-76930">
              <a:lnSpc>
                <a:spcPct val="93000"/>
              </a:lnSpc>
              <a:spcBef>
                <a:spcPct val="0"/>
              </a:spcBef>
              <a:buSzPct val="45000"/>
              <a:tabLst>
                <a:tab pos="649628" algn="l"/>
                <a:tab pos="1299256" algn="l"/>
                <a:tab pos="1948884" algn="l"/>
                <a:tab pos="2598511" algn="l"/>
                <a:tab pos="3248139" algn="l"/>
                <a:tab pos="3897767" algn="l"/>
                <a:tab pos="4547395" algn="l"/>
              </a:tabLst>
            </a:pPr>
            <a:r>
              <a:rPr lang="en-GB" dirty="0" smtClean="0">
                <a:latin typeface="Arial" charset="0"/>
              </a:rPr>
              <a:t>Cellular mechanism of SRY function. A schematic of the cellular mechanisms of SRY action. In the cytoplasm, SRY is bound by </a:t>
            </a:r>
            <a:r>
              <a:rPr lang="en-GB" dirty="0" err="1" smtClean="0">
                <a:latin typeface="Arial" charset="0"/>
              </a:rPr>
              <a:t>calmodulin</a:t>
            </a:r>
            <a:r>
              <a:rPr lang="en-GB" dirty="0" smtClean="0">
                <a:latin typeface="Arial" charset="0"/>
              </a:rPr>
              <a:t> (</a:t>
            </a:r>
            <a:r>
              <a:rPr lang="en-GB" dirty="0" err="1" smtClean="0">
                <a:latin typeface="Arial" charset="0"/>
              </a:rPr>
              <a:t>CaM</a:t>
            </a:r>
            <a:r>
              <a:rPr lang="en-GB" dirty="0" smtClean="0">
                <a:latin typeface="Arial" charset="0"/>
              </a:rPr>
              <a:t>) and </a:t>
            </a:r>
            <a:r>
              <a:rPr lang="en-GB" dirty="0" err="1" smtClean="0">
                <a:latin typeface="Arial" charset="0"/>
              </a:rPr>
              <a:t>importin</a:t>
            </a:r>
            <a:r>
              <a:rPr lang="en-GB" dirty="0" smtClean="0">
                <a:latin typeface="Arial" charset="0"/>
              </a:rPr>
              <a:t> β (</a:t>
            </a:r>
            <a:r>
              <a:rPr lang="en-GB" dirty="0" err="1" smtClean="0">
                <a:latin typeface="Arial" charset="0"/>
              </a:rPr>
              <a:t>Impβ</a:t>
            </a:r>
            <a:r>
              <a:rPr lang="en-GB" dirty="0" smtClean="0">
                <a:latin typeface="Arial" charset="0"/>
              </a:rPr>
              <a:t>), which recognize the N- and C-terminal nuclear localization signals (NLSs) on SRY, respectively, and recruit it to enter the nucleus. At 10.5 </a:t>
            </a:r>
            <a:r>
              <a:rPr lang="en-GB" dirty="0" err="1" smtClean="0">
                <a:latin typeface="Arial" charset="0"/>
              </a:rPr>
              <a:t>dpc</a:t>
            </a:r>
            <a:r>
              <a:rPr lang="en-GB" dirty="0" smtClean="0">
                <a:latin typeface="Arial" charset="0"/>
              </a:rPr>
              <a:t>, SRY and </a:t>
            </a:r>
            <a:r>
              <a:rPr lang="en-GB" dirty="0" err="1" smtClean="0">
                <a:latin typeface="Arial" charset="0"/>
              </a:rPr>
              <a:t>steroidogenic</a:t>
            </a:r>
            <a:r>
              <a:rPr lang="en-GB" dirty="0" smtClean="0">
                <a:latin typeface="Arial" charset="0"/>
              </a:rPr>
              <a:t> factor 1 (SF1) bind directly to specific sites (`TESCO', testis-specific enhancer of Sox9 core) that lie within the </a:t>
            </a:r>
            <a:r>
              <a:rPr lang="en-GB" dirty="0" err="1" smtClean="0">
                <a:latin typeface="Arial" charset="0"/>
              </a:rPr>
              <a:t>gonadal</a:t>
            </a:r>
            <a:r>
              <a:rPr lang="en-GB" dirty="0" smtClean="0">
                <a:latin typeface="Arial" charset="0"/>
              </a:rPr>
              <a:t> specific enhancer of Sox9 (indicated by the coloured regions on the DNA) and </a:t>
            </a:r>
            <a:r>
              <a:rPr lang="en-GB" dirty="0" err="1" smtClean="0">
                <a:latin typeface="Arial" charset="0"/>
              </a:rPr>
              <a:t>upregulate</a:t>
            </a:r>
            <a:r>
              <a:rPr lang="en-GB" dirty="0" smtClean="0">
                <a:latin typeface="Arial" charset="0"/>
              </a:rPr>
              <a:t> Sox9 expression cooperatively. At 11.5 </a:t>
            </a:r>
            <a:r>
              <a:rPr lang="en-GB" dirty="0" err="1" smtClean="0">
                <a:latin typeface="Arial" charset="0"/>
              </a:rPr>
              <a:t>dpc</a:t>
            </a:r>
            <a:r>
              <a:rPr lang="en-GB" dirty="0" smtClean="0">
                <a:latin typeface="Arial" charset="0"/>
              </a:rPr>
              <a:t>, after initiation of Sox9 expression, an auto-regulation system operates in which SOX9 also binds directly to TESCO with SF1 to prolong and amplify Sox9 expression. Abbreviations: SOX9, SRY box containing gene 9; SRY, sex-determining region on the chromosome Y.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66738-0F5C-4CEB-BB68-943E96B50923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66738-0F5C-4CEB-BB68-943E96B5092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66738-0F5C-4CEB-BB68-943E96B50923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66738-0F5C-4CEB-BB68-943E96B50923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66738-0F5C-4CEB-BB68-943E96B50923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66738-0F5C-4CEB-BB68-943E96B50923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D7F6-CFA4-44C5-B0D2-638080DE01FA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66738-0F5C-4CEB-BB68-943E96B50923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1DEA3-46DC-467A-BC7D-3ED12C09269D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53CE-4898-4AD9-B685-1F4B1A0FF18E}" type="datetimeFigureOut">
              <a:rPr lang="en-US" smtClean="0"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B5498-C2C5-4358-B9BA-59967EFDA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53CE-4898-4AD9-B685-1F4B1A0FF18E}" type="datetimeFigureOut">
              <a:rPr lang="en-US" smtClean="0"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B5498-C2C5-4358-B9BA-59967EFDA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53CE-4898-4AD9-B685-1F4B1A0FF18E}" type="datetimeFigureOut">
              <a:rPr lang="en-US" smtClean="0"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B5498-C2C5-4358-B9BA-59967EFDA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1040" y="1906761"/>
            <a:ext cx="3833280" cy="431901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561" y="1906761"/>
            <a:ext cx="3834720" cy="431901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53CE-4898-4AD9-B685-1F4B1A0FF18E}" type="datetimeFigureOut">
              <a:rPr lang="en-US" smtClean="0"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B5498-C2C5-4358-B9BA-59967EFDA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6081" y="568860"/>
            <a:ext cx="1951200" cy="565691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1040" y="568860"/>
            <a:ext cx="5716800" cy="565691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53CE-4898-4AD9-B685-1F4B1A0FF18E}" type="datetimeFigureOut">
              <a:rPr lang="en-US" smtClean="0"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B5498-C2C5-4358-B9BA-59967EFDA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53CE-4898-4AD9-B685-1F4B1A0FF18E}" type="datetimeFigureOut">
              <a:rPr lang="en-US" smtClean="0"/>
              <a:t>8/10/2011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B5498-C2C5-4358-B9BA-59967EFDA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53CE-4898-4AD9-B685-1F4B1A0FF18E}" type="datetimeFigureOut">
              <a:rPr lang="en-US" smtClean="0"/>
              <a:t>8/10/2011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B5498-C2C5-4358-B9BA-59967EFDA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53CE-4898-4AD9-B685-1F4B1A0FF18E}" type="datetimeFigureOut">
              <a:rPr lang="en-US" smtClean="0"/>
              <a:t>8/10/2011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B5498-C2C5-4358-B9BA-59967EFDA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53CE-4898-4AD9-B685-1F4B1A0FF18E}" type="datetimeFigureOut">
              <a:rPr lang="en-US" smtClean="0"/>
              <a:t>8/10/2011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B5498-C2C5-4358-B9BA-59967EFDA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53CE-4898-4AD9-B685-1F4B1A0FF18E}" type="datetimeFigureOut">
              <a:rPr lang="en-US" smtClean="0"/>
              <a:t>8/10/2011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B5498-C2C5-4358-B9BA-59967EFDA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53CE-4898-4AD9-B685-1F4B1A0FF18E}" type="datetimeFigureOut">
              <a:rPr lang="en-US" smtClean="0"/>
              <a:t>8/10/2011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B5498-C2C5-4358-B9BA-59967EFDA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F53CE-4898-4AD9-B685-1F4B1A0FF18E}" type="datetimeFigureOut">
              <a:rPr lang="en-US" smtClean="0"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B5498-C2C5-4358-B9BA-59967EFDA5D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1040" y="568861"/>
            <a:ext cx="7806240" cy="114348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1040" y="1906761"/>
            <a:ext cx="7806240" cy="43190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147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6" charset="2"/>
        <a:defRPr sz="25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147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6" charset="2"/>
        <a:defRPr sz="2500" b="1">
          <a:solidFill>
            <a:srgbClr val="000000"/>
          </a:solidFill>
          <a:latin typeface="Times New Roman" pitchFamily="26" charset="0"/>
          <a:ea typeface="msgothic" charset="0"/>
          <a:cs typeface="msgothic" charset="0"/>
        </a:defRPr>
      </a:lvl2pPr>
      <a:lvl3pPr algn="ctr" defTabSz="4147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6" charset="2"/>
        <a:defRPr sz="2500" b="1">
          <a:solidFill>
            <a:srgbClr val="000000"/>
          </a:solidFill>
          <a:latin typeface="Times New Roman" pitchFamily="26" charset="0"/>
          <a:ea typeface="msgothic" charset="0"/>
          <a:cs typeface="msgothic" charset="0"/>
        </a:defRPr>
      </a:lvl3pPr>
      <a:lvl4pPr algn="ctr" defTabSz="4147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6" charset="2"/>
        <a:defRPr sz="2500" b="1">
          <a:solidFill>
            <a:srgbClr val="000000"/>
          </a:solidFill>
          <a:latin typeface="Times New Roman" pitchFamily="26" charset="0"/>
          <a:ea typeface="msgothic" charset="0"/>
          <a:cs typeface="msgothic" charset="0"/>
        </a:defRPr>
      </a:lvl4pPr>
      <a:lvl5pPr algn="ctr" defTabSz="4147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6" charset="2"/>
        <a:defRPr sz="2500" b="1">
          <a:solidFill>
            <a:srgbClr val="000000"/>
          </a:solidFill>
          <a:latin typeface="Times New Roman" pitchFamily="26" charset="0"/>
          <a:ea typeface="msgothic" charset="0"/>
          <a:cs typeface="msgothic" charset="0"/>
        </a:defRPr>
      </a:lvl5pPr>
      <a:lvl6pPr marL="1393941" indent="-195843" algn="ctr" defTabSz="4147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6" charset="2"/>
        <a:defRPr sz="2500" b="1">
          <a:solidFill>
            <a:srgbClr val="000000"/>
          </a:solidFill>
          <a:latin typeface="Times New Roman" pitchFamily="26" charset="0"/>
          <a:ea typeface="msgothic" charset="0"/>
          <a:cs typeface="msgothic" charset="0"/>
        </a:defRPr>
      </a:lvl6pPr>
      <a:lvl7pPr marL="1808667" indent="-195843" algn="ctr" defTabSz="4147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6" charset="2"/>
        <a:defRPr sz="2500" b="1">
          <a:solidFill>
            <a:srgbClr val="000000"/>
          </a:solidFill>
          <a:latin typeface="Times New Roman" pitchFamily="26" charset="0"/>
          <a:ea typeface="msgothic" charset="0"/>
          <a:cs typeface="msgothic" charset="0"/>
        </a:defRPr>
      </a:lvl7pPr>
      <a:lvl8pPr marL="2223393" indent="-195843" algn="ctr" defTabSz="4147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6" charset="2"/>
        <a:defRPr sz="2500" b="1">
          <a:solidFill>
            <a:srgbClr val="000000"/>
          </a:solidFill>
          <a:latin typeface="Times New Roman" pitchFamily="26" charset="0"/>
          <a:ea typeface="msgothic" charset="0"/>
          <a:cs typeface="msgothic" charset="0"/>
        </a:defRPr>
      </a:lvl8pPr>
      <a:lvl9pPr marL="2638119" indent="-195843" algn="ctr" defTabSz="4147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6" charset="2"/>
        <a:defRPr sz="2500" b="1">
          <a:solidFill>
            <a:srgbClr val="000000"/>
          </a:solidFill>
          <a:latin typeface="Times New Roman" pitchFamily="26" charset="0"/>
          <a:ea typeface="msgothic" charset="0"/>
          <a:cs typeface="msgothic" charset="0"/>
        </a:defRPr>
      </a:lvl9pPr>
    </p:titleStyle>
    <p:bodyStyle>
      <a:lvl1pPr marL="391686" indent="-293764" algn="l" defTabSz="414726" rtl="0" eaLnBrk="0" fontAlgn="base" hangingPunct="0">
        <a:lnSpc>
          <a:spcPct val="93000"/>
        </a:lnSpc>
        <a:spcBef>
          <a:spcPct val="0"/>
        </a:spcBef>
        <a:spcAft>
          <a:spcPts val="806"/>
        </a:spcAft>
        <a:buClr>
          <a:srgbClr val="000000"/>
        </a:buClr>
        <a:buSzPct val="100000"/>
        <a:buFont typeface="Arial" charset="0"/>
        <a:buChar char="•"/>
        <a:defRPr sz="1800">
          <a:solidFill>
            <a:srgbClr val="000000"/>
          </a:solidFill>
          <a:latin typeface="+mn-lt"/>
          <a:ea typeface="+mn-ea"/>
          <a:cs typeface="+mn-cs"/>
        </a:defRPr>
      </a:lvl1pPr>
      <a:lvl2pPr marL="783372" indent="-260644" algn="l" defTabSz="414726" rtl="0" eaLnBrk="0" fontAlgn="base" hangingPunct="0">
        <a:lnSpc>
          <a:spcPct val="93000"/>
        </a:lnSpc>
        <a:spcBef>
          <a:spcPct val="0"/>
        </a:spcBef>
        <a:spcAft>
          <a:spcPts val="1032"/>
        </a:spcAft>
        <a:buClr>
          <a:srgbClr val="000000"/>
        </a:buClr>
        <a:buSzPct val="75000"/>
        <a:buFont typeface="Symbol" pitchFamily="26" charset="2"/>
        <a:buChar char="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175057" indent="-195843" algn="l" defTabSz="414726" rtl="0" eaLnBrk="0" fontAlgn="base" hangingPunct="0">
        <a:lnSpc>
          <a:spcPct val="93000"/>
        </a:lnSpc>
        <a:spcBef>
          <a:spcPct val="0"/>
        </a:spcBef>
        <a:spcAft>
          <a:spcPts val="771"/>
        </a:spcAft>
        <a:buClr>
          <a:srgbClr val="000000"/>
        </a:buClr>
        <a:buSzPct val="45000"/>
        <a:buFont typeface="Wingdings" pitchFamily="26" charset="2"/>
        <a:buChar char="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566743" indent="-195843" algn="l" defTabSz="414726" rtl="0" eaLnBrk="0" fontAlgn="base" hangingPunct="0">
        <a:lnSpc>
          <a:spcPct val="93000"/>
        </a:lnSpc>
        <a:spcBef>
          <a:spcPct val="0"/>
        </a:spcBef>
        <a:spcAft>
          <a:spcPts val="522"/>
        </a:spcAft>
        <a:buClr>
          <a:srgbClr val="000000"/>
        </a:buClr>
        <a:buSzPct val="75000"/>
        <a:buFont typeface="Symbol" pitchFamily="26" charset="2"/>
        <a:buChar char="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958429" indent="-195843" algn="l" defTabSz="414726" rtl="0" eaLnBrk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pitchFamily="26" charset="2"/>
        <a:buChar char="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373155" indent="-195843" algn="l" defTabSz="414726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pitchFamily="26" charset="2"/>
        <a:buChar char="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787881" indent="-195843" algn="l" defTabSz="414726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pitchFamily="26" charset="2"/>
        <a:buChar char="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202607" indent="-195843" algn="l" defTabSz="414726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pitchFamily="26" charset="2"/>
        <a:buChar char="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617333" indent="-195843" algn="l" defTabSz="414726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pitchFamily="26" charset="2"/>
        <a:buChar char="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472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41472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41472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41472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41472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41472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41472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41472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41472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/>
          <a:p>
            <a:r>
              <a:rPr lang="en-US" dirty="0" smtClean="0"/>
              <a:t>Gene Expression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8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Becky Morrow</a:t>
            </a:r>
          </a:p>
          <a:p>
            <a:r>
              <a:rPr lang="en-US" dirty="0" smtClean="0"/>
              <a:t>Tom </a:t>
            </a:r>
            <a:r>
              <a:rPr lang="en-US" dirty="0" err="1" smtClean="0"/>
              <a:t>Torello</a:t>
            </a:r>
            <a:endParaRPr lang="en-US" dirty="0" smtClean="0"/>
          </a:p>
          <a:p>
            <a:r>
              <a:rPr lang="en-US" dirty="0" smtClean="0"/>
              <a:t>Nancy </a:t>
            </a:r>
            <a:r>
              <a:rPr lang="en-US" dirty="0" err="1" smtClean="0"/>
              <a:t>Trun</a:t>
            </a:r>
            <a:endParaRPr lang="en-US" dirty="0" smtClean="0"/>
          </a:p>
          <a:p>
            <a:r>
              <a:rPr lang="en-US" dirty="0" smtClean="0"/>
              <a:t>Mary Ellen </a:t>
            </a:r>
            <a:r>
              <a:rPr lang="en-US" dirty="0" err="1" smtClean="0"/>
              <a:t>Wiltrout</a:t>
            </a:r>
            <a:endParaRPr lang="en-US" dirty="0" smtClean="0"/>
          </a:p>
          <a:p>
            <a:r>
              <a:rPr lang="en-US" dirty="0" smtClean="0"/>
              <a:t>Sarah Woodley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6" name="Picture 4" descr="Sexual Dif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0"/>
            <a:ext cx="65405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325440" y="381640"/>
            <a:ext cx="3486240" cy="4147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tabLst>
                <a:tab pos="656582" algn="l"/>
                <a:tab pos="1313162" algn="l"/>
                <a:tab pos="1969745" algn="l"/>
                <a:tab pos="2626327" algn="l"/>
                <a:tab pos="3282907" algn="l"/>
                <a:tab pos="3939490" algn="l"/>
                <a:tab pos="4596072" algn="l"/>
                <a:tab pos="5252653" algn="l"/>
                <a:tab pos="5909234" algn="l"/>
                <a:tab pos="6565817" algn="l"/>
                <a:tab pos="7222398" algn="l"/>
                <a:tab pos="7878979" algn="l"/>
              </a:tabLst>
            </a:pPr>
            <a:r>
              <a:rPr lang="en-GB" sz="1500" b="1" dirty="0">
                <a:solidFill>
                  <a:srgbClr val="000000"/>
                </a:solidFill>
                <a:latin typeface="Arial" charset="0"/>
              </a:rPr>
              <a:t>Cellular mechanism of SRY function.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162" y="871292"/>
            <a:ext cx="2767680" cy="489363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32162" y="5848454"/>
            <a:ext cx="3286080" cy="309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tabLst>
                <a:tab pos="656582" algn="l"/>
                <a:tab pos="1313162" algn="l"/>
                <a:tab pos="1969745" algn="l"/>
                <a:tab pos="2626327" algn="l"/>
                <a:tab pos="3282907" algn="l"/>
              </a:tabLst>
            </a:pPr>
            <a:r>
              <a:rPr lang="en-GB" sz="1100" b="1" dirty="0" err="1">
                <a:solidFill>
                  <a:srgbClr val="000000"/>
                </a:solidFill>
                <a:latin typeface="Arial" charset="0"/>
              </a:rPr>
              <a:t>Kashimada</a:t>
            </a:r>
            <a:r>
              <a:rPr lang="en-GB" sz="1100" b="1" dirty="0">
                <a:solidFill>
                  <a:srgbClr val="000000"/>
                </a:solidFill>
                <a:latin typeface="Arial" charset="0"/>
              </a:rPr>
              <a:t> K , </a:t>
            </a:r>
            <a:r>
              <a:rPr lang="en-GB" sz="1100" b="1" dirty="0" err="1">
                <a:solidFill>
                  <a:srgbClr val="000000"/>
                </a:solidFill>
                <a:latin typeface="Arial" charset="0"/>
              </a:rPr>
              <a:t>Koopman</a:t>
            </a:r>
            <a:r>
              <a:rPr lang="en-GB" sz="1100" b="1" dirty="0">
                <a:solidFill>
                  <a:srgbClr val="000000"/>
                </a:solidFill>
                <a:latin typeface="Arial" charset="0"/>
              </a:rPr>
              <a:t> P Development 2010;137:3921-3930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64641" y="226105"/>
            <a:ext cx="4072407" cy="6485500"/>
          </a:xfrm>
          <a:prstGeom prst="rect">
            <a:avLst/>
          </a:prstGeom>
          <a:noFill/>
        </p:spPr>
        <p:txBody>
          <a:bodyPr wrap="none" lIns="82936" tIns="41469" rIns="82936" bIns="41469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Teaching Gene Regulation with SRY</a:t>
            </a:r>
          </a:p>
          <a:p>
            <a:endParaRPr lang="en-US" dirty="0"/>
          </a:p>
          <a:p>
            <a:r>
              <a:rPr lang="en-US" dirty="0">
                <a:solidFill>
                  <a:srgbClr val="009973"/>
                </a:solidFill>
              </a:rPr>
              <a:t>How SRY is regulated</a:t>
            </a:r>
          </a:p>
          <a:p>
            <a:r>
              <a:rPr lang="en-US" dirty="0"/>
              <a:t>           post translational modifications</a:t>
            </a:r>
          </a:p>
          <a:p>
            <a:r>
              <a:rPr lang="en-US" dirty="0"/>
              <a:t>           translocation into nucleus    </a:t>
            </a:r>
          </a:p>
          <a:p>
            <a:r>
              <a:rPr lang="en-US" dirty="0"/>
              <a:t>           other unknown mechanisms</a:t>
            </a:r>
          </a:p>
          <a:p>
            <a:endParaRPr lang="en-US" dirty="0"/>
          </a:p>
          <a:p>
            <a:r>
              <a:rPr lang="en-US" dirty="0">
                <a:solidFill>
                  <a:srgbClr val="009973"/>
                </a:solidFill>
              </a:rPr>
              <a:t>How SRY regulates other genes</a:t>
            </a:r>
          </a:p>
          <a:p>
            <a:r>
              <a:rPr lang="en-US" dirty="0"/>
              <a:t>          DNA binding</a:t>
            </a:r>
          </a:p>
          <a:p>
            <a:r>
              <a:rPr lang="en-US" dirty="0"/>
              <a:t>          protein-DNA interactions</a:t>
            </a:r>
          </a:p>
          <a:p>
            <a:r>
              <a:rPr lang="en-US" dirty="0"/>
              <a:t>          transcriptional regulation</a:t>
            </a:r>
          </a:p>
          <a:p>
            <a:endParaRPr lang="en-US" dirty="0"/>
          </a:p>
          <a:p>
            <a:r>
              <a:rPr lang="en-US" dirty="0">
                <a:solidFill>
                  <a:srgbClr val="009973"/>
                </a:solidFill>
              </a:rPr>
              <a:t>Different categories of gene regulation </a:t>
            </a:r>
          </a:p>
          <a:p>
            <a:endParaRPr lang="en-US" dirty="0">
              <a:solidFill>
                <a:srgbClr val="009973"/>
              </a:solidFill>
            </a:endParaRPr>
          </a:p>
          <a:p>
            <a:r>
              <a:rPr lang="en-US" dirty="0">
                <a:solidFill>
                  <a:srgbClr val="009973"/>
                </a:solidFill>
              </a:rPr>
              <a:t>Strategies for gene regulation in </a:t>
            </a:r>
          </a:p>
          <a:p>
            <a:r>
              <a:rPr lang="en-US" dirty="0">
                <a:solidFill>
                  <a:srgbClr val="009973"/>
                </a:solidFill>
              </a:rPr>
              <a:t>       prokaryotes and eukaryotes</a:t>
            </a:r>
          </a:p>
          <a:p>
            <a:endParaRPr lang="en-US" dirty="0">
              <a:solidFill>
                <a:srgbClr val="009973"/>
              </a:solidFill>
            </a:endParaRPr>
          </a:p>
          <a:p>
            <a:r>
              <a:rPr lang="en-US" dirty="0">
                <a:solidFill>
                  <a:srgbClr val="009973"/>
                </a:solidFill>
              </a:rPr>
              <a:t>Evolutionary relationships</a:t>
            </a:r>
          </a:p>
          <a:p>
            <a:r>
              <a:rPr lang="en-US" dirty="0">
                <a:solidFill>
                  <a:srgbClr val="009973"/>
                </a:solidFill>
              </a:rPr>
              <a:t>      based genes &amp; gene function</a:t>
            </a:r>
          </a:p>
          <a:p>
            <a:r>
              <a:rPr lang="en-US" dirty="0"/>
              <a:t>       Placental mammals all have a similar </a:t>
            </a:r>
          </a:p>
          <a:p>
            <a:r>
              <a:rPr lang="en-US" dirty="0"/>
              <a:t>            version of SRY  </a:t>
            </a:r>
          </a:p>
          <a:p>
            <a:endParaRPr lang="en-US" dirty="0"/>
          </a:p>
          <a:p>
            <a:pPr marL="806328" lvl="1" indent="-414683">
              <a:buFont typeface="Wingdings" pitchFamily="26" charset="2"/>
              <a:buAutoNum type="arabicPeriod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en-US" sz="11200" dirty="0" smtClean="0"/>
              <a:t>Students will understand the scientific process</a:t>
            </a:r>
          </a:p>
          <a:p>
            <a:pPr>
              <a:buNone/>
            </a:pPr>
            <a:r>
              <a:rPr lang="en-US" sz="11200" dirty="0" smtClean="0"/>
              <a:t> </a:t>
            </a:r>
          </a:p>
          <a:p>
            <a:pPr lvl="0"/>
            <a:r>
              <a:rPr lang="en-US" sz="11200" dirty="0" smtClean="0"/>
              <a:t>Students will gain problem solving skills</a:t>
            </a:r>
          </a:p>
          <a:p>
            <a:pPr>
              <a:buNone/>
            </a:pPr>
            <a:r>
              <a:rPr lang="en-US" sz="11200" dirty="0" smtClean="0"/>
              <a:t> </a:t>
            </a:r>
          </a:p>
          <a:p>
            <a:pPr lvl="0"/>
            <a:r>
              <a:rPr lang="en-US" sz="11200" dirty="0" smtClean="0"/>
              <a:t>Students will be able to transfer basic principles of gene expression to a new context</a:t>
            </a:r>
          </a:p>
          <a:p>
            <a:pPr lvl="1"/>
            <a:r>
              <a:rPr lang="en-US" sz="11200" dirty="0" smtClean="0"/>
              <a:t>Students will be able to categorize new examples into one or more of the four types of gene regulation based on presented data.</a:t>
            </a:r>
          </a:p>
          <a:p>
            <a:endParaRPr lang="en-US" sz="11200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 for the Tidbit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of our Teachable Tidbit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848600" cy="4525963"/>
          </a:xfrm>
        </p:spPr>
        <p:txBody>
          <a:bodyPr/>
          <a:lstStyle/>
          <a:p>
            <a:r>
              <a:rPr lang="en-US" dirty="0" smtClean="0"/>
              <a:t>Sophomore level students with introductory Chemistry and Biology background.</a:t>
            </a:r>
          </a:p>
          <a:p>
            <a:endParaRPr lang="en-US" dirty="0"/>
          </a:p>
          <a:p>
            <a:r>
              <a:rPr lang="en-US" dirty="0" smtClean="0"/>
              <a:t>Teaching Unit on Regulation of Gene Expression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1200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 for the Tidbit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you: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52600"/>
            <a:ext cx="7543800" cy="4373563"/>
          </a:xfrm>
        </p:spPr>
        <p:txBody>
          <a:bodyPr>
            <a:normAutofit/>
          </a:bodyPr>
          <a:lstStyle/>
          <a:p>
            <a:pPr lvl="1">
              <a:spcBef>
                <a:spcPts val="0"/>
              </a:spcBef>
              <a:buFont typeface="+mj-lt"/>
              <a:buAutoNum type="alphaLcPeriod"/>
            </a:pPr>
            <a:r>
              <a:rPr lang="en-US" sz="4800" dirty="0" smtClean="0">
                <a:latin typeface="Times New Roman"/>
                <a:ea typeface="Times New Roman"/>
              </a:rPr>
              <a:t>Female</a:t>
            </a:r>
          </a:p>
          <a:p>
            <a:pPr lvl="1">
              <a:spcBef>
                <a:spcPts val="0"/>
              </a:spcBef>
              <a:buFont typeface="+mj-lt"/>
              <a:buAutoNum type="alphaLcPeriod"/>
            </a:pPr>
            <a:endParaRPr lang="en-US" sz="4800" dirty="0" smtClean="0">
              <a:latin typeface="Times New Roman"/>
              <a:ea typeface="Times New Roman"/>
            </a:endParaRPr>
          </a:p>
          <a:p>
            <a:pPr lvl="1">
              <a:spcBef>
                <a:spcPts val="0"/>
              </a:spcBef>
              <a:buFont typeface="+mj-lt"/>
              <a:buAutoNum type="alphaLcPeriod"/>
            </a:pPr>
            <a:r>
              <a:rPr lang="en-US" sz="4800" dirty="0" smtClean="0">
                <a:latin typeface="Times New Roman"/>
                <a:ea typeface="Times New Roman"/>
              </a:rPr>
              <a:t>Male </a:t>
            </a:r>
          </a:p>
          <a:p>
            <a:pPr lvl="1">
              <a:spcBef>
                <a:spcPts val="0"/>
              </a:spcBef>
              <a:buFont typeface="+mj-lt"/>
              <a:buAutoNum type="alphaLcPeriod"/>
            </a:pPr>
            <a:endParaRPr lang="en-US" sz="4800" dirty="0" smtClean="0">
              <a:latin typeface="Times New Roman"/>
              <a:ea typeface="Times New Roman"/>
            </a:endParaRPr>
          </a:p>
          <a:p>
            <a:pPr lvl="1">
              <a:spcBef>
                <a:spcPts val="0"/>
              </a:spcBef>
              <a:buFont typeface="+mj-lt"/>
              <a:buAutoNum type="alphaLcPeriod"/>
            </a:pPr>
            <a:r>
              <a:rPr lang="en-US" sz="4800" dirty="0" smtClean="0">
                <a:latin typeface="Times New Roman"/>
                <a:ea typeface="Times New Roman"/>
              </a:rPr>
              <a:t>Prefer not to answer</a:t>
            </a:r>
          </a:p>
          <a:p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lvl="0"/>
            <a:r>
              <a:rPr lang="en-US" sz="4000" dirty="0" smtClean="0">
                <a:latin typeface="Times New Roman"/>
                <a:ea typeface="Times New Roman"/>
              </a:rPr>
              <a:t>Recall from previous lectures mammalian sex determination.  Which of the following would lead to a male phenotype?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 lvl="1">
              <a:spcBef>
                <a:spcPts val="0"/>
              </a:spcBef>
              <a:buFont typeface="+mj-lt"/>
              <a:buAutoNum type="alphaLcPeriod"/>
            </a:pPr>
            <a:r>
              <a:rPr lang="en-US" dirty="0" smtClean="0">
                <a:latin typeface="Times New Roman"/>
                <a:ea typeface="Times New Roman"/>
              </a:rPr>
              <a:t>XX</a:t>
            </a:r>
          </a:p>
          <a:p>
            <a:pPr lvl="1">
              <a:spcBef>
                <a:spcPts val="0"/>
              </a:spcBef>
              <a:buFont typeface="+mj-lt"/>
              <a:buAutoNum type="alphaLcPeriod"/>
            </a:pPr>
            <a:r>
              <a:rPr lang="en-US" dirty="0" smtClean="0">
                <a:latin typeface="Times New Roman"/>
                <a:ea typeface="Times New Roman"/>
              </a:rPr>
              <a:t>XY</a:t>
            </a:r>
          </a:p>
          <a:p>
            <a:pPr lvl="1">
              <a:spcBef>
                <a:spcPts val="0"/>
              </a:spcBef>
              <a:buFont typeface="+mj-lt"/>
              <a:buAutoNum type="alphaLcPeriod"/>
            </a:pPr>
            <a:r>
              <a:rPr lang="en-US" dirty="0" smtClean="0">
                <a:latin typeface="Times New Roman"/>
                <a:ea typeface="Times New Roman"/>
              </a:rPr>
              <a:t>XXY</a:t>
            </a:r>
          </a:p>
          <a:p>
            <a:pPr lvl="1">
              <a:spcBef>
                <a:spcPts val="0"/>
              </a:spcBef>
              <a:buFont typeface="+mj-lt"/>
              <a:buAutoNum type="alphaLcPeriod"/>
            </a:pPr>
            <a:r>
              <a:rPr lang="en-US" dirty="0" smtClean="0">
                <a:latin typeface="Times New Roman"/>
                <a:ea typeface="Times New Roman"/>
              </a:rPr>
              <a:t>XO</a:t>
            </a:r>
          </a:p>
          <a:p>
            <a:pPr lvl="1">
              <a:spcBef>
                <a:spcPts val="0"/>
              </a:spcBef>
              <a:buFont typeface="+mj-lt"/>
              <a:buAutoNum type="alphaLcPeriod"/>
            </a:pPr>
            <a:r>
              <a:rPr lang="en-US" dirty="0" smtClean="0">
                <a:latin typeface="Times New Roman"/>
                <a:ea typeface="Times New Roman"/>
              </a:rPr>
              <a:t>XYY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Some </a:t>
            </a:r>
            <a:r>
              <a:rPr lang="en-US" dirty="0"/>
              <a:t>individuals have been found with an </a:t>
            </a:r>
            <a:r>
              <a:rPr lang="en-US" dirty="0" smtClean="0"/>
              <a:t>XX genotype</a:t>
            </a:r>
            <a:r>
              <a:rPr lang="en-US" dirty="0"/>
              <a:t>, but a MALE phenotype.  What could account for </a:t>
            </a:r>
            <a:r>
              <a:rPr lang="en-US" dirty="0" smtClean="0"/>
              <a:t>this?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			Think-Pair-Share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817504" y="1359360"/>
            <a:ext cx="0" cy="354599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69904" y="1359360"/>
            <a:ext cx="0" cy="354599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817504" y="1824907"/>
            <a:ext cx="152400" cy="152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38604" y="169044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Sry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" name="Picture 9" descr="Untitled.0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47564" y="1977307"/>
            <a:ext cx="3303038" cy="2227278"/>
          </a:xfrm>
          <a:prstGeom prst="rect">
            <a:avLst/>
          </a:prstGeom>
        </p:spPr>
      </p:pic>
      <p:pic>
        <p:nvPicPr>
          <p:cNvPr id="12" name="Picture 11" descr="Untitled.001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231" t="24437" r="38536" b="22512"/>
          <a:stretch/>
        </p:blipFill>
        <p:spPr>
          <a:xfrm>
            <a:off x="6248066" y="1824907"/>
            <a:ext cx="1941571" cy="363828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797033" y="5463188"/>
            <a:ext cx="130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XX:Sry</a:t>
            </a:r>
            <a:r>
              <a:rPr lang="en-US" dirty="0" smtClean="0">
                <a:solidFill>
                  <a:schemeClr val="bg1"/>
                </a:solidFill>
              </a:rPr>
              <a:t> Male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9279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73162"/>
          </a:xfrm>
        </p:spPr>
        <p:txBody>
          <a:bodyPr>
            <a:normAutofit fontScale="9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</a:rPr>
              <a:t>Using the following data, determine which phenotype would be produced by each genotype.</a:t>
            </a:r>
            <a:b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lum bright="28000" contrast="80000"/>
          </a:blip>
          <a:srcRect/>
          <a:stretch>
            <a:fillRect/>
          </a:stretch>
        </p:blipFill>
        <p:spPr bwMode="auto">
          <a:xfrm>
            <a:off x="1524000" y="1752600"/>
            <a:ext cx="5872845" cy="4836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352800" y="2438400"/>
            <a:ext cx="2057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1828800"/>
            <a:ext cx="37338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/>
          <a:srcRect l="7945" t="3091" r="9943" b="11781"/>
          <a:stretch>
            <a:fillRect/>
          </a:stretch>
        </p:blipFill>
        <p:spPr bwMode="auto">
          <a:xfrm>
            <a:off x="762000" y="392594"/>
            <a:ext cx="7696200" cy="5979036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6146" name="Rectangle 2"/>
          <p:cNvSpPr>
            <a:spLocks/>
          </p:cNvSpPr>
          <p:nvPr/>
        </p:nvSpPr>
        <p:spPr bwMode="auto">
          <a:xfrm>
            <a:off x="3884414" y="2902148"/>
            <a:ext cx="89297" cy="375047"/>
          </a:xfrm>
          <a:prstGeom prst="rect">
            <a:avLst/>
          </a:prstGeom>
          <a:solidFill>
            <a:schemeClr val="accent1"/>
          </a:solidFill>
          <a:ln w="25400" cap="flat">
            <a:solidFill>
              <a:srgbClr val="D2D2D2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7" name="Rectangle 3"/>
          <p:cNvSpPr>
            <a:spLocks/>
          </p:cNvSpPr>
          <p:nvPr/>
        </p:nvSpPr>
        <p:spPr bwMode="auto">
          <a:xfrm>
            <a:off x="3991570" y="2902148"/>
            <a:ext cx="89297" cy="375047"/>
          </a:xfrm>
          <a:prstGeom prst="rect">
            <a:avLst/>
          </a:prstGeom>
          <a:solidFill>
            <a:srgbClr val="FEFFFE"/>
          </a:solidFill>
          <a:ln w="25400" cap="flat">
            <a:solidFill>
              <a:srgbClr val="FEFFFE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8" name="Rectangle 4"/>
          <p:cNvSpPr>
            <a:spLocks/>
          </p:cNvSpPr>
          <p:nvPr/>
        </p:nvSpPr>
        <p:spPr bwMode="auto">
          <a:xfrm>
            <a:off x="4183559" y="3228082"/>
            <a:ext cx="270908" cy="1692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sz="1100" dirty="0">
                <a:cs typeface="Arial" charset="0"/>
              </a:rPr>
              <a:t>Sox9</a:t>
            </a:r>
          </a:p>
        </p:txBody>
      </p:sp>
      <p:sp>
        <p:nvSpPr>
          <p:cNvPr id="6149" name="Rectangle 5"/>
          <p:cNvSpPr>
            <a:spLocks/>
          </p:cNvSpPr>
          <p:nvPr/>
        </p:nvSpPr>
        <p:spPr bwMode="auto">
          <a:xfrm>
            <a:off x="4219278" y="4009430"/>
            <a:ext cx="416781" cy="33855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sz="1100" dirty="0">
                <a:cs typeface="Arial" charset="0"/>
              </a:rPr>
              <a:t>Female</a:t>
            </a:r>
          </a:p>
          <a:p>
            <a:r>
              <a:rPr lang="en-US" sz="1100" dirty="0">
                <a:cs typeface="Arial" charset="0"/>
              </a:rPr>
              <a:t>genes</a:t>
            </a:r>
          </a:p>
        </p:txBody>
      </p:sp>
      <p:sp>
        <p:nvSpPr>
          <p:cNvPr id="6150" name="Rectangle 6"/>
          <p:cNvSpPr>
            <a:spLocks/>
          </p:cNvSpPr>
          <p:nvPr/>
        </p:nvSpPr>
        <p:spPr bwMode="auto">
          <a:xfrm>
            <a:off x="4875610" y="5232797"/>
            <a:ext cx="270908" cy="1692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sz="1100" dirty="0">
                <a:cs typeface="Arial" charset="0"/>
              </a:rPr>
              <a:t>Sox9</a:t>
            </a:r>
          </a:p>
        </p:txBody>
      </p:sp>
      <p:sp>
        <p:nvSpPr>
          <p:cNvPr id="6151" name="Rectangle 7"/>
          <p:cNvSpPr>
            <a:spLocks/>
          </p:cNvSpPr>
          <p:nvPr/>
        </p:nvSpPr>
        <p:spPr bwMode="auto">
          <a:xfrm>
            <a:off x="1768078" y="5018484"/>
            <a:ext cx="205383" cy="946547"/>
          </a:xfrm>
          <a:prstGeom prst="rect">
            <a:avLst/>
          </a:prstGeom>
          <a:solidFill>
            <a:srgbClr val="FEFFFE"/>
          </a:solidFill>
          <a:ln w="25400" cap="flat">
            <a:solidFill>
              <a:srgbClr val="FEFFFE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52" name="Rectangle 8"/>
          <p:cNvSpPr>
            <a:spLocks/>
          </p:cNvSpPr>
          <p:nvPr/>
        </p:nvSpPr>
        <p:spPr bwMode="auto">
          <a:xfrm rot="-5400000">
            <a:off x="1446288" y="5237648"/>
            <a:ext cx="851195" cy="33855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sz="1100" dirty="0" err="1">
                <a:solidFill>
                  <a:schemeClr val="bg1"/>
                </a:solidFill>
                <a:latin typeface="Arial Italic" charset="0"/>
                <a:cs typeface="Arial Italic" charset="0"/>
                <a:sym typeface="Arial Italic" charset="0"/>
              </a:rPr>
              <a:t>Sry</a:t>
            </a:r>
            <a:r>
              <a:rPr lang="en-US" sz="1100" dirty="0">
                <a:solidFill>
                  <a:schemeClr val="bg1"/>
                </a:solidFill>
                <a:latin typeface="Arial Italic" charset="0"/>
                <a:cs typeface="Arial Italic" charset="0"/>
                <a:sym typeface="Arial Italic" charset="0"/>
              </a:rPr>
              <a:t> </a:t>
            </a:r>
            <a:r>
              <a:rPr lang="en-US" sz="1100" dirty="0">
                <a:solidFill>
                  <a:schemeClr val="bg1"/>
                </a:solidFill>
                <a:cs typeface="Arial" charset="0"/>
              </a:rPr>
              <a:t> and </a:t>
            </a:r>
            <a:r>
              <a:rPr lang="en-US" sz="1100" dirty="0">
                <a:solidFill>
                  <a:schemeClr val="bg1"/>
                </a:solidFill>
                <a:latin typeface="Arial Italic" charset="0"/>
                <a:cs typeface="Arial Italic" charset="0"/>
                <a:sym typeface="Arial Italic" charset="0"/>
              </a:rPr>
              <a:t>Sox</a:t>
            </a:r>
            <a:r>
              <a:rPr lang="en-US" sz="1100" dirty="0">
                <a:latin typeface="Arial Italic" charset="0"/>
                <a:cs typeface="Arial Italic" charset="0"/>
                <a:sym typeface="Arial Italic" charset="0"/>
              </a:rPr>
              <a:t>9</a:t>
            </a:r>
          </a:p>
          <a:p>
            <a:r>
              <a:rPr lang="en-US" sz="1100" dirty="0">
                <a:cs typeface="Arial" charset="0"/>
              </a:rPr>
              <a:t>expression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gothic"/>
        <a:cs typeface="msgothic"/>
      </a:majorFont>
      <a:minorFont>
        <a:latin typeface="Times New Roman"/>
        <a:ea typeface="msgothic"/>
        <a:cs typeface="ms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6" charset="2"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pitchFamily="2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6" charset="2"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pitchFamily="2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85</TotalTime>
  <Words>385</Words>
  <Application>Microsoft Office PowerPoint</Application>
  <PresentationFormat>On-screen Show (4:3)</PresentationFormat>
  <Paragraphs>77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1_Office Theme</vt:lpstr>
      <vt:lpstr>Gene Expression I</vt:lpstr>
      <vt:lpstr>Context of our Teachable Tidbit</vt:lpstr>
      <vt:lpstr>Learning Objectives for the Tidbit</vt:lpstr>
      <vt:lpstr>Are you:</vt:lpstr>
      <vt:lpstr>Recall from previous lectures mammalian sex determination.  Which of the following would lead to a male phenotype?  </vt:lpstr>
      <vt:lpstr>Slide 6</vt:lpstr>
      <vt:lpstr>Slide 7</vt:lpstr>
      <vt:lpstr>Using the following data, determine which phenotype would be produced by each genotype. </vt:lpstr>
      <vt:lpstr>Slide 9</vt:lpstr>
      <vt:lpstr>Slide 10</vt:lpstr>
      <vt:lpstr>Slide 11</vt:lpstr>
      <vt:lpstr>Learning Objectives for the Tidbit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Becky</dc:creator>
  <cp:lastModifiedBy>Becky</cp:lastModifiedBy>
  <cp:revision>11</cp:revision>
  <dcterms:created xsi:type="dcterms:W3CDTF">2011-08-10T19:13:01Z</dcterms:created>
  <dcterms:modified xsi:type="dcterms:W3CDTF">2011-08-10T20:38:41Z</dcterms:modified>
</cp:coreProperties>
</file>