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61" r:id="rId3"/>
    <p:sldId id="262" r:id="rId4"/>
    <p:sldId id="263" r:id="rId5"/>
    <p:sldId id="306" r:id="rId6"/>
    <p:sldId id="30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85" r:id="rId15"/>
    <p:sldId id="286" r:id="rId16"/>
    <p:sldId id="297" r:id="rId17"/>
    <p:sldId id="30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B807F-140F-4A01-8CEB-3216567FF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5A241-A7EC-498D-95FA-6AE2F559F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AEAA2-171A-48FA-A6BF-38218FFAB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3A150-75EF-410A-A425-4E19FCE5C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17C10-7114-4932-80B4-0E855E75F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2719A-25C7-4E3A-B770-E1FA403F61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D6172-16EA-43AD-B871-2E33A3018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4C09E-BAD4-470B-AC31-1AF78A454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60BE7-97BB-41A4-B9FA-04293F9362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DD2AB-C585-4F06-A739-0A929F4AB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1004E-287A-4E5B-9796-D8E4642BD8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omic Sans MS" charset="0"/>
                <a:ea typeface="+mn-ea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37A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mic Sans MS" charset="0"/>
                <a:ea typeface="+mn-ea"/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>
              <a:solidFill>
                <a:srgbClr val="0037A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2241ECD9-BB89-4B27-B580-D66E85E549F3}" type="slidenum">
              <a:rPr lang="en-US">
                <a:solidFill>
                  <a:srgbClr val="0037A3"/>
                </a:solidFill>
                <a:latin typeface="Comic Sans MS" pitchFamily="66" charset="0"/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37A3"/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GENE EXPRESSION  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Mehmet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Candas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Xinqiang</a:t>
            </a:r>
            <a:r>
              <a:rPr lang="en-US" sz="2400" b="1" dirty="0" smtClean="0"/>
              <a:t> He</a:t>
            </a:r>
          </a:p>
          <a:p>
            <a:pPr algn="ctr"/>
            <a:r>
              <a:rPr lang="en-US" sz="2400" b="1" dirty="0" smtClean="0"/>
              <a:t>Susan Keenan</a:t>
            </a:r>
          </a:p>
          <a:p>
            <a:pPr algn="ctr"/>
            <a:r>
              <a:rPr lang="en-US" sz="2400" b="1" dirty="0" smtClean="0"/>
              <a:t>Judith Leatherman</a:t>
            </a:r>
          </a:p>
          <a:p>
            <a:pPr algn="ctr"/>
            <a:r>
              <a:rPr lang="en-US" sz="2400" b="1" dirty="0" smtClean="0"/>
              <a:t>Stephen Spiro</a:t>
            </a:r>
          </a:p>
          <a:p>
            <a:pPr algn="ctr"/>
            <a:r>
              <a:rPr lang="en-US" sz="2400" b="1" dirty="0" smtClean="0"/>
              <a:t>Ming </a:t>
            </a:r>
            <a:r>
              <a:rPr lang="en-US" sz="2400" b="1" dirty="0" err="1" smtClean="0"/>
              <a:t>Tian</a:t>
            </a:r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Facilitator: Peggy Brickman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143000"/>
            <a:ext cx="2247900" cy="18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723900" y="4686300"/>
            <a:ext cx="2667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6019800"/>
            <a:ext cx="624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4114800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mRNA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657600"/>
            <a:ext cx="457200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1828800" y="36575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828801" y="48768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828801" y="42671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828801" y="54864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4172" y="6096000"/>
            <a:ext cx="151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uninjected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05000" y="1143000"/>
            <a:ext cx="1981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4724400"/>
            <a:ext cx="4572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80851"/>
            <a:ext cx="22346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86200" y="1062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Antisense RNA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9604" y="106680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Uninjected</a:t>
            </a:r>
            <a:endParaRPr lang="en-US" sz="2400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774686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7200106" y="2856706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990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>
                <a:solidFill>
                  <a:srgbClr val="FF0000"/>
                </a:solidFill>
              </a:rPr>
              <a:t>Inject </a:t>
            </a:r>
            <a:r>
              <a:rPr lang="en-US" sz="2000" dirty="0" smtClean="0">
                <a:solidFill>
                  <a:srgbClr val="FF0000"/>
                </a:solidFill>
              </a:rPr>
              <a:t>double-stranded </a:t>
            </a:r>
            <a:r>
              <a:rPr lang="en-US" sz="2000" dirty="0">
                <a:solidFill>
                  <a:srgbClr val="FF0000"/>
                </a:solidFill>
              </a:rPr>
              <a:t>RNA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2200" y="304800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Clicker question: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What </a:t>
            </a:r>
            <a:r>
              <a:rPr lang="en-US" sz="2400" dirty="0">
                <a:solidFill>
                  <a:prstClr val="black"/>
                </a:solidFill>
              </a:rPr>
              <a:t>will happen </a:t>
            </a:r>
            <a:r>
              <a:rPr lang="en-US" sz="2400" dirty="0" smtClean="0">
                <a:solidFill>
                  <a:prstClr val="black"/>
                </a:solidFill>
              </a:rPr>
              <a:t>to the mRNA level?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Increase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Decrease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Stay the same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9600" y="6243935"/>
            <a:ext cx="461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Why did you answer as you did?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Fire and Mello experiments with </a:t>
            </a:r>
            <a:r>
              <a:rPr lang="en-US" sz="3200" b="1" i="1" dirty="0">
                <a:solidFill>
                  <a:srgbClr val="FF0000"/>
                </a:solidFill>
              </a:rPr>
              <a:t>C. </a:t>
            </a:r>
            <a:r>
              <a:rPr lang="en-US" sz="3200" b="1" i="1" dirty="0" err="1">
                <a:solidFill>
                  <a:srgbClr val="FF0000"/>
                </a:solidFill>
              </a:rPr>
              <a:t>elegans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(Fire et al. Nature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143000"/>
            <a:ext cx="2247900" cy="18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723900" y="4686300"/>
            <a:ext cx="2667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6019800"/>
            <a:ext cx="624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4114800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mRNA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657600"/>
            <a:ext cx="457200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1828800" y="36575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828801" y="48768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828801" y="42671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828801" y="54864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4172" y="6096000"/>
            <a:ext cx="151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uninjected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05000" y="1143000"/>
            <a:ext cx="1981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4724400"/>
            <a:ext cx="4572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80851"/>
            <a:ext cx="22346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86200" y="1062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Antisense RNA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9604" y="106680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Uninjected</a:t>
            </a:r>
            <a:endParaRPr lang="en-US" sz="2400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774686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rot="5400000">
            <a:off x="7200106" y="2856706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990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>
                <a:solidFill>
                  <a:srgbClr val="FF0000"/>
                </a:solidFill>
              </a:rPr>
              <a:t>Inject </a:t>
            </a:r>
            <a:r>
              <a:rPr lang="en-US" sz="2000" dirty="0" smtClean="0">
                <a:solidFill>
                  <a:srgbClr val="FF0000"/>
                </a:solidFill>
              </a:rPr>
              <a:t>double-stranded </a:t>
            </a:r>
            <a:r>
              <a:rPr lang="en-US" sz="2000" dirty="0">
                <a:solidFill>
                  <a:srgbClr val="FF0000"/>
                </a:solidFill>
              </a:rPr>
              <a:t>RNA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72200" y="3048000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B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What </a:t>
            </a:r>
            <a:r>
              <a:rPr lang="en-US" sz="2400" dirty="0">
                <a:solidFill>
                  <a:prstClr val="black"/>
                </a:solidFill>
              </a:rPr>
              <a:t>will happen </a:t>
            </a:r>
            <a:r>
              <a:rPr lang="en-US" sz="2400" dirty="0" smtClean="0">
                <a:solidFill>
                  <a:prstClr val="black"/>
                </a:solidFill>
              </a:rPr>
              <a:t>to the mRNA level?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Increase</a:t>
            </a:r>
          </a:p>
          <a:p>
            <a:pPr marL="457200" indent="-457200">
              <a:buAutoNum type="alphaUcPeriod"/>
            </a:pPr>
            <a:r>
              <a:rPr lang="en-US" sz="2400" u="sng" dirty="0" smtClean="0">
                <a:solidFill>
                  <a:srgbClr val="FF0000"/>
                </a:solidFill>
              </a:rPr>
              <a:t>Decrease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Stay the same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Fire and Mello experiments with </a:t>
            </a:r>
            <a:r>
              <a:rPr lang="en-US" sz="3200" b="1" i="1" dirty="0">
                <a:solidFill>
                  <a:srgbClr val="FF0000"/>
                </a:solidFill>
              </a:rPr>
              <a:t>C. </a:t>
            </a:r>
            <a:r>
              <a:rPr lang="en-US" sz="3200" b="1" i="1" dirty="0" err="1">
                <a:solidFill>
                  <a:srgbClr val="FF0000"/>
                </a:solidFill>
              </a:rPr>
              <a:t>elegans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(Fire et al. Nature 1998)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6200" y="6019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Antisense RNA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143000"/>
            <a:ext cx="2247900" cy="18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723900" y="4686300"/>
            <a:ext cx="2667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6019800"/>
            <a:ext cx="624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4114800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mRNA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657600"/>
            <a:ext cx="457200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1828800" y="36575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828801" y="48768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828801" y="42671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828801" y="54864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4172" y="6096000"/>
            <a:ext cx="151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uninjected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05000" y="1143000"/>
            <a:ext cx="1981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4724400"/>
            <a:ext cx="4572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80851"/>
            <a:ext cx="22346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86200" y="1062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Antisense RNA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9604" y="106680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Uninjected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7010400" y="5943600"/>
            <a:ext cx="457200" cy="826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0532" y="1473460"/>
            <a:ext cx="2239505" cy="153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290104" y="762000"/>
            <a:ext cx="2549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Double-stranded </a:t>
            </a:r>
          </a:p>
          <a:p>
            <a:pPr algn="ctr"/>
            <a:r>
              <a:rPr lang="en-US" sz="2400" dirty="0" smtClean="0"/>
              <a:t>RNA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943600" y="6019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Double-stranded RNA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Fire and Mello experiments with </a:t>
            </a:r>
            <a:r>
              <a:rPr lang="en-US" sz="3200" b="1" i="1" dirty="0">
                <a:solidFill>
                  <a:srgbClr val="FF0000"/>
                </a:solidFill>
              </a:rPr>
              <a:t>C. </a:t>
            </a:r>
            <a:r>
              <a:rPr lang="en-US" sz="3200" b="1" i="1" dirty="0" err="1">
                <a:solidFill>
                  <a:srgbClr val="FF0000"/>
                </a:solidFill>
              </a:rPr>
              <a:t>elegans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(Fire et al. Nature 1998)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86200" y="6019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Antisense RNA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2006 Nobel Prize in Medicine or </a:t>
            </a:r>
            <a:r>
              <a:rPr lang="en-US" sz="3200" b="1" dirty="0" smtClean="0">
                <a:solidFill>
                  <a:srgbClr val="FF0000"/>
                </a:solidFill>
              </a:rPr>
              <a:t>Physiology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RNA Interference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181600" y="1572245"/>
          <a:ext cx="3642130" cy="4599955"/>
        </p:xfrm>
        <a:graphic>
          <a:graphicData uri="http://schemas.openxmlformats.org/presentationml/2006/ole">
            <p:oleObj spid="_x0000_s2050" name="Image" r:id="rId3" imgW="2414402" imgH="3049771" progId="">
              <p:embed/>
            </p:oleObj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482867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200" y="1219200"/>
            <a:ext cx="36754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4373940"/>
            <a:ext cx="44958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 </a:t>
            </a:r>
            <a:r>
              <a:rPr lang="en-US" b="1" dirty="0" smtClean="0"/>
              <a:t>naturally </a:t>
            </a:r>
            <a:r>
              <a:rPr lang="en-US" b="1" dirty="0" smtClean="0"/>
              <a:t>occurring </a:t>
            </a:r>
            <a:r>
              <a:rPr lang="en-US" b="1" dirty="0" smtClean="0"/>
              <a:t>mechanism</a:t>
            </a:r>
          </a:p>
          <a:p>
            <a:endParaRPr lang="en-US" b="1" dirty="0"/>
          </a:p>
          <a:p>
            <a:r>
              <a:rPr lang="en-US" b="1" dirty="0" smtClean="0"/>
              <a:t>Destruction of mRNA results in the post transcriptional inhibition of gene expression and the prevention of protein synthesis.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8-21"/>
          <p:cNvPicPr>
            <a:picLocks noChangeAspect="1" noChangeArrowheads="1"/>
          </p:cNvPicPr>
          <p:nvPr/>
        </p:nvPicPr>
        <p:blipFill>
          <a:blip r:embed="rId2" cstate="print"/>
          <a:srcRect b="89209"/>
          <a:stretch>
            <a:fillRect/>
          </a:stretch>
        </p:blipFill>
        <p:spPr bwMode="auto">
          <a:xfrm>
            <a:off x="1131888" y="0"/>
            <a:ext cx="3200400" cy="80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876800" y="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Mechanism of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RNAi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figure 8-21"/>
          <p:cNvPicPr>
            <a:picLocks noChangeAspect="1" noChangeArrowheads="1"/>
          </p:cNvPicPr>
          <p:nvPr/>
        </p:nvPicPr>
        <p:blipFill>
          <a:blip r:embed="rId2" cstate="print"/>
          <a:srcRect t="10791" b="73931"/>
          <a:stretch>
            <a:fillRect/>
          </a:stretch>
        </p:blipFill>
        <p:spPr bwMode="auto">
          <a:xfrm>
            <a:off x="1131888" y="9144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igure 8-21"/>
          <p:cNvPicPr>
            <a:picLocks noChangeAspect="1" noChangeArrowheads="1"/>
          </p:cNvPicPr>
          <p:nvPr/>
        </p:nvPicPr>
        <p:blipFill>
          <a:blip r:embed="rId2" cstate="print"/>
          <a:srcRect t="26483" b="47034"/>
          <a:stretch>
            <a:fillRect/>
          </a:stretch>
        </p:blipFill>
        <p:spPr bwMode="auto">
          <a:xfrm>
            <a:off x="1131888" y="23622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figure 8-21"/>
          <p:cNvPicPr>
            <a:picLocks noChangeAspect="1" noChangeArrowheads="1"/>
          </p:cNvPicPr>
          <p:nvPr/>
        </p:nvPicPr>
        <p:blipFill>
          <a:blip r:embed="rId2" cstate="print"/>
          <a:srcRect t="52966" b="24626"/>
          <a:stretch>
            <a:fillRect/>
          </a:stretch>
        </p:blipFill>
        <p:spPr bwMode="auto">
          <a:xfrm>
            <a:off x="1131888" y="4648200"/>
            <a:ext cx="3200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5" name="Group 104"/>
          <p:cNvGrpSpPr/>
          <p:nvPr/>
        </p:nvGrpSpPr>
        <p:grpSpPr>
          <a:xfrm>
            <a:off x="4800600" y="5105400"/>
            <a:ext cx="3352800" cy="1143000"/>
            <a:chOff x="4800600" y="5105400"/>
            <a:chExt cx="3352800" cy="1143000"/>
          </a:xfrm>
        </p:grpSpPr>
        <p:pic>
          <p:nvPicPr>
            <p:cNvPr id="101" name="Picture 100" descr="figure 8-21"/>
            <p:cNvPicPr>
              <a:picLocks noChangeAspect="1" noChangeArrowheads="1"/>
            </p:cNvPicPr>
            <p:nvPr/>
          </p:nvPicPr>
          <p:blipFill>
            <a:blip r:embed="rId2" cstate="print"/>
            <a:srcRect l="29323" t="84212" r="24598" b="7724"/>
            <a:stretch>
              <a:fillRect/>
            </a:stretch>
          </p:blipFill>
          <p:spPr bwMode="auto">
            <a:xfrm>
              <a:off x="6477000" y="5562600"/>
              <a:ext cx="16764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" name="Picture 101" descr="figure 8-21"/>
            <p:cNvPicPr>
              <a:picLocks noChangeAspect="1" noChangeArrowheads="1"/>
            </p:cNvPicPr>
            <p:nvPr/>
          </p:nvPicPr>
          <p:blipFill>
            <a:blip r:embed="rId2" cstate="print"/>
            <a:srcRect l="52363" t="76147" b="17580"/>
            <a:stretch>
              <a:fillRect/>
            </a:stretch>
          </p:blipFill>
          <p:spPr bwMode="auto">
            <a:xfrm>
              <a:off x="4800600" y="5105400"/>
              <a:ext cx="173308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4" name="Straight Arrow Connector 103"/>
            <p:cNvCxnSpPr/>
            <p:nvPr/>
          </p:nvCxnSpPr>
          <p:spPr bwMode="auto">
            <a:xfrm>
              <a:off x="4876800" y="5867400"/>
              <a:ext cx="12954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Group Discussion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9144000" cy="505936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Which one of the following diseases is amenable to </a:t>
            </a:r>
            <a:r>
              <a:rPr lang="en-US" sz="2800" b="1" dirty="0" err="1" smtClean="0"/>
              <a:t>RNAi</a:t>
            </a:r>
            <a:r>
              <a:rPr lang="en-US" sz="2800" b="1" dirty="0" smtClean="0"/>
              <a:t>-based </a:t>
            </a:r>
            <a:r>
              <a:rPr lang="en-US" sz="2800" b="1" dirty="0" err="1" smtClean="0"/>
              <a:t>threapy</a:t>
            </a:r>
            <a:r>
              <a:rPr lang="en-US" sz="2800" b="1" dirty="0" smtClean="0"/>
              <a:t>?</a:t>
            </a:r>
          </a:p>
          <a:p>
            <a:endParaRPr lang="en-US" sz="2800" b="1" dirty="0" smtClean="0"/>
          </a:p>
          <a:p>
            <a:pPr lvl="2"/>
            <a:r>
              <a:rPr lang="en-US" sz="2000" b="1" dirty="0" smtClean="0"/>
              <a:t>Lymphoma – </a:t>
            </a:r>
            <a:r>
              <a:rPr lang="en-US" sz="2000" b="1" dirty="0" err="1" smtClean="0"/>
              <a:t>overexpression</a:t>
            </a:r>
            <a:r>
              <a:rPr lang="en-US" sz="2000" b="1" dirty="0" smtClean="0"/>
              <a:t> of bcl2</a:t>
            </a:r>
          </a:p>
          <a:p>
            <a:pPr lvl="2"/>
            <a:r>
              <a:rPr lang="en-US" sz="2000" b="1" dirty="0" smtClean="0"/>
              <a:t>Cystic fibrosis – loss-of-function mutation of CFTR</a:t>
            </a:r>
          </a:p>
          <a:p>
            <a:pPr lvl="2"/>
            <a:r>
              <a:rPr lang="en-US" sz="2000" b="1" dirty="0" smtClean="0"/>
              <a:t>PKU – loss of enzyme to breakdown </a:t>
            </a:r>
            <a:r>
              <a:rPr lang="en-US" sz="2000" b="1" dirty="0" smtClean="0"/>
              <a:t>phenylalanine</a:t>
            </a:r>
            <a:endParaRPr lang="en-US" sz="2800" b="1" dirty="0" smtClean="0"/>
          </a:p>
          <a:p>
            <a:pPr lvl="0">
              <a:buNone/>
              <a:defRPr/>
            </a:pPr>
            <a:endParaRPr lang="en-US" sz="2800" b="1" dirty="0" smtClean="0"/>
          </a:p>
          <a:p>
            <a:pPr lvl="0">
              <a:defRPr/>
            </a:pPr>
            <a:r>
              <a:rPr lang="en-US" sz="2800" b="1" dirty="0" smtClean="0"/>
              <a:t>What are the challenges and potential pitfalls in using </a:t>
            </a:r>
            <a:r>
              <a:rPr lang="en-US" sz="2800" b="1" dirty="0" err="1" smtClean="0"/>
              <a:t>RNAi</a:t>
            </a:r>
            <a:r>
              <a:rPr lang="en-US" sz="2800" b="1" dirty="0" smtClean="0"/>
              <a:t>-based therapies?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Homework:  propose a mechanism for how the plant acquired resistance to the virus.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811008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6740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Genetically-modified (GM) plant </a:t>
            </a:r>
            <a:r>
              <a:rPr lang="en-US" sz="2800" b="1" dirty="0" smtClean="0">
                <a:latin typeface="Arial"/>
                <a:cs typeface="Arial"/>
              </a:rPr>
              <a:t>expressing a portion of </a:t>
            </a:r>
            <a:r>
              <a:rPr lang="en-US" sz="2800" b="1" dirty="0" smtClean="0">
                <a:latin typeface="Arial"/>
                <a:cs typeface="Arial"/>
              </a:rPr>
              <a:t>a virus genome</a:t>
            </a:r>
            <a:r>
              <a:rPr lang="en-US" sz="2800" b="1" i="1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is resistant to the </a:t>
            </a:r>
            <a:r>
              <a:rPr lang="en-US" sz="2800" b="1" dirty="0" smtClean="0">
                <a:latin typeface="Arial"/>
                <a:cs typeface="Arial"/>
              </a:rPr>
              <a:t>virus.  </a:t>
            </a:r>
            <a:endParaRPr lang="en-US" sz="2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Scientific Teaching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81000" y="1524001"/>
            <a:ext cx="3962400" cy="182879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1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Active Learning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Call out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Clickers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Group Discussion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876800" y="1447800"/>
            <a:ext cx="4038600" cy="1706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Diversity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4648200"/>
            <a:ext cx="39624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/>
              <a:t>Formative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Clickers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b="1" noProof="0" dirty="0" smtClean="0"/>
              <a:t>Discussion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67200" y="4648200"/>
            <a:ext cx="4724400" cy="18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/>
              <a:t>Summative Assessment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Homework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b="1" dirty="0" smtClean="0"/>
              <a:t>Take  home exam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3810000"/>
            <a:ext cx="678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057400" y="3962400"/>
            <a:ext cx="454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ctr"/>
            <a:r>
              <a:rPr lang="en-US" sz="3200" b="1" dirty="0" smtClean="0">
                <a:solidFill>
                  <a:srgbClr val="000000"/>
                </a:solidFill>
              </a:rPr>
              <a:t>Assessment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Group 1: Gene Expression 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914400"/>
            <a:ext cx="83820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dirty="0" err="1" smtClean="0">
                <a:solidFill>
                  <a:srgbClr val="000090"/>
                </a:solidFill>
                <a:latin typeface="Tahoma" pitchFamily="34" charset="0"/>
              </a:rPr>
              <a:t>Ribo</a:t>
            </a:r>
            <a:r>
              <a:rPr lang="en-US" sz="2400" b="1" dirty="0" smtClean="0">
                <a:solidFill>
                  <a:srgbClr val="000090"/>
                </a:solidFill>
                <a:latin typeface="Tahoma" pitchFamily="34" charset="0"/>
              </a:rPr>
              <a:t>-regulation: 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Tahoma" pitchFamily="34" charset="0"/>
              </a:rPr>
              <a:t>controlling gene expression at the level of RNA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Gene expression can be regulated by multiple mechanisms that influence the activity of messenger RNA </a:t>
            </a: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rgbClr val="000090"/>
              </a:solidFill>
              <a:latin typeface="Tahoma" pitchFamily="34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17500" y="2984500"/>
            <a:ext cx="8534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This teachable unit will be presented to a student body consisting of majors at the junior/senior level, in the context of a course covering molecular mechanisms of gene regulation</a:t>
            </a:r>
          </a:p>
          <a:p>
            <a:pPr marL="228600" indent="-228600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The </a:t>
            </a:r>
            <a:r>
              <a:rPr lang="en-US" sz="2400" dirty="0">
                <a:solidFill>
                  <a:srgbClr val="000090"/>
                </a:solidFill>
                <a:latin typeface="Tahoma" pitchFamily="34" charset="0"/>
                <a:cs typeface="Tahoma" pitchFamily="34" charset="0"/>
              </a:rPr>
              <a:t>unit assumes that the students will have competency in genetics and molecular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463"/>
            <a:ext cx="9144000" cy="1143001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Unit Learning Goals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17600"/>
            <a:ext cx="9144000" cy="1930400"/>
          </a:xfrm>
        </p:spPr>
        <p:txBody>
          <a:bodyPr/>
          <a:lstStyle/>
          <a:p>
            <a:pPr marL="0" indent="0" eaLnBrk="1" hangingPunct="1">
              <a:lnSpc>
                <a:spcPts val="3963"/>
              </a:lnSpc>
              <a:buNone/>
            </a:pPr>
            <a:r>
              <a:rPr lang="en-US" sz="2000" b="1" dirty="0" smtClean="0">
                <a:latin typeface="Tahoma" pitchFamily="34" charset="0"/>
              </a:rPr>
              <a:t>Students will be able to describe examples of mechanisms of gene regulation involving mRNA localization, degradation, capping and tailing, splicing, editing, and by RNA interference</a:t>
            </a:r>
          </a:p>
          <a:p>
            <a:pPr marL="609600" indent="-609600" eaLnBrk="1" hangingPunct="1">
              <a:lnSpc>
                <a:spcPts val="3963"/>
              </a:lnSpc>
              <a:buNone/>
            </a:pPr>
            <a:endParaRPr lang="en-US" sz="2000" b="1" dirty="0" smtClean="0">
              <a:latin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810000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Outcome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8006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63"/>
              </a:lnSpc>
            </a:pPr>
            <a:r>
              <a:rPr lang="en-US" sz="2000" b="1" dirty="0" smtClean="0">
                <a:latin typeface="Tahoma" pitchFamily="34" charset="0"/>
              </a:rPr>
              <a:t>Students will be able to discuss </a:t>
            </a:r>
            <a:r>
              <a:rPr lang="en-US" sz="2000" b="1" dirty="0" err="1" smtClean="0">
                <a:latin typeface="Tahoma" pitchFamily="34" charset="0"/>
              </a:rPr>
              <a:t>ribo</a:t>
            </a:r>
            <a:r>
              <a:rPr lang="en-US" sz="2000" b="1" dirty="0" smtClean="0">
                <a:latin typeface="Tahoma" pitchFamily="34" charset="0"/>
              </a:rPr>
              <a:t>-regulation in the context of gene regulatory mechanisms that operate at other </a:t>
            </a:r>
            <a:r>
              <a:rPr lang="en-US" sz="2000" b="1" dirty="0" smtClean="0">
                <a:latin typeface="Tahoma" pitchFamily="34" charset="0"/>
              </a:rPr>
              <a:t>levels of the central dogma.</a:t>
            </a:r>
            <a:endParaRPr lang="en-US" sz="2000" b="1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596900"/>
            <a:ext cx="5334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cs typeface="Tahoma" pitchFamily="34" charset="0"/>
              </a:rPr>
              <a:t>Tidbit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RNA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interference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Learning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36538" indent="-236538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Students will describe the mechanism of </a:t>
            </a:r>
            <a:r>
              <a:rPr lang="en-US" sz="2400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RNAi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236538" indent="-236538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Students will evaluate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and interpret research </a:t>
            </a: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data</a:t>
            </a:r>
          </a:p>
          <a:p>
            <a:pPr marL="236538" indent="-236538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Students will 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evaluate the potential for </a:t>
            </a:r>
            <a:r>
              <a:rPr lang="en-US" sz="2400" dirty="0" err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RNAi</a:t>
            </a: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-based therapeutics</a:t>
            </a:r>
            <a:endParaRPr lang="en-US" sz="24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1847850"/>
            <a:ext cx="225425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82600" y="5842000"/>
            <a:ext cx="20050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ts val="925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Dicer</a:t>
            </a:r>
          </a:p>
          <a:p>
            <a:pPr algn="ctr" eaLnBrk="0" fontAlgn="base" hangingPunct="0">
              <a:lnSpc>
                <a:spcPts val="925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sz="1600" i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Giardia intestinalis</a:t>
            </a:r>
            <a:r>
              <a:rPr lang="en-US" sz="16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Brain storm: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can the activity of a </a:t>
            </a:r>
            <a:r>
              <a:rPr lang="en-US" sz="2800" b="1" dirty="0" smtClean="0">
                <a:solidFill>
                  <a:srgbClr val="FF0000"/>
                </a:solidFill>
              </a:rPr>
              <a:t>mRNA be regulated?</a:t>
            </a:r>
            <a:endParaRPr lang="en-US" sz="2800" b="1" dirty="0" smtClean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-304800" y="1930026"/>
            <a:ext cx="11277600" cy="4775574"/>
            <a:chOff x="0" y="1244226"/>
            <a:chExt cx="9144001" cy="3610099"/>
          </a:xfrm>
        </p:grpSpPr>
        <p:pic>
          <p:nvPicPr>
            <p:cNvPr id="10" name="Picture 5" descr="Control of Gene Expressio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028" b="24826"/>
            <a:stretch>
              <a:fillRect/>
            </a:stretch>
          </p:blipFill>
          <p:spPr bwMode="auto">
            <a:xfrm>
              <a:off x="0" y="1244226"/>
              <a:ext cx="9144001" cy="3610099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4308765" y="3581400"/>
              <a:ext cx="2057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09600" y="2971800"/>
              <a:ext cx="32004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343400" y="1676400"/>
              <a:ext cx="3657600" cy="914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066800" y="2895600"/>
              <a:ext cx="7620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590800" y="2895600"/>
              <a:ext cx="762000" cy="1524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495800" y="2188974"/>
              <a:ext cx="685800" cy="609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943600" y="2195096"/>
              <a:ext cx="533400" cy="6096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162800" y="1981200"/>
              <a:ext cx="1600200" cy="1371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715000" y="2286000"/>
              <a:ext cx="9906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343400" y="2971800"/>
              <a:ext cx="13716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015012" y="1752703"/>
            <a:ext cx="7837488" cy="830264"/>
            <a:chOff x="727" y="1858"/>
            <a:chExt cx="4937" cy="52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727" y="1858"/>
              <a:ext cx="3507" cy="523"/>
              <a:chOff x="727" y="1858"/>
              <a:chExt cx="3507" cy="523"/>
            </a:xfrm>
          </p:grpSpPr>
          <p:sp>
            <p:nvSpPr>
              <p:cNvPr id="5" name="Line 4"/>
              <p:cNvSpPr>
                <a:spLocks noChangeShapeType="1"/>
              </p:cNvSpPr>
              <p:nvPr/>
            </p:nvSpPr>
            <p:spPr bwMode="auto">
              <a:xfrm>
                <a:off x="1454" y="2112"/>
                <a:ext cx="17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1406" y="206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3182" y="1977"/>
                <a:ext cx="10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AAAAAAAAA</a:t>
                </a:r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727" y="1858"/>
                <a:ext cx="848" cy="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Target mRNA</a:t>
                </a:r>
                <a:endParaRPr lang="en-US" sz="2400" dirty="0"/>
              </a:p>
            </p:txBody>
          </p:sp>
        </p:grp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4241" y="1905"/>
              <a:ext cx="142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chemeClr val="accent2"/>
                  </a:solidFill>
                </a:rPr>
                <a:t>sense </a:t>
              </a:r>
              <a:r>
                <a:rPr lang="en-US" sz="3200" i="1" dirty="0" smtClean="0">
                  <a:solidFill>
                    <a:schemeClr val="accent2"/>
                  </a:solidFill>
                </a:rPr>
                <a:t>RNA</a:t>
              </a:r>
              <a:endParaRPr lang="en-US" sz="3200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2680301" y="2155922"/>
            <a:ext cx="2919413" cy="854075"/>
            <a:chOff x="1776" y="2112"/>
            <a:chExt cx="1839" cy="538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016" y="2208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016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064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112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160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256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208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2304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2400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496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2448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352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544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592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640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688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736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784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832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1776" y="2282"/>
              <a:ext cx="183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chemeClr val="accent2"/>
                  </a:solidFill>
                </a:rPr>
                <a:t>antisense RNA</a:t>
              </a:r>
            </a:p>
          </p:txBody>
        </p:sp>
      </p:grpSp>
      <p:sp>
        <p:nvSpPr>
          <p:cNvPr id="31" name="Line 32"/>
          <p:cNvSpPr>
            <a:spLocks noChangeShapeType="1"/>
          </p:cNvSpPr>
          <p:nvPr/>
        </p:nvSpPr>
        <p:spPr bwMode="auto">
          <a:xfrm>
            <a:off x="3747100" y="3122712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76200" y="3657600"/>
            <a:ext cx="862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Double-stranded RNA is specifically degraded by cell</a:t>
            </a:r>
            <a:endParaRPr lang="en-US" sz="2800" dirty="0"/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How can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a specific mRNA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in a cell be experimentally decreased?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203454"/>
            <a:ext cx="4191000" cy="237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715000" y="6488668"/>
            <a:ext cx="33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Izant</a:t>
            </a:r>
            <a:r>
              <a:rPr lang="en-US" dirty="0" smtClean="0"/>
              <a:t> and </a:t>
            </a:r>
            <a:r>
              <a:rPr lang="en-US" dirty="0" err="1" smtClean="0"/>
              <a:t>Weintraub</a:t>
            </a:r>
            <a:r>
              <a:rPr lang="en-US" dirty="0" smtClean="0"/>
              <a:t>, </a:t>
            </a:r>
            <a:r>
              <a:rPr lang="en-US" i="1" dirty="0" smtClean="0"/>
              <a:t>Cell </a:t>
            </a:r>
            <a:r>
              <a:rPr lang="en-US" dirty="0" smtClean="0"/>
              <a:t>1984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2057400" y="5029200"/>
            <a:ext cx="15240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2057400" y="5791200"/>
            <a:ext cx="15240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81000" y="5029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Normal expression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6781800" y="4678740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Expression with antisense RNA</a:t>
            </a:r>
            <a:endParaRPr lang="en-US" sz="2400" dirty="0"/>
          </a:p>
        </p:txBody>
      </p:sp>
      <p:cxnSp>
        <p:nvCxnSpPr>
          <p:cNvPr id="45" name="Straight Arrow Connector 44"/>
          <p:cNvCxnSpPr/>
          <p:nvPr/>
        </p:nvCxnSpPr>
        <p:spPr bwMode="auto">
          <a:xfrm rot="10800000">
            <a:off x="6553200" y="5791200"/>
            <a:ext cx="6858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0800000">
            <a:off x="5943600" y="4876800"/>
            <a:ext cx="914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8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Fire and Mello experiments with </a:t>
            </a:r>
            <a:r>
              <a:rPr lang="en-US" sz="3200" b="1" i="1" dirty="0">
                <a:solidFill>
                  <a:srgbClr val="FF0000"/>
                </a:solidFill>
              </a:rPr>
              <a:t>C. </a:t>
            </a:r>
            <a:r>
              <a:rPr lang="en-US" sz="3200" b="1" i="1" dirty="0" err="1">
                <a:solidFill>
                  <a:srgbClr val="FF0000"/>
                </a:solidFill>
              </a:rPr>
              <a:t>elegans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(Fire et al. Nature 1998)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143000"/>
            <a:ext cx="2247900" cy="18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723900" y="4686300"/>
            <a:ext cx="2667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6019800"/>
            <a:ext cx="624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114800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mRNA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3657600"/>
            <a:ext cx="457200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828800" y="36575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828801" y="48768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828801" y="42671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828801" y="54864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4172" y="6096000"/>
            <a:ext cx="151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uninjected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990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>
                <a:solidFill>
                  <a:srgbClr val="FF0000"/>
                </a:solidFill>
              </a:rPr>
              <a:t>Inject </a:t>
            </a:r>
            <a:r>
              <a:rPr lang="en-US" sz="2000" dirty="0" smtClean="0">
                <a:solidFill>
                  <a:srgbClr val="FF0000"/>
                </a:solidFill>
              </a:rPr>
              <a:t>purified </a:t>
            </a:r>
            <a:r>
              <a:rPr lang="en-US" sz="2000" dirty="0">
                <a:solidFill>
                  <a:srgbClr val="FF0000"/>
                </a:solidFill>
              </a:rPr>
              <a:t>antisense RNA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1655618"/>
            <a:ext cx="1727200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5400000">
            <a:off x="4456906" y="2932906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5800" y="28194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</a:rPr>
              <a:t> </a:t>
            </a:r>
            <a:r>
              <a:rPr lang="en-US" sz="5400" dirty="0" smtClean="0">
                <a:solidFill>
                  <a:prstClr val="black"/>
                </a:solidFill>
              </a:rPr>
              <a:t>          </a:t>
            </a:r>
            <a:r>
              <a:rPr lang="en-US" sz="5400" dirty="0">
                <a:solidFill>
                  <a:prstClr val="black"/>
                </a:solidFill>
              </a:rPr>
              <a:t>?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8800" y="2706231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Clicker question: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What </a:t>
            </a:r>
            <a:r>
              <a:rPr lang="en-US" sz="2400" dirty="0">
                <a:solidFill>
                  <a:prstClr val="black"/>
                </a:solidFill>
              </a:rPr>
              <a:t>will happen </a:t>
            </a:r>
            <a:r>
              <a:rPr lang="en-US" sz="2400" dirty="0" smtClean="0">
                <a:solidFill>
                  <a:prstClr val="black"/>
                </a:solidFill>
              </a:rPr>
              <a:t>to the mRNA level?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Increase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Decrease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Stay the same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905000" y="1143000"/>
            <a:ext cx="1981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9604" y="106680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Uninjected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143000"/>
            <a:ext cx="2247900" cy="18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723900" y="4686300"/>
            <a:ext cx="2667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6019800"/>
            <a:ext cx="624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4114800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mRNA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657600"/>
            <a:ext cx="457200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1828800" y="36575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828801" y="48768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828801" y="42671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828801" y="54864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4172" y="6096000"/>
            <a:ext cx="151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uninjected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990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r>
              <a:rPr lang="en-US" sz="2000" dirty="0">
                <a:solidFill>
                  <a:srgbClr val="FF0000"/>
                </a:solidFill>
              </a:rPr>
              <a:t>Inject </a:t>
            </a:r>
            <a:r>
              <a:rPr lang="en-US" sz="2000" dirty="0" smtClean="0">
                <a:solidFill>
                  <a:srgbClr val="FF0000"/>
                </a:solidFill>
              </a:rPr>
              <a:t>purified </a:t>
            </a:r>
            <a:r>
              <a:rPr lang="en-US" sz="2000" dirty="0">
                <a:solidFill>
                  <a:srgbClr val="FF0000"/>
                </a:solidFill>
              </a:rPr>
              <a:t>antisense RNA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1655618"/>
            <a:ext cx="1727200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56906" y="2932906"/>
            <a:ext cx="685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1905000" y="1143000"/>
            <a:ext cx="1981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2896612"/>
            <a:ext cx="312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Answer: B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What </a:t>
            </a:r>
            <a:r>
              <a:rPr lang="en-US" sz="2400" dirty="0">
                <a:solidFill>
                  <a:prstClr val="black"/>
                </a:solidFill>
              </a:rPr>
              <a:t>will happen </a:t>
            </a:r>
            <a:r>
              <a:rPr lang="en-US" sz="2400" dirty="0" smtClean="0">
                <a:solidFill>
                  <a:prstClr val="black"/>
                </a:solidFill>
              </a:rPr>
              <a:t>to the mRNA level?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Increase</a:t>
            </a:r>
          </a:p>
          <a:p>
            <a:pPr marL="457200" indent="-457200">
              <a:buAutoNum type="alphaUcPeriod"/>
            </a:pPr>
            <a:r>
              <a:rPr lang="en-US" sz="2400" u="sng" dirty="0" smtClean="0">
                <a:solidFill>
                  <a:srgbClr val="FF0000"/>
                </a:solidFill>
              </a:rPr>
              <a:t>Decrease</a:t>
            </a:r>
          </a:p>
          <a:p>
            <a:pPr marL="457200" indent="-457200">
              <a:buAutoNum type="alphaUcPeriod"/>
            </a:pPr>
            <a:r>
              <a:rPr lang="en-US" sz="2400" dirty="0" smtClean="0">
                <a:solidFill>
                  <a:prstClr val="black"/>
                </a:solidFill>
              </a:rPr>
              <a:t>Stay the same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0" y="4724400"/>
            <a:ext cx="4572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6019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Antisense RNA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9604" y="106680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Uninjected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Fire and Mello experiments with </a:t>
            </a:r>
            <a:r>
              <a:rPr lang="en-US" sz="3200" b="1" i="1" dirty="0">
                <a:solidFill>
                  <a:srgbClr val="FF0000"/>
                </a:solidFill>
              </a:rPr>
              <a:t>C. </a:t>
            </a:r>
            <a:r>
              <a:rPr lang="en-US" sz="3200" b="1" i="1" dirty="0" err="1">
                <a:solidFill>
                  <a:srgbClr val="FF0000"/>
                </a:solidFill>
              </a:rPr>
              <a:t>elegans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(Fire et al. Nature 1998)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143000"/>
            <a:ext cx="2247900" cy="189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723900" y="4686300"/>
            <a:ext cx="2667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57400" y="6019800"/>
            <a:ext cx="6248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" y="4114800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mRNA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3657600"/>
            <a:ext cx="457200" cy="2362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1828800" y="36575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828801" y="48768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1828801" y="4267199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828801" y="5486400"/>
            <a:ext cx="228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4172" y="6096000"/>
            <a:ext cx="1513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uninjected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05000" y="1143000"/>
            <a:ext cx="1981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4724400"/>
            <a:ext cx="457200" cy="1295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80851"/>
            <a:ext cx="22346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886200" y="10623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Antisense RNA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9604" y="106680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Uninjected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Fire and Mello experiments with </a:t>
            </a:r>
            <a:r>
              <a:rPr lang="en-US" sz="3200" b="1" i="1" dirty="0">
                <a:solidFill>
                  <a:srgbClr val="FF0000"/>
                </a:solidFill>
              </a:rPr>
              <a:t>C. </a:t>
            </a:r>
            <a:r>
              <a:rPr lang="en-US" sz="3200" b="1" i="1" dirty="0" err="1">
                <a:solidFill>
                  <a:srgbClr val="FF0000"/>
                </a:solidFill>
              </a:rPr>
              <a:t>elegans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(Fire et al. Nature 1998)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86200" y="6019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Antisense RNA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605</Words>
  <Application>Microsoft Office PowerPoint</Application>
  <PresentationFormat>On-screen Show (4:3)</PresentationFormat>
  <Paragraphs>149</Paragraphs>
  <Slides>17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Image</vt:lpstr>
      <vt:lpstr>Slide 1</vt:lpstr>
      <vt:lpstr>Group 1: Gene Expression I</vt:lpstr>
      <vt:lpstr>Unit Learning Goals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Group Discussion</vt:lpstr>
      <vt:lpstr>Slide 16</vt:lpstr>
      <vt:lpstr>Slide 17</vt:lpstr>
    </vt:vector>
  </TitlesOfParts>
  <Company>utd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candas</dc:creator>
  <cp:lastModifiedBy>candas</cp:lastModifiedBy>
  <cp:revision>76</cp:revision>
  <dcterms:created xsi:type="dcterms:W3CDTF">2011-08-03T22:55:41Z</dcterms:created>
  <dcterms:modified xsi:type="dcterms:W3CDTF">2011-08-05T15:54:27Z</dcterms:modified>
</cp:coreProperties>
</file>