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Santange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842" autoAdjust="0"/>
  </p:normalViewPr>
  <p:slideViewPr>
    <p:cSldViewPr>
      <p:cViewPr>
        <p:scale>
          <a:sx n="90" d="100"/>
          <a:sy n="90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Christov suggested using a word other than "model" for the first objective and something other than "Diagram" for the third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0354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7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4" cy="4113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7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4" cy="4113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7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4" cy="4113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These are specifically addressed by our activity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_CnhwhHsWL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133769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and Function of the Mammalian Kidney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Tidbit: Grow the Gradient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Pre-Assessment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address: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osmosis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transport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/>
          <a:srcRect t="8324"/>
          <a:stretch/>
        </p:blipFill>
        <p:spPr>
          <a:xfrm>
            <a:off x="3848100" y="366712"/>
            <a:ext cx="4178300" cy="608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7759700" y="6584950"/>
            <a:ext cx="1384299" cy="265113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12-3a, p. 228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52400" y="2916718"/>
            <a:ext cx="3962399" cy="433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</a:t>
            </a: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(one of a pair)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52400" y="4809057"/>
            <a:ext cx="2895600" cy="528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 Bladder</a:t>
            </a: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779525" y="6023535"/>
            <a:ext cx="4046537" cy="448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2686050" y="3078163"/>
            <a:ext cx="264795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>
            <a:off x="3505200" y="4068762"/>
            <a:ext cx="2073274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2233613" y="5037137"/>
            <a:ext cx="3581399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3948112" y="6275387"/>
            <a:ext cx="1909761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Shape 165"/>
          <p:cNvCxnSpPr/>
          <p:nvPr/>
        </p:nvCxnSpPr>
        <p:spPr>
          <a:xfrm rot="-5400000">
            <a:off x="5555456" y="5301456"/>
            <a:ext cx="534987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939284" y="3826117"/>
            <a:ext cx="3709987" cy="550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(one of a pair) 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14430" y="3350107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Shape 168"/>
          <p:cNvCxnSpPr/>
          <p:nvPr/>
        </p:nvCxnSpPr>
        <p:spPr>
          <a:xfrm>
            <a:off x="798089" y="4224021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Shape 169"/>
          <p:cNvCxnSpPr/>
          <p:nvPr/>
        </p:nvCxnSpPr>
        <p:spPr>
          <a:xfrm>
            <a:off x="166831" y="5190851"/>
            <a:ext cx="2019284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2617809" y="6451600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Shape 171"/>
          <p:cNvSpPr txBox="1"/>
          <p:nvPr/>
        </p:nvSpPr>
        <p:spPr>
          <a:xfrm>
            <a:off x="206408" y="182046"/>
            <a:ext cx="33393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Macro-scale anatomy</a:t>
            </a:r>
          </a:p>
        </p:txBody>
      </p:sp>
      <p:sp>
        <p:nvSpPr>
          <p:cNvPr id="172" name="Shape 172"/>
          <p:cNvSpPr/>
          <p:nvPr/>
        </p:nvSpPr>
        <p:spPr>
          <a:xfrm>
            <a:off x="6061175" y="2647425"/>
            <a:ext cx="888299" cy="1178699"/>
          </a:xfrm>
          <a:prstGeom prst="ellips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92400" y="609600"/>
            <a:ext cx="3875087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490912" y="0"/>
            <a:ext cx="1385887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cortex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029200" y="0"/>
            <a:ext cx="1528762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medulla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198937" y="6172200"/>
            <a:ext cx="1211261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pelvis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044825" y="6186487"/>
            <a:ext cx="137477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capsule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65825" y="2425700"/>
            <a:ext cx="1152525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artery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040437" y="4281487"/>
            <a:ext cx="101441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vein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245100" y="6426200"/>
            <a:ext cx="893763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6380162" y="2995613"/>
            <a:ext cx="0" cy="338136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Shape 187"/>
          <p:cNvCxnSpPr/>
          <p:nvPr/>
        </p:nvCxnSpPr>
        <p:spPr>
          <a:xfrm>
            <a:off x="6288087" y="3903662"/>
            <a:ext cx="0" cy="427037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Shape 188"/>
          <p:cNvCxnSpPr/>
          <p:nvPr/>
        </p:nvCxnSpPr>
        <p:spPr>
          <a:xfrm rot="10800000">
            <a:off x="3730625" y="896937"/>
            <a:ext cx="533399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Shape 189"/>
          <p:cNvCxnSpPr/>
          <p:nvPr/>
        </p:nvCxnSpPr>
        <p:spPr>
          <a:xfrm rot="10800000">
            <a:off x="4718843" y="1102518"/>
            <a:ext cx="989012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Shape 190"/>
          <p:cNvCxnSpPr/>
          <p:nvPr/>
        </p:nvCxnSpPr>
        <p:spPr>
          <a:xfrm>
            <a:off x="5546725" y="6002337"/>
            <a:ext cx="0" cy="45720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Shape 191"/>
          <p:cNvCxnSpPr/>
          <p:nvPr/>
        </p:nvCxnSpPr>
        <p:spPr>
          <a:xfrm>
            <a:off x="4591050" y="4178300"/>
            <a:ext cx="0" cy="1955799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3527425" y="5286375"/>
            <a:ext cx="0" cy="847725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3203023" y="630237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Shape 194"/>
          <p:cNvCxnSpPr/>
          <p:nvPr/>
        </p:nvCxnSpPr>
        <p:spPr>
          <a:xfrm>
            <a:off x="4900060" y="632516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Shape 195"/>
          <p:cNvCxnSpPr/>
          <p:nvPr/>
        </p:nvCxnSpPr>
        <p:spPr>
          <a:xfrm>
            <a:off x="5666823" y="3012321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Shape 196"/>
          <p:cNvCxnSpPr/>
          <p:nvPr/>
        </p:nvCxnSpPr>
        <p:spPr>
          <a:xfrm>
            <a:off x="5666823" y="4879719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>
            <a:off x="3044825" y="6792913"/>
            <a:ext cx="9524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Shape 198"/>
          <p:cNvCxnSpPr/>
          <p:nvPr/>
        </p:nvCxnSpPr>
        <p:spPr>
          <a:xfrm>
            <a:off x="4138894" y="6791309"/>
            <a:ext cx="1035601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Shape 199"/>
          <p:cNvCxnSpPr/>
          <p:nvPr/>
        </p:nvCxnSpPr>
        <p:spPr>
          <a:xfrm>
            <a:off x="5252485" y="6791309"/>
            <a:ext cx="787952" cy="1603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Shape 200"/>
          <p:cNvSpPr txBox="1"/>
          <p:nvPr/>
        </p:nvSpPr>
        <p:spPr>
          <a:xfrm>
            <a:off x="206408" y="182046"/>
            <a:ext cx="254493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 anatomy</a:t>
            </a:r>
          </a:p>
        </p:txBody>
      </p:sp>
      <p:sp>
        <p:nvSpPr>
          <p:cNvPr id="201" name="Shape 201"/>
          <p:cNvSpPr/>
          <p:nvPr/>
        </p:nvSpPr>
        <p:spPr>
          <a:xfrm>
            <a:off x="4630275" y="961325"/>
            <a:ext cx="348600" cy="635699"/>
          </a:xfrm>
          <a:prstGeom prst="ellips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920875" y="107950"/>
            <a:ext cx="5319713" cy="666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1830388" y="220662"/>
            <a:ext cx="2132011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Bowman’s capsule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421062" y="220662"/>
            <a:ext cx="18224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proximal tubule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664075" y="220662"/>
            <a:ext cx="216535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tubule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168525" y="3352800"/>
            <a:ext cx="1947862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 CORTEX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68525" y="4129087"/>
            <a:ext cx="209867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 MEDULLA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828800" y="5911850"/>
            <a:ext cx="2540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of Henle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822950" y="5919787"/>
            <a:ext cx="2540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collecting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</a:t>
            </a:r>
          </a:p>
        </p:txBody>
      </p:sp>
      <p:cxnSp>
        <p:nvCxnSpPr>
          <p:cNvPr id="215" name="Shape 215"/>
          <p:cNvCxnSpPr/>
          <p:nvPr/>
        </p:nvCxnSpPr>
        <p:spPr>
          <a:xfrm>
            <a:off x="2838450" y="1141412"/>
            <a:ext cx="0" cy="1441449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Shape 216"/>
          <p:cNvCxnSpPr/>
          <p:nvPr/>
        </p:nvCxnSpPr>
        <p:spPr>
          <a:xfrm>
            <a:off x="4224337" y="1141412"/>
            <a:ext cx="0" cy="384174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Shape 217"/>
          <p:cNvCxnSpPr/>
          <p:nvPr/>
        </p:nvCxnSpPr>
        <p:spPr>
          <a:xfrm>
            <a:off x="5686425" y="1141412"/>
            <a:ext cx="0" cy="257175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Shape 218"/>
          <p:cNvCxnSpPr/>
          <p:nvPr/>
        </p:nvCxnSpPr>
        <p:spPr>
          <a:xfrm>
            <a:off x="3886200" y="6096000"/>
            <a:ext cx="427037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>
            <a:off x="6367462" y="5624512"/>
            <a:ext cx="0" cy="333374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>
            <a:off x="2168525" y="862012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>
            <a:off x="3732510" y="871748"/>
            <a:ext cx="1202976" cy="9735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>
            <a:off x="5128935" y="881483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>
            <a:off x="2033035" y="3963637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>
            <a:off x="2033035" y="4786164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2344483" y="6296235"/>
            <a:ext cx="154171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Shape 226"/>
          <p:cNvCxnSpPr/>
          <p:nvPr/>
        </p:nvCxnSpPr>
        <p:spPr>
          <a:xfrm>
            <a:off x="5686425" y="6584950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206409" y="182045"/>
            <a:ext cx="162397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Nephron anatomy</a:t>
            </a:r>
          </a:p>
        </p:txBody>
      </p:sp>
      <p:sp>
        <p:nvSpPr>
          <p:cNvPr id="228" name="Shape 228"/>
          <p:cNvSpPr/>
          <p:nvPr/>
        </p:nvSpPr>
        <p:spPr>
          <a:xfrm>
            <a:off x="3849225" y="2717100"/>
            <a:ext cx="1541699" cy="4056900"/>
          </a:xfrm>
          <a:prstGeom prst="ellips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206728" y="1177987"/>
            <a:ext cx="160952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proximal tubule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943828" y="1092612"/>
            <a:ext cx="207834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distal tubule and collecting duct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517383" y="578152"/>
            <a:ext cx="163588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of Henle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244469" y="1104148"/>
            <a:ext cx="8203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647262" y="1088779"/>
            <a:ext cx="16176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Interstitial fluid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841675" y="3027488"/>
            <a:ext cx="173354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limb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467617" y="3027488"/>
            <a:ext cx="161023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 limb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206728" y="1851884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>
            <a:off x="900741" y="3396819"/>
            <a:ext cx="150615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Shape 244"/>
          <p:cNvCxnSpPr/>
          <p:nvPr/>
        </p:nvCxnSpPr>
        <p:spPr>
          <a:xfrm>
            <a:off x="6526682" y="3396819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Shape 245"/>
          <p:cNvCxnSpPr/>
          <p:nvPr/>
        </p:nvCxnSpPr>
        <p:spPr>
          <a:xfrm>
            <a:off x="3749998" y="1483453"/>
            <a:ext cx="1388026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2244469" y="1473479"/>
            <a:ext cx="820357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6943828" y="1738943"/>
            <a:ext cx="2078348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6455" y="73116"/>
            <a:ext cx="33233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labeling question on pre-assessment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15875" y="1305700"/>
            <a:ext cx="4896649" cy="4752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Example of an Animation of Filtrate Flow and Membrane Transport Processes</a:t>
            </a:r>
            <a:endParaRPr sz="3200" dirty="0"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>
            <a:hlinkClick r:id="rId3"/>
          </p:cNvPr>
          <p:cNvSpPr/>
          <p:nvPr/>
        </p:nvSpPr>
        <p:spPr>
          <a:xfrm>
            <a:off x="2169550" y="1970625"/>
            <a:ext cx="4979524" cy="37346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06728" y="1177987"/>
            <a:ext cx="160952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proximal tubule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943828" y="1092612"/>
            <a:ext cx="207834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distal tubule and collecting duct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244469" y="1104148"/>
            <a:ext cx="8203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647262" y="1088779"/>
            <a:ext cx="16176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Interstitial fluid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829025" y="2836051"/>
            <a:ext cx="1733699" cy="11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limb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permeable only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6480275" y="2901004"/>
            <a:ext cx="1610100" cy="128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 limb: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IMpermeable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467808" y="115446"/>
            <a:ext cx="422546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game board looks like:</a:t>
            </a:r>
          </a:p>
        </p:txBody>
      </p:sp>
      <p:cxnSp>
        <p:nvCxnSpPr>
          <p:cNvPr id="270" name="Shape 270"/>
          <p:cNvCxnSpPr/>
          <p:nvPr/>
        </p:nvCxnSpPr>
        <p:spPr>
          <a:xfrm rot="10800000">
            <a:off x="5086625" y="2340825"/>
            <a:ext cx="3035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1" name="Shape 271"/>
          <p:cNvCxnSpPr/>
          <p:nvPr/>
        </p:nvCxnSpPr>
        <p:spPr>
          <a:xfrm rot="10800000">
            <a:off x="5086625" y="3429000"/>
            <a:ext cx="3035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5023925" y="4618975"/>
            <a:ext cx="3035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3" name="Shape 273"/>
          <p:cNvCxnSpPr/>
          <p:nvPr/>
        </p:nvCxnSpPr>
        <p:spPr>
          <a:xfrm rot="10800000">
            <a:off x="6943825" y="4480350"/>
            <a:ext cx="3035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4" name="Shape 274"/>
          <p:cNvSpPr txBox="1"/>
          <p:nvPr/>
        </p:nvSpPr>
        <p:spPr>
          <a:xfrm>
            <a:off x="7310175" y="4251750"/>
            <a:ext cx="1691399" cy="59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Na Active Transport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Tidbit</a:t>
            </a:r>
          </a:p>
        </p:txBody>
      </p:sp>
      <p:sp>
        <p:nvSpPr>
          <p:cNvPr id="281" name="Shape 281"/>
          <p:cNvSpPr/>
          <p:nvPr/>
        </p:nvSpPr>
        <p:spPr>
          <a:xfrm>
            <a:off x="2901744" y="1371600"/>
            <a:ext cx="3429000" cy="1739999"/>
          </a:xfrm>
          <a:custGeom>
            <a:avLst/>
            <a:gdLst/>
            <a:ahLst/>
            <a:cxnLst/>
            <a:rect l="0" t="0" r="0" b="0"/>
            <a:pathLst>
              <a:path w="2393" h="693" extrusionOk="0">
                <a:moveTo>
                  <a:pt x="1432" y="242"/>
                </a:moveTo>
                <a:cubicBezTo>
                  <a:pt x="1445" y="242"/>
                  <a:pt x="1456" y="245"/>
                  <a:pt x="1465" y="252"/>
                </a:cubicBezTo>
                <a:cubicBezTo>
                  <a:pt x="1477" y="261"/>
                  <a:pt x="1486" y="276"/>
                  <a:pt x="1492" y="297"/>
                </a:cubicBezTo>
                <a:cubicBezTo>
                  <a:pt x="1498" y="318"/>
                  <a:pt x="1501" y="356"/>
                  <a:pt x="1501" y="411"/>
                </a:cubicBezTo>
                <a:cubicBezTo>
                  <a:pt x="1501" y="505"/>
                  <a:pt x="1498" y="568"/>
                  <a:pt x="1492" y="599"/>
                </a:cubicBezTo>
                <a:cubicBezTo>
                  <a:pt x="1487" y="618"/>
                  <a:pt x="1479" y="634"/>
                  <a:pt x="1466" y="645"/>
                </a:cubicBezTo>
                <a:cubicBezTo>
                  <a:pt x="1457" y="653"/>
                  <a:pt x="1444" y="657"/>
                  <a:pt x="1430" y="657"/>
                </a:cubicBezTo>
                <a:cubicBezTo>
                  <a:pt x="1415" y="657"/>
                  <a:pt x="1401" y="651"/>
                  <a:pt x="1390" y="639"/>
                </a:cubicBezTo>
                <a:cubicBezTo>
                  <a:pt x="1378" y="627"/>
                  <a:pt x="1370" y="610"/>
                  <a:pt x="1367" y="586"/>
                </a:cubicBezTo>
                <a:cubicBezTo>
                  <a:pt x="1362" y="556"/>
                  <a:pt x="1360" y="524"/>
                  <a:pt x="1360" y="489"/>
                </a:cubicBezTo>
                <a:cubicBezTo>
                  <a:pt x="1360" y="423"/>
                  <a:pt x="1362" y="372"/>
                  <a:pt x="1365" y="335"/>
                </a:cubicBezTo>
                <a:cubicBezTo>
                  <a:pt x="1369" y="298"/>
                  <a:pt x="1377" y="273"/>
                  <a:pt x="1389" y="261"/>
                </a:cubicBezTo>
                <a:cubicBezTo>
                  <a:pt x="1401" y="248"/>
                  <a:pt x="1415" y="242"/>
                  <a:pt x="1432" y="242"/>
                </a:cubicBezTo>
                <a:close/>
                <a:moveTo>
                  <a:pt x="1105" y="207"/>
                </a:moveTo>
                <a:cubicBezTo>
                  <a:pt x="1084" y="207"/>
                  <a:pt x="1062" y="215"/>
                  <a:pt x="1040" y="230"/>
                </a:cubicBezTo>
                <a:cubicBezTo>
                  <a:pt x="1017" y="246"/>
                  <a:pt x="990" y="277"/>
                  <a:pt x="960" y="324"/>
                </a:cubicBezTo>
                <a:lnTo>
                  <a:pt x="960" y="221"/>
                </a:lnTo>
                <a:lnTo>
                  <a:pt x="773" y="221"/>
                </a:lnTo>
                <a:lnTo>
                  <a:pt x="773" y="239"/>
                </a:lnTo>
                <a:cubicBezTo>
                  <a:pt x="789" y="240"/>
                  <a:pt x="800" y="243"/>
                  <a:pt x="806" y="248"/>
                </a:cubicBezTo>
                <a:cubicBezTo>
                  <a:pt x="812" y="252"/>
                  <a:pt x="817" y="258"/>
                  <a:pt x="820" y="268"/>
                </a:cubicBezTo>
                <a:cubicBezTo>
                  <a:pt x="823" y="275"/>
                  <a:pt x="824" y="291"/>
                  <a:pt x="824" y="317"/>
                </a:cubicBezTo>
                <a:lnTo>
                  <a:pt x="824" y="570"/>
                </a:lnTo>
                <a:cubicBezTo>
                  <a:pt x="824" y="610"/>
                  <a:pt x="821" y="634"/>
                  <a:pt x="814" y="643"/>
                </a:cubicBezTo>
                <a:cubicBezTo>
                  <a:pt x="807" y="653"/>
                  <a:pt x="793" y="658"/>
                  <a:pt x="773" y="660"/>
                </a:cubicBezTo>
                <a:lnTo>
                  <a:pt x="773" y="677"/>
                </a:lnTo>
                <a:lnTo>
                  <a:pt x="1020" y="677"/>
                </a:lnTo>
                <a:lnTo>
                  <a:pt x="1020" y="660"/>
                </a:lnTo>
                <a:cubicBezTo>
                  <a:pt x="1002" y="659"/>
                  <a:pt x="989" y="656"/>
                  <a:pt x="981" y="652"/>
                </a:cubicBezTo>
                <a:cubicBezTo>
                  <a:pt x="974" y="648"/>
                  <a:pt x="968" y="642"/>
                  <a:pt x="964" y="633"/>
                </a:cubicBezTo>
                <a:cubicBezTo>
                  <a:pt x="962" y="628"/>
                  <a:pt x="960" y="616"/>
                  <a:pt x="960" y="597"/>
                </a:cubicBezTo>
                <a:lnTo>
                  <a:pt x="960" y="570"/>
                </a:lnTo>
                <a:lnTo>
                  <a:pt x="960" y="465"/>
                </a:lnTo>
                <a:cubicBezTo>
                  <a:pt x="960" y="427"/>
                  <a:pt x="965" y="392"/>
                  <a:pt x="976" y="360"/>
                </a:cubicBezTo>
                <a:cubicBezTo>
                  <a:pt x="982" y="340"/>
                  <a:pt x="993" y="324"/>
                  <a:pt x="1006" y="313"/>
                </a:cubicBezTo>
                <a:cubicBezTo>
                  <a:pt x="1014" y="306"/>
                  <a:pt x="1023" y="302"/>
                  <a:pt x="1033" y="302"/>
                </a:cubicBezTo>
                <a:cubicBezTo>
                  <a:pt x="1037" y="302"/>
                  <a:pt x="1041" y="303"/>
                  <a:pt x="1044" y="305"/>
                </a:cubicBezTo>
                <a:cubicBezTo>
                  <a:pt x="1046" y="306"/>
                  <a:pt x="1054" y="313"/>
                  <a:pt x="1066" y="324"/>
                </a:cubicBezTo>
                <a:cubicBezTo>
                  <a:pt x="1079" y="335"/>
                  <a:pt x="1094" y="340"/>
                  <a:pt x="1111" y="340"/>
                </a:cubicBezTo>
                <a:cubicBezTo>
                  <a:pt x="1126" y="340"/>
                  <a:pt x="1139" y="334"/>
                  <a:pt x="1150" y="322"/>
                </a:cubicBezTo>
                <a:cubicBezTo>
                  <a:pt x="1160" y="310"/>
                  <a:pt x="1166" y="293"/>
                  <a:pt x="1166" y="271"/>
                </a:cubicBezTo>
                <a:cubicBezTo>
                  <a:pt x="1166" y="251"/>
                  <a:pt x="1160" y="235"/>
                  <a:pt x="1149" y="224"/>
                </a:cubicBezTo>
                <a:cubicBezTo>
                  <a:pt x="1138" y="213"/>
                  <a:pt x="1124" y="207"/>
                  <a:pt x="1105" y="207"/>
                </a:cubicBezTo>
                <a:close/>
                <a:moveTo>
                  <a:pt x="1430" y="207"/>
                </a:moveTo>
                <a:cubicBezTo>
                  <a:pt x="1364" y="207"/>
                  <a:pt x="1312" y="231"/>
                  <a:pt x="1274" y="280"/>
                </a:cubicBezTo>
                <a:cubicBezTo>
                  <a:pt x="1236" y="329"/>
                  <a:pt x="1217" y="386"/>
                  <a:pt x="1217" y="451"/>
                </a:cubicBezTo>
                <a:cubicBezTo>
                  <a:pt x="1217" y="515"/>
                  <a:pt x="1235" y="570"/>
                  <a:pt x="1272" y="619"/>
                </a:cubicBezTo>
                <a:cubicBezTo>
                  <a:pt x="1310" y="667"/>
                  <a:pt x="1362" y="691"/>
                  <a:pt x="1431" y="691"/>
                </a:cubicBezTo>
                <a:cubicBezTo>
                  <a:pt x="1501" y="691"/>
                  <a:pt x="1556" y="665"/>
                  <a:pt x="1596" y="612"/>
                </a:cubicBezTo>
                <a:cubicBezTo>
                  <a:pt x="1629" y="568"/>
                  <a:pt x="1645" y="514"/>
                  <a:pt x="1645" y="449"/>
                </a:cubicBezTo>
                <a:cubicBezTo>
                  <a:pt x="1645" y="404"/>
                  <a:pt x="1636" y="363"/>
                  <a:pt x="1618" y="325"/>
                </a:cubicBezTo>
                <a:cubicBezTo>
                  <a:pt x="1601" y="287"/>
                  <a:pt x="1575" y="258"/>
                  <a:pt x="1541" y="238"/>
                </a:cubicBezTo>
                <a:cubicBezTo>
                  <a:pt x="1506" y="217"/>
                  <a:pt x="1469" y="207"/>
                  <a:pt x="1430" y="207"/>
                </a:cubicBezTo>
                <a:close/>
                <a:moveTo>
                  <a:pt x="1689" y="221"/>
                </a:moveTo>
                <a:lnTo>
                  <a:pt x="1689" y="239"/>
                </a:lnTo>
                <a:cubicBezTo>
                  <a:pt x="1706" y="243"/>
                  <a:pt x="1718" y="251"/>
                  <a:pt x="1726" y="261"/>
                </a:cubicBezTo>
                <a:cubicBezTo>
                  <a:pt x="1739" y="277"/>
                  <a:pt x="1754" y="309"/>
                  <a:pt x="1772" y="360"/>
                </a:cubicBezTo>
                <a:lnTo>
                  <a:pt x="1894" y="691"/>
                </a:lnTo>
                <a:lnTo>
                  <a:pt x="1919" y="691"/>
                </a:lnTo>
                <a:lnTo>
                  <a:pt x="2042" y="356"/>
                </a:lnTo>
                <a:lnTo>
                  <a:pt x="2167" y="691"/>
                </a:lnTo>
                <a:lnTo>
                  <a:pt x="2195" y="691"/>
                </a:lnTo>
                <a:lnTo>
                  <a:pt x="2323" y="328"/>
                </a:lnTo>
                <a:cubicBezTo>
                  <a:pt x="2337" y="288"/>
                  <a:pt x="2348" y="263"/>
                  <a:pt x="2357" y="255"/>
                </a:cubicBezTo>
                <a:cubicBezTo>
                  <a:pt x="2366" y="246"/>
                  <a:pt x="2378" y="241"/>
                  <a:pt x="2393" y="239"/>
                </a:cubicBezTo>
                <a:lnTo>
                  <a:pt x="2393" y="221"/>
                </a:lnTo>
                <a:lnTo>
                  <a:pt x="2257" y="221"/>
                </a:lnTo>
                <a:lnTo>
                  <a:pt x="2257" y="239"/>
                </a:lnTo>
                <a:cubicBezTo>
                  <a:pt x="2275" y="240"/>
                  <a:pt x="2287" y="244"/>
                  <a:pt x="2293" y="250"/>
                </a:cubicBezTo>
                <a:cubicBezTo>
                  <a:pt x="2300" y="255"/>
                  <a:pt x="2303" y="265"/>
                  <a:pt x="2303" y="277"/>
                </a:cubicBezTo>
                <a:cubicBezTo>
                  <a:pt x="2303" y="286"/>
                  <a:pt x="2298" y="302"/>
                  <a:pt x="2290" y="325"/>
                </a:cubicBezTo>
                <a:lnTo>
                  <a:pt x="2231" y="489"/>
                </a:lnTo>
                <a:lnTo>
                  <a:pt x="2167" y="311"/>
                </a:lnTo>
                <a:cubicBezTo>
                  <a:pt x="2158" y="287"/>
                  <a:pt x="2153" y="271"/>
                  <a:pt x="2153" y="264"/>
                </a:cubicBezTo>
                <a:cubicBezTo>
                  <a:pt x="2153" y="256"/>
                  <a:pt x="2155" y="250"/>
                  <a:pt x="2160" y="246"/>
                </a:cubicBezTo>
                <a:cubicBezTo>
                  <a:pt x="2165" y="242"/>
                  <a:pt x="2177" y="240"/>
                  <a:pt x="2195" y="239"/>
                </a:cubicBezTo>
                <a:lnTo>
                  <a:pt x="2195" y="221"/>
                </a:lnTo>
                <a:lnTo>
                  <a:pt x="1961" y="221"/>
                </a:lnTo>
                <a:lnTo>
                  <a:pt x="1961" y="239"/>
                </a:lnTo>
                <a:cubicBezTo>
                  <a:pt x="1976" y="241"/>
                  <a:pt x="1988" y="246"/>
                  <a:pt x="1995" y="253"/>
                </a:cubicBezTo>
                <a:cubicBezTo>
                  <a:pt x="2002" y="259"/>
                  <a:pt x="2011" y="275"/>
                  <a:pt x="2020" y="299"/>
                </a:cubicBezTo>
                <a:lnTo>
                  <a:pt x="2025" y="311"/>
                </a:lnTo>
                <a:lnTo>
                  <a:pt x="1961" y="489"/>
                </a:lnTo>
                <a:lnTo>
                  <a:pt x="1894" y="311"/>
                </a:lnTo>
                <a:cubicBezTo>
                  <a:pt x="1884" y="283"/>
                  <a:pt x="1878" y="267"/>
                  <a:pt x="1878" y="261"/>
                </a:cubicBezTo>
                <a:cubicBezTo>
                  <a:pt x="1878" y="255"/>
                  <a:pt x="1881" y="250"/>
                  <a:pt x="1887" y="246"/>
                </a:cubicBezTo>
                <a:cubicBezTo>
                  <a:pt x="1893" y="241"/>
                  <a:pt x="1904" y="239"/>
                  <a:pt x="1919" y="239"/>
                </a:cubicBezTo>
                <a:lnTo>
                  <a:pt x="1919" y="221"/>
                </a:lnTo>
                <a:close/>
                <a:moveTo>
                  <a:pt x="369" y="0"/>
                </a:moveTo>
                <a:cubicBezTo>
                  <a:pt x="263" y="0"/>
                  <a:pt x="174" y="34"/>
                  <a:pt x="104" y="103"/>
                </a:cubicBezTo>
                <a:cubicBezTo>
                  <a:pt x="34" y="171"/>
                  <a:pt x="0" y="255"/>
                  <a:pt x="0" y="355"/>
                </a:cubicBezTo>
                <a:cubicBezTo>
                  <a:pt x="0" y="411"/>
                  <a:pt x="11" y="461"/>
                  <a:pt x="34" y="506"/>
                </a:cubicBezTo>
                <a:cubicBezTo>
                  <a:pt x="52" y="541"/>
                  <a:pt x="76" y="572"/>
                  <a:pt x="108" y="600"/>
                </a:cubicBezTo>
                <a:cubicBezTo>
                  <a:pt x="140" y="628"/>
                  <a:pt x="176" y="650"/>
                  <a:pt x="218" y="667"/>
                </a:cubicBezTo>
                <a:cubicBezTo>
                  <a:pt x="259" y="684"/>
                  <a:pt x="312" y="693"/>
                  <a:pt x="375" y="693"/>
                </a:cubicBezTo>
                <a:cubicBezTo>
                  <a:pt x="424" y="693"/>
                  <a:pt x="471" y="688"/>
                  <a:pt x="517" y="678"/>
                </a:cubicBezTo>
                <a:cubicBezTo>
                  <a:pt x="563" y="669"/>
                  <a:pt x="607" y="655"/>
                  <a:pt x="649" y="636"/>
                </a:cubicBezTo>
                <a:lnTo>
                  <a:pt x="649" y="498"/>
                </a:lnTo>
                <a:cubicBezTo>
                  <a:pt x="649" y="474"/>
                  <a:pt x="650" y="459"/>
                  <a:pt x="653" y="453"/>
                </a:cubicBezTo>
                <a:cubicBezTo>
                  <a:pt x="659" y="441"/>
                  <a:pt x="666" y="433"/>
                  <a:pt x="675" y="428"/>
                </a:cubicBezTo>
                <a:cubicBezTo>
                  <a:pt x="685" y="422"/>
                  <a:pt x="702" y="419"/>
                  <a:pt x="727" y="417"/>
                </a:cubicBezTo>
                <a:lnTo>
                  <a:pt x="727" y="399"/>
                </a:lnTo>
                <a:lnTo>
                  <a:pt x="405" y="399"/>
                </a:lnTo>
                <a:lnTo>
                  <a:pt x="405" y="417"/>
                </a:lnTo>
                <a:lnTo>
                  <a:pt x="422" y="417"/>
                </a:lnTo>
                <a:cubicBezTo>
                  <a:pt x="438" y="417"/>
                  <a:pt x="451" y="421"/>
                  <a:pt x="463" y="427"/>
                </a:cubicBezTo>
                <a:cubicBezTo>
                  <a:pt x="474" y="433"/>
                  <a:pt x="481" y="440"/>
                  <a:pt x="485" y="448"/>
                </a:cubicBezTo>
                <a:cubicBezTo>
                  <a:pt x="488" y="455"/>
                  <a:pt x="490" y="472"/>
                  <a:pt x="490" y="498"/>
                </a:cubicBezTo>
                <a:lnTo>
                  <a:pt x="490" y="636"/>
                </a:lnTo>
                <a:cubicBezTo>
                  <a:pt x="473" y="642"/>
                  <a:pt x="455" y="647"/>
                  <a:pt x="439" y="651"/>
                </a:cubicBezTo>
                <a:cubicBezTo>
                  <a:pt x="422" y="654"/>
                  <a:pt x="406" y="656"/>
                  <a:pt x="390" y="656"/>
                </a:cubicBezTo>
                <a:cubicBezTo>
                  <a:pt x="344" y="656"/>
                  <a:pt x="304" y="645"/>
                  <a:pt x="271" y="622"/>
                </a:cubicBezTo>
                <a:cubicBezTo>
                  <a:pt x="237" y="600"/>
                  <a:pt x="213" y="564"/>
                  <a:pt x="198" y="517"/>
                </a:cubicBezTo>
                <a:cubicBezTo>
                  <a:pt x="183" y="469"/>
                  <a:pt x="176" y="413"/>
                  <a:pt x="176" y="350"/>
                </a:cubicBezTo>
                <a:cubicBezTo>
                  <a:pt x="176" y="297"/>
                  <a:pt x="183" y="246"/>
                  <a:pt x="196" y="196"/>
                </a:cubicBezTo>
                <a:cubicBezTo>
                  <a:pt x="210" y="146"/>
                  <a:pt x="233" y="108"/>
                  <a:pt x="266" y="80"/>
                </a:cubicBezTo>
                <a:cubicBezTo>
                  <a:pt x="299" y="52"/>
                  <a:pt x="340" y="38"/>
                  <a:pt x="390" y="38"/>
                </a:cubicBezTo>
                <a:cubicBezTo>
                  <a:pt x="441" y="38"/>
                  <a:pt x="489" y="55"/>
                  <a:pt x="533" y="88"/>
                </a:cubicBezTo>
                <a:cubicBezTo>
                  <a:pt x="576" y="121"/>
                  <a:pt x="609" y="170"/>
                  <a:pt x="631" y="233"/>
                </a:cubicBezTo>
                <a:lnTo>
                  <a:pt x="649" y="233"/>
                </a:lnTo>
                <a:lnTo>
                  <a:pt x="649" y="0"/>
                </a:lnTo>
                <a:lnTo>
                  <a:pt x="631" y="0"/>
                </a:lnTo>
                <a:cubicBezTo>
                  <a:pt x="624" y="19"/>
                  <a:pt x="617" y="31"/>
                  <a:pt x="609" y="38"/>
                </a:cubicBezTo>
                <a:cubicBezTo>
                  <a:pt x="602" y="45"/>
                  <a:pt x="593" y="48"/>
                  <a:pt x="584" y="48"/>
                </a:cubicBezTo>
                <a:cubicBezTo>
                  <a:pt x="578" y="48"/>
                  <a:pt x="559" y="42"/>
                  <a:pt x="527" y="30"/>
                </a:cubicBezTo>
                <a:cubicBezTo>
                  <a:pt x="495" y="17"/>
                  <a:pt x="472" y="10"/>
                  <a:pt x="458" y="7"/>
                </a:cubicBezTo>
                <a:cubicBezTo>
                  <a:pt x="431" y="2"/>
                  <a:pt x="402" y="0"/>
                  <a:pt x="369" y="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</p:sp>
      <p:sp>
        <p:nvSpPr>
          <p:cNvPr id="282" name="Shape 282"/>
          <p:cNvSpPr/>
          <p:nvPr/>
        </p:nvSpPr>
        <p:spPr>
          <a:xfrm>
            <a:off x="3205316" y="3245641"/>
            <a:ext cx="2821857" cy="976317"/>
          </a:xfrm>
          <a:custGeom>
            <a:avLst/>
            <a:gdLst/>
            <a:ahLst/>
            <a:cxnLst/>
            <a:rect l="0" t="0" r="0" b="0"/>
            <a:pathLst>
              <a:path w="1607" h="675" extrusionOk="0">
                <a:moveTo>
                  <a:pt x="1424" y="223"/>
                </a:moveTo>
                <a:cubicBezTo>
                  <a:pt x="1436" y="223"/>
                  <a:pt x="1445" y="226"/>
                  <a:pt x="1452" y="232"/>
                </a:cubicBezTo>
                <a:cubicBezTo>
                  <a:pt x="1464" y="242"/>
                  <a:pt x="1473" y="257"/>
                  <a:pt x="1478" y="276"/>
                </a:cubicBezTo>
                <a:cubicBezTo>
                  <a:pt x="1484" y="296"/>
                  <a:pt x="1487" y="332"/>
                  <a:pt x="1487" y="384"/>
                </a:cubicBezTo>
                <a:lnTo>
                  <a:pt x="1354" y="384"/>
                </a:lnTo>
                <a:lnTo>
                  <a:pt x="1354" y="367"/>
                </a:lnTo>
                <a:cubicBezTo>
                  <a:pt x="1354" y="317"/>
                  <a:pt x="1364" y="277"/>
                  <a:pt x="1383" y="248"/>
                </a:cubicBezTo>
                <a:cubicBezTo>
                  <a:pt x="1394" y="231"/>
                  <a:pt x="1407" y="223"/>
                  <a:pt x="1424" y="223"/>
                </a:cubicBezTo>
                <a:close/>
                <a:moveTo>
                  <a:pt x="0" y="0"/>
                </a:moveTo>
                <a:lnTo>
                  <a:pt x="0" y="179"/>
                </a:lnTo>
                <a:lnTo>
                  <a:pt x="18" y="179"/>
                </a:lnTo>
                <a:cubicBezTo>
                  <a:pt x="26" y="130"/>
                  <a:pt x="43" y="92"/>
                  <a:pt x="72" y="66"/>
                </a:cubicBezTo>
                <a:cubicBezTo>
                  <a:pt x="92" y="47"/>
                  <a:pt x="124" y="38"/>
                  <a:pt x="169" y="38"/>
                </a:cubicBezTo>
                <a:lnTo>
                  <a:pt x="217" y="38"/>
                </a:lnTo>
                <a:lnTo>
                  <a:pt x="217" y="548"/>
                </a:lnTo>
                <a:cubicBezTo>
                  <a:pt x="217" y="582"/>
                  <a:pt x="215" y="602"/>
                  <a:pt x="211" y="610"/>
                </a:cubicBezTo>
                <a:cubicBezTo>
                  <a:pt x="207" y="621"/>
                  <a:pt x="200" y="629"/>
                  <a:pt x="191" y="633"/>
                </a:cubicBezTo>
                <a:cubicBezTo>
                  <a:pt x="180" y="640"/>
                  <a:pt x="164" y="644"/>
                  <a:pt x="145" y="644"/>
                </a:cubicBezTo>
                <a:lnTo>
                  <a:pt x="123" y="644"/>
                </a:lnTo>
                <a:lnTo>
                  <a:pt x="123" y="662"/>
                </a:lnTo>
                <a:lnTo>
                  <a:pt x="470" y="662"/>
                </a:lnTo>
                <a:lnTo>
                  <a:pt x="470" y="644"/>
                </a:lnTo>
                <a:lnTo>
                  <a:pt x="448" y="644"/>
                </a:lnTo>
                <a:cubicBezTo>
                  <a:pt x="429" y="644"/>
                  <a:pt x="414" y="640"/>
                  <a:pt x="403" y="634"/>
                </a:cubicBezTo>
                <a:cubicBezTo>
                  <a:pt x="392" y="628"/>
                  <a:pt x="385" y="620"/>
                  <a:pt x="381" y="612"/>
                </a:cubicBezTo>
                <a:cubicBezTo>
                  <a:pt x="377" y="603"/>
                  <a:pt x="375" y="582"/>
                  <a:pt x="375" y="548"/>
                </a:cubicBezTo>
                <a:lnTo>
                  <a:pt x="375" y="38"/>
                </a:lnTo>
                <a:lnTo>
                  <a:pt x="425" y="38"/>
                </a:lnTo>
                <a:cubicBezTo>
                  <a:pt x="456" y="38"/>
                  <a:pt x="477" y="41"/>
                  <a:pt x="490" y="46"/>
                </a:cubicBezTo>
                <a:cubicBezTo>
                  <a:pt x="512" y="57"/>
                  <a:pt x="529" y="72"/>
                  <a:pt x="542" y="90"/>
                </a:cubicBezTo>
                <a:cubicBezTo>
                  <a:pt x="555" y="108"/>
                  <a:pt x="566" y="137"/>
                  <a:pt x="577" y="179"/>
                </a:cubicBezTo>
                <a:lnTo>
                  <a:pt x="594" y="179"/>
                </a:lnTo>
                <a:lnTo>
                  <a:pt x="594" y="0"/>
                </a:lnTo>
                <a:close/>
                <a:moveTo>
                  <a:pt x="665" y="0"/>
                </a:moveTo>
                <a:lnTo>
                  <a:pt x="665" y="18"/>
                </a:lnTo>
                <a:cubicBezTo>
                  <a:pt x="685" y="20"/>
                  <a:pt x="698" y="26"/>
                  <a:pt x="704" y="34"/>
                </a:cubicBezTo>
                <a:cubicBezTo>
                  <a:pt x="711" y="43"/>
                  <a:pt x="714" y="64"/>
                  <a:pt x="714" y="99"/>
                </a:cubicBezTo>
                <a:lnTo>
                  <a:pt x="714" y="562"/>
                </a:lnTo>
                <a:cubicBezTo>
                  <a:pt x="714" y="597"/>
                  <a:pt x="711" y="618"/>
                  <a:pt x="706" y="625"/>
                </a:cubicBezTo>
                <a:cubicBezTo>
                  <a:pt x="697" y="636"/>
                  <a:pt x="684" y="642"/>
                  <a:pt x="665" y="644"/>
                </a:cubicBezTo>
                <a:lnTo>
                  <a:pt x="665" y="662"/>
                </a:lnTo>
                <a:lnTo>
                  <a:pt x="896" y="662"/>
                </a:lnTo>
                <a:lnTo>
                  <a:pt x="896" y="644"/>
                </a:lnTo>
                <a:cubicBezTo>
                  <a:pt x="877" y="641"/>
                  <a:pt x="864" y="635"/>
                  <a:pt x="858" y="624"/>
                </a:cubicBezTo>
                <a:cubicBezTo>
                  <a:pt x="853" y="615"/>
                  <a:pt x="851" y="595"/>
                  <a:pt x="851" y="562"/>
                </a:cubicBezTo>
                <a:lnTo>
                  <a:pt x="851" y="318"/>
                </a:lnTo>
                <a:cubicBezTo>
                  <a:pt x="865" y="295"/>
                  <a:pt x="878" y="280"/>
                  <a:pt x="891" y="271"/>
                </a:cubicBezTo>
                <a:cubicBezTo>
                  <a:pt x="903" y="262"/>
                  <a:pt x="916" y="257"/>
                  <a:pt x="929" y="257"/>
                </a:cubicBezTo>
                <a:cubicBezTo>
                  <a:pt x="937" y="257"/>
                  <a:pt x="945" y="260"/>
                  <a:pt x="952" y="265"/>
                </a:cubicBezTo>
                <a:cubicBezTo>
                  <a:pt x="959" y="271"/>
                  <a:pt x="964" y="278"/>
                  <a:pt x="967" y="288"/>
                </a:cubicBezTo>
                <a:cubicBezTo>
                  <a:pt x="970" y="297"/>
                  <a:pt x="972" y="321"/>
                  <a:pt x="972" y="359"/>
                </a:cubicBezTo>
                <a:lnTo>
                  <a:pt x="972" y="562"/>
                </a:lnTo>
                <a:cubicBezTo>
                  <a:pt x="972" y="595"/>
                  <a:pt x="969" y="616"/>
                  <a:pt x="963" y="625"/>
                </a:cubicBezTo>
                <a:cubicBezTo>
                  <a:pt x="955" y="635"/>
                  <a:pt x="943" y="642"/>
                  <a:pt x="926" y="644"/>
                </a:cubicBezTo>
                <a:lnTo>
                  <a:pt x="926" y="662"/>
                </a:lnTo>
                <a:lnTo>
                  <a:pt x="1158" y="662"/>
                </a:lnTo>
                <a:lnTo>
                  <a:pt x="1158" y="644"/>
                </a:lnTo>
                <a:cubicBezTo>
                  <a:pt x="1138" y="642"/>
                  <a:pt x="1125" y="636"/>
                  <a:pt x="1118" y="628"/>
                </a:cubicBezTo>
                <a:cubicBezTo>
                  <a:pt x="1112" y="619"/>
                  <a:pt x="1108" y="597"/>
                  <a:pt x="1108" y="562"/>
                </a:cubicBezTo>
                <a:lnTo>
                  <a:pt x="1108" y="384"/>
                </a:lnTo>
                <a:cubicBezTo>
                  <a:pt x="1108" y="332"/>
                  <a:pt x="1105" y="295"/>
                  <a:pt x="1098" y="273"/>
                </a:cubicBezTo>
                <a:cubicBezTo>
                  <a:pt x="1092" y="251"/>
                  <a:pt x="1078" y="232"/>
                  <a:pt x="1058" y="216"/>
                </a:cubicBezTo>
                <a:cubicBezTo>
                  <a:pt x="1037" y="200"/>
                  <a:pt x="1013" y="191"/>
                  <a:pt x="984" y="191"/>
                </a:cubicBezTo>
                <a:cubicBezTo>
                  <a:pt x="962" y="191"/>
                  <a:pt x="940" y="197"/>
                  <a:pt x="919" y="208"/>
                </a:cubicBezTo>
                <a:cubicBezTo>
                  <a:pt x="899" y="219"/>
                  <a:pt x="876" y="237"/>
                  <a:pt x="851" y="264"/>
                </a:cubicBezTo>
                <a:lnTo>
                  <a:pt x="851" y="0"/>
                </a:lnTo>
                <a:close/>
                <a:moveTo>
                  <a:pt x="1432" y="191"/>
                </a:moveTo>
                <a:cubicBezTo>
                  <a:pt x="1376" y="191"/>
                  <a:pt x="1328" y="214"/>
                  <a:pt x="1287" y="259"/>
                </a:cubicBezTo>
                <a:cubicBezTo>
                  <a:pt x="1246" y="304"/>
                  <a:pt x="1225" y="365"/>
                  <a:pt x="1225" y="441"/>
                </a:cubicBezTo>
                <a:cubicBezTo>
                  <a:pt x="1225" y="503"/>
                  <a:pt x="1239" y="555"/>
                  <a:pt x="1267" y="597"/>
                </a:cubicBezTo>
                <a:cubicBezTo>
                  <a:pt x="1302" y="649"/>
                  <a:pt x="1353" y="675"/>
                  <a:pt x="1421" y="675"/>
                </a:cubicBezTo>
                <a:cubicBezTo>
                  <a:pt x="1460" y="675"/>
                  <a:pt x="1495" y="665"/>
                  <a:pt x="1525" y="644"/>
                </a:cubicBezTo>
                <a:cubicBezTo>
                  <a:pt x="1555" y="623"/>
                  <a:pt x="1582" y="587"/>
                  <a:pt x="1607" y="537"/>
                </a:cubicBezTo>
                <a:lnTo>
                  <a:pt x="1590" y="526"/>
                </a:lnTo>
                <a:cubicBezTo>
                  <a:pt x="1572" y="554"/>
                  <a:pt x="1555" y="574"/>
                  <a:pt x="1539" y="585"/>
                </a:cubicBezTo>
                <a:cubicBezTo>
                  <a:pt x="1523" y="596"/>
                  <a:pt x="1505" y="601"/>
                  <a:pt x="1486" y="601"/>
                </a:cubicBezTo>
                <a:cubicBezTo>
                  <a:pt x="1454" y="601"/>
                  <a:pt x="1427" y="588"/>
                  <a:pt x="1405" y="561"/>
                </a:cubicBezTo>
                <a:cubicBezTo>
                  <a:pt x="1375" y="525"/>
                  <a:pt x="1359" y="478"/>
                  <a:pt x="1356" y="417"/>
                </a:cubicBezTo>
                <a:lnTo>
                  <a:pt x="1607" y="417"/>
                </a:lnTo>
                <a:cubicBezTo>
                  <a:pt x="1604" y="342"/>
                  <a:pt x="1586" y="286"/>
                  <a:pt x="1552" y="248"/>
                </a:cubicBezTo>
                <a:cubicBezTo>
                  <a:pt x="1518" y="210"/>
                  <a:pt x="1478" y="191"/>
                  <a:pt x="1432" y="191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</p:sp>
      <p:sp>
        <p:nvSpPr>
          <p:cNvPr id="283" name="Shape 283"/>
          <p:cNvSpPr/>
          <p:nvPr/>
        </p:nvSpPr>
        <p:spPr>
          <a:xfrm>
            <a:off x="2058628" y="4413766"/>
            <a:ext cx="5115232" cy="1817132"/>
          </a:xfrm>
          <a:custGeom>
            <a:avLst/>
            <a:gdLst/>
            <a:ahLst/>
            <a:cxnLst/>
            <a:rect l="0" t="0" r="0" b="0"/>
            <a:pathLst>
              <a:path w="4096" h="693" extrusionOk="0">
                <a:moveTo>
                  <a:pt x="2380" y="0"/>
                </a:moveTo>
                <a:cubicBezTo>
                  <a:pt x="2360" y="0"/>
                  <a:pt x="2342" y="7"/>
                  <a:pt x="2327" y="22"/>
                </a:cubicBezTo>
                <a:cubicBezTo>
                  <a:pt x="2312" y="37"/>
                  <a:pt x="2305" y="54"/>
                  <a:pt x="2305" y="75"/>
                </a:cubicBezTo>
                <a:cubicBezTo>
                  <a:pt x="2305" y="96"/>
                  <a:pt x="2312" y="114"/>
                  <a:pt x="2327" y="128"/>
                </a:cubicBezTo>
                <a:cubicBezTo>
                  <a:pt x="2342" y="143"/>
                  <a:pt x="2360" y="150"/>
                  <a:pt x="2380" y="150"/>
                </a:cubicBezTo>
                <a:cubicBezTo>
                  <a:pt x="2401" y="150"/>
                  <a:pt x="2419" y="143"/>
                  <a:pt x="2434" y="128"/>
                </a:cubicBezTo>
                <a:cubicBezTo>
                  <a:pt x="2449" y="114"/>
                  <a:pt x="2456" y="96"/>
                  <a:pt x="2456" y="75"/>
                </a:cubicBezTo>
                <a:cubicBezTo>
                  <a:pt x="2456" y="54"/>
                  <a:pt x="2449" y="37"/>
                  <a:pt x="2434" y="22"/>
                </a:cubicBezTo>
                <a:cubicBezTo>
                  <a:pt x="2419" y="7"/>
                  <a:pt x="2402" y="0"/>
                  <a:pt x="2380" y="0"/>
                </a:cubicBezTo>
                <a:close/>
                <a:moveTo>
                  <a:pt x="2752" y="239"/>
                </a:moveTo>
                <a:cubicBezTo>
                  <a:pt x="2764" y="239"/>
                  <a:pt x="2773" y="242"/>
                  <a:pt x="2780" y="248"/>
                </a:cubicBezTo>
                <a:cubicBezTo>
                  <a:pt x="2792" y="258"/>
                  <a:pt x="2801" y="272"/>
                  <a:pt x="2806" y="292"/>
                </a:cubicBezTo>
                <a:cubicBezTo>
                  <a:pt x="2812" y="312"/>
                  <a:pt x="2815" y="347"/>
                  <a:pt x="2815" y="400"/>
                </a:cubicBezTo>
                <a:lnTo>
                  <a:pt x="2682" y="400"/>
                </a:lnTo>
                <a:lnTo>
                  <a:pt x="2682" y="383"/>
                </a:lnTo>
                <a:cubicBezTo>
                  <a:pt x="2682" y="332"/>
                  <a:pt x="2692" y="293"/>
                  <a:pt x="2711" y="264"/>
                </a:cubicBezTo>
                <a:cubicBezTo>
                  <a:pt x="2722" y="247"/>
                  <a:pt x="2736" y="239"/>
                  <a:pt x="2752" y="239"/>
                </a:cubicBezTo>
                <a:close/>
                <a:moveTo>
                  <a:pt x="4014" y="0"/>
                </a:moveTo>
                <a:cubicBezTo>
                  <a:pt x="3990" y="0"/>
                  <a:pt x="3971" y="8"/>
                  <a:pt x="3956" y="23"/>
                </a:cubicBezTo>
                <a:cubicBezTo>
                  <a:pt x="3941" y="38"/>
                  <a:pt x="3933" y="58"/>
                  <a:pt x="3933" y="83"/>
                </a:cubicBezTo>
                <a:cubicBezTo>
                  <a:pt x="3933" y="111"/>
                  <a:pt x="3941" y="157"/>
                  <a:pt x="3956" y="221"/>
                </a:cubicBezTo>
                <a:lnTo>
                  <a:pt x="3981" y="327"/>
                </a:lnTo>
                <a:cubicBezTo>
                  <a:pt x="3994" y="380"/>
                  <a:pt x="4002" y="425"/>
                  <a:pt x="4004" y="462"/>
                </a:cubicBezTo>
                <a:lnTo>
                  <a:pt x="4025" y="462"/>
                </a:lnTo>
                <a:cubicBezTo>
                  <a:pt x="4030" y="410"/>
                  <a:pt x="4036" y="365"/>
                  <a:pt x="4045" y="327"/>
                </a:cubicBezTo>
                <a:lnTo>
                  <a:pt x="4071" y="221"/>
                </a:lnTo>
                <a:cubicBezTo>
                  <a:pt x="4088" y="153"/>
                  <a:pt x="4096" y="107"/>
                  <a:pt x="4096" y="82"/>
                </a:cubicBezTo>
                <a:cubicBezTo>
                  <a:pt x="4096" y="58"/>
                  <a:pt x="4088" y="39"/>
                  <a:pt x="4072" y="23"/>
                </a:cubicBezTo>
                <a:cubicBezTo>
                  <a:pt x="4057" y="8"/>
                  <a:pt x="4038" y="0"/>
                  <a:pt x="4014" y="0"/>
                </a:cubicBezTo>
                <a:close/>
                <a:moveTo>
                  <a:pt x="1466" y="421"/>
                </a:moveTo>
                <a:lnTo>
                  <a:pt x="1466" y="574"/>
                </a:lnTo>
                <a:cubicBezTo>
                  <a:pt x="1445" y="592"/>
                  <a:pt x="1426" y="602"/>
                  <a:pt x="1410" y="602"/>
                </a:cubicBezTo>
                <a:cubicBezTo>
                  <a:pt x="1395" y="602"/>
                  <a:pt x="1384" y="597"/>
                  <a:pt x="1375" y="588"/>
                </a:cubicBezTo>
                <a:cubicBezTo>
                  <a:pt x="1365" y="577"/>
                  <a:pt x="1359" y="564"/>
                  <a:pt x="1359" y="549"/>
                </a:cubicBezTo>
                <a:cubicBezTo>
                  <a:pt x="1359" y="531"/>
                  <a:pt x="1366" y="513"/>
                  <a:pt x="1378" y="496"/>
                </a:cubicBezTo>
                <a:cubicBezTo>
                  <a:pt x="1398" y="469"/>
                  <a:pt x="1427" y="444"/>
                  <a:pt x="1466" y="421"/>
                </a:cubicBezTo>
                <a:close/>
                <a:moveTo>
                  <a:pt x="1933" y="255"/>
                </a:moveTo>
                <a:cubicBezTo>
                  <a:pt x="1968" y="255"/>
                  <a:pt x="1997" y="278"/>
                  <a:pt x="2021" y="325"/>
                </a:cubicBezTo>
                <a:lnTo>
                  <a:pt x="2021" y="565"/>
                </a:lnTo>
                <a:cubicBezTo>
                  <a:pt x="1996" y="610"/>
                  <a:pt x="1969" y="632"/>
                  <a:pt x="1940" y="632"/>
                </a:cubicBezTo>
                <a:cubicBezTo>
                  <a:pt x="1927" y="632"/>
                  <a:pt x="1917" y="629"/>
                  <a:pt x="1910" y="623"/>
                </a:cubicBezTo>
                <a:cubicBezTo>
                  <a:pt x="1895" y="611"/>
                  <a:pt x="1883" y="591"/>
                  <a:pt x="1875" y="563"/>
                </a:cubicBezTo>
                <a:cubicBezTo>
                  <a:pt x="1867" y="535"/>
                  <a:pt x="1862" y="493"/>
                  <a:pt x="1862" y="435"/>
                </a:cubicBezTo>
                <a:cubicBezTo>
                  <a:pt x="1862" y="383"/>
                  <a:pt x="1866" y="344"/>
                  <a:pt x="1874" y="318"/>
                </a:cubicBezTo>
                <a:cubicBezTo>
                  <a:pt x="1881" y="293"/>
                  <a:pt x="1891" y="275"/>
                  <a:pt x="1903" y="265"/>
                </a:cubicBezTo>
                <a:cubicBezTo>
                  <a:pt x="1911" y="259"/>
                  <a:pt x="1921" y="255"/>
                  <a:pt x="1933" y="255"/>
                </a:cubicBezTo>
                <a:close/>
                <a:moveTo>
                  <a:pt x="1105" y="207"/>
                </a:moveTo>
                <a:cubicBezTo>
                  <a:pt x="1084" y="207"/>
                  <a:pt x="1062" y="215"/>
                  <a:pt x="1040" y="230"/>
                </a:cubicBezTo>
                <a:cubicBezTo>
                  <a:pt x="1017" y="246"/>
                  <a:pt x="990" y="277"/>
                  <a:pt x="960" y="324"/>
                </a:cubicBezTo>
                <a:lnTo>
                  <a:pt x="960" y="221"/>
                </a:lnTo>
                <a:lnTo>
                  <a:pt x="773" y="221"/>
                </a:lnTo>
                <a:lnTo>
                  <a:pt x="773" y="239"/>
                </a:lnTo>
                <a:cubicBezTo>
                  <a:pt x="789" y="240"/>
                  <a:pt x="800" y="243"/>
                  <a:pt x="806" y="248"/>
                </a:cubicBezTo>
                <a:cubicBezTo>
                  <a:pt x="812" y="252"/>
                  <a:pt x="817" y="258"/>
                  <a:pt x="820" y="268"/>
                </a:cubicBezTo>
                <a:cubicBezTo>
                  <a:pt x="823" y="275"/>
                  <a:pt x="824" y="291"/>
                  <a:pt x="824" y="317"/>
                </a:cubicBezTo>
                <a:lnTo>
                  <a:pt x="824" y="570"/>
                </a:lnTo>
                <a:cubicBezTo>
                  <a:pt x="824" y="610"/>
                  <a:pt x="821" y="634"/>
                  <a:pt x="814" y="643"/>
                </a:cubicBezTo>
                <a:cubicBezTo>
                  <a:pt x="807" y="653"/>
                  <a:pt x="793" y="658"/>
                  <a:pt x="773" y="660"/>
                </a:cubicBezTo>
                <a:lnTo>
                  <a:pt x="773" y="677"/>
                </a:lnTo>
                <a:lnTo>
                  <a:pt x="1020" y="677"/>
                </a:lnTo>
                <a:lnTo>
                  <a:pt x="1020" y="660"/>
                </a:lnTo>
                <a:cubicBezTo>
                  <a:pt x="1002" y="659"/>
                  <a:pt x="989" y="656"/>
                  <a:pt x="981" y="652"/>
                </a:cubicBezTo>
                <a:cubicBezTo>
                  <a:pt x="974" y="648"/>
                  <a:pt x="968" y="642"/>
                  <a:pt x="964" y="633"/>
                </a:cubicBezTo>
                <a:cubicBezTo>
                  <a:pt x="962" y="628"/>
                  <a:pt x="960" y="616"/>
                  <a:pt x="960" y="597"/>
                </a:cubicBezTo>
                <a:lnTo>
                  <a:pt x="960" y="570"/>
                </a:lnTo>
                <a:lnTo>
                  <a:pt x="960" y="465"/>
                </a:lnTo>
                <a:cubicBezTo>
                  <a:pt x="960" y="427"/>
                  <a:pt x="965" y="392"/>
                  <a:pt x="976" y="360"/>
                </a:cubicBezTo>
                <a:cubicBezTo>
                  <a:pt x="982" y="340"/>
                  <a:pt x="993" y="324"/>
                  <a:pt x="1006" y="313"/>
                </a:cubicBezTo>
                <a:cubicBezTo>
                  <a:pt x="1014" y="306"/>
                  <a:pt x="1023" y="302"/>
                  <a:pt x="1033" y="302"/>
                </a:cubicBezTo>
                <a:cubicBezTo>
                  <a:pt x="1037" y="302"/>
                  <a:pt x="1041" y="303"/>
                  <a:pt x="1044" y="305"/>
                </a:cubicBezTo>
                <a:cubicBezTo>
                  <a:pt x="1046" y="306"/>
                  <a:pt x="1054" y="313"/>
                  <a:pt x="1066" y="324"/>
                </a:cubicBezTo>
                <a:cubicBezTo>
                  <a:pt x="1079" y="335"/>
                  <a:pt x="1094" y="340"/>
                  <a:pt x="1111" y="340"/>
                </a:cubicBezTo>
                <a:cubicBezTo>
                  <a:pt x="1126" y="340"/>
                  <a:pt x="1139" y="334"/>
                  <a:pt x="1150" y="322"/>
                </a:cubicBezTo>
                <a:cubicBezTo>
                  <a:pt x="1160" y="310"/>
                  <a:pt x="1166" y="293"/>
                  <a:pt x="1166" y="271"/>
                </a:cubicBezTo>
                <a:cubicBezTo>
                  <a:pt x="1166" y="251"/>
                  <a:pt x="1160" y="235"/>
                  <a:pt x="1149" y="224"/>
                </a:cubicBezTo>
                <a:cubicBezTo>
                  <a:pt x="1138" y="213"/>
                  <a:pt x="1124" y="207"/>
                  <a:pt x="1105" y="207"/>
                </a:cubicBezTo>
                <a:close/>
                <a:moveTo>
                  <a:pt x="2257" y="221"/>
                </a:moveTo>
                <a:lnTo>
                  <a:pt x="2257" y="239"/>
                </a:lnTo>
                <a:cubicBezTo>
                  <a:pt x="2279" y="240"/>
                  <a:pt x="2293" y="245"/>
                  <a:pt x="2301" y="254"/>
                </a:cubicBezTo>
                <a:cubicBezTo>
                  <a:pt x="2308" y="263"/>
                  <a:pt x="2312" y="284"/>
                  <a:pt x="2312" y="316"/>
                </a:cubicBezTo>
                <a:lnTo>
                  <a:pt x="2312" y="583"/>
                </a:lnTo>
                <a:cubicBezTo>
                  <a:pt x="2312" y="615"/>
                  <a:pt x="2309" y="635"/>
                  <a:pt x="2302" y="642"/>
                </a:cubicBezTo>
                <a:cubicBezTo>
                  <a:pt x="2292" y="653"/>
                  <a:pt x="2277" y="659"/>
                  <a:pt x="2257" y="660"/>
                </a:cubicBezTo>
                <a:lnTo>
                  <a:pt x="2257" y="677"/>
                </a:lnTo>
                <a:lnTo>
                  <a:pt x="2504" y="677"/>
                </a:lnTo>
                <a:lnTo>
                  <a:pt x="2504" y="660"/>
                </a:lnTo>
                <a:cubicBezTo>
                  <a:pt x="2482" y="658"/>
                  <a:pt x="2467" y="653"/>
                  <a:pt x="2460" y="644"/>
                </a:cubicBezTo>
                <a:cubicBezTo>
                  <a:pt x="2452" y="635"/>
                  <a:pt x="2449" y="615"/>
                  <a:pt x="2449" y="583"/>
                </a:cubicBezTo>
                <a:lnTo>
                  <a:pt x="2449" y="221"/>
                </a:lnTo>
                <a:close/>
                <a:moveTo>
                  <a:pt x="3315" y="207"/>
                </a:moveTo>
                <a:cubicBezTo>
                  <a:pt x="3291" y="207"/>
                  <a:pt x="3268" y="213"/>
                  <a:pt x="3246" y="224"/>
                </a:cubicBezTo>
                <a:cubicBezTo>
                  <a:pt x="3225" y="236"/>
                  <a:pt x="3202" y="254"/>
                  <a:pt x="3179" y="280"/>
                </a:cubicBezTo>
                <a:lnTo>
                  <a:pt x="3179" y="221"/>
                </a:lnTo>
                <a:lnTo>
                  <a:pt x="2993" y="221"/>
                </a:lnTo>
                <a:lnTo>
                  <a:pt x="2993" y="239"/>
                </a:lnTo>
                <a:cubicBezTo>
                  <a:pt x="3013" y="241"/>
                  <a:pt x="3026" y="247"/>
                  <a:pt x="3032" y="255"/>
                </a:cubicBezTo>
                <a:cubicBezTo>
                  <a:pt x="3039" y="264"/>
                  <a:pt x="3042" y="285"/>
                  <a:pt x="3042" y="320"/>
                </a:cubicBezTo>
                <a:lnTo>
                  <a:pt x="3042" y="578"/>
                </a:lnTo>
                <a:cubicBezTo>
                  <a:pt x="3042" y="613"/>
                  <a:pt x="3039" y="634"/>
                  <a:pt x="3034" y="641"/>
                </a:cubicBezTo>
                <a:cubicBezTo>
                  <a:pt x="3026" y="652"/>
                  <a:pt x="3012" y="658"/>
                  <a:pt x="2993" y="660"/>
                </a:cubicBezTo>
                <a:lnTo>
                  <a:pt x="2993" y="677"/>
                </a:lnTo>
                <a:lnTo>
                  <a:pt x="3224" y="677"/>
                </a:lnTo>
                <a:lnTo>
                  <a:pt x="3224" y="660"/>
                </a:lnTo>
                <a:cubicBezTo>
                  <a:pt x="3206" y="657"/>
                  <a:pt x="3195" y="652"/>
                  <a:pt x="3188" y="643"/>
                </a:cubicBezTo>
                <a:cubicBezTo>
                  <a:pt x="3182" y="633"/>
                  <a:pt x="3179" y="612"/>
                  <a:pt x="3179" y="578"/>
                </a:cubicBezTo>
                <a:lnTo>
                  <a:pt x="3179" y="333"/>
                </a:lnTo>
                <a:cubicBezTo>
                  <a:pt x="3203" y="293"/>
                  <a:pt x="3229" y="273"/>
                  <a:pt x="3257" y="273"/>
                </a:cubicBezTo>
                <a:cubicBezTo>
                  <a:pt x="3265" y="273"/>
                  <a:pt x="3273" y="276"/>
                  <a:pt x="3280" y="281"/>
                </a:cubicBezTo>
                <a:cubicBezTo>
                  <a:pt x="3287" y="286"/>
                  <a:pt x="3292" y="294"/>
                  <a:pt x="3295" y="304"/>
                </a:cubicBezTo>
                <a:cubicBezTo>
                  <a:pt x="3298" y="313"/>
                  <a:pt x="3299" y="337"/>
                  <a:pt x="3299" y="375"/>
                </a:cubicBezTo>
                <a:lnTo>
                  <a:pt x="3299" y="578"/>
                </a:lnTo>
                <a:cubicBezTo>
                  <a:pt x="3299" y="610"/>
                  <a:pt x="3297" y="630"/>
                  <a:pt x="3291" y="638"/>
                </a:cubicBezTo>
                <a:cubicBezTo>
                  <a:pt x="3284" y="650"/>
                  <a:pt x="3272" y="657"/>
                  <a:pt x="3254" y="660"/>
                </a:cubicBezTo>
                <a:lnTo>
                  <a:pt x="3254" y="677"/>
                </a:lnTo>
                <a:lnTo>
                  <a:pt x="3485" y="677"/>
                </a:lnTo>
                <a:lnTo>
                  <a:pt x="3485" y="660"/>
                </a:lnTo>
                <a:cubicBezTo>
                  <a:pt x="3465" y="657"/>
                  <a:pt x="3452" y="652"/>
                  <a:pt x="3445" y="643"/>
                </a:cubicBezTo>
                <a:cubicBezTo>
                  <a:pt x="3439" y="635"/>
                  <a:pt x="3436" y="613"/>
                  <a:pt x="3436" y="578"/>
                </a:cubicBezTo>
                <a:lnTo>
                  <a:pt x="3436" y="400"/>
                </a:lnTo>
                <a:cubicBezTo>
                  <a:pt x="3436" y="347"/>
                  <a:pt x="3433" y="312"/>
                  <a:pt x="3428" y="293"/>
                </a:cubicBezTo>
                <a:cubicBezTo>
                  <a:pt x="3422" y="269"/>
                  <a:pt x="3409" y="248"/>
                  <a:pt x="3389" y="232"/>
                </a:cubicBezTo>
                <a:cubicBezTo>
                  <a:pt x="3370" y="215"/>
                  <a:pt x="3345" y="207"/>
                  <a:pt x="3315" y="207"/>
                </a:cubicBezTo>
                <a:close/>
                <a:moveTo>
                  <a:pt x="1444" y="207"/>
                </a:moveTo>
                <a:cubicBezTo>
                  <a:pt x="1408" y="207"/>
                  <a:pt x="1374" y="213"/>
                  <a:pt x="1340" y="224"/>
                </a:cubicBezTo>
                <a:cubicBezTo>
                  <a:pt x="1307" y="236"/>
                  <a:pt x="1281" y="252"/>
                  <a:pt x="1263" y="273"/>
                </a:cubicBezTo>
                <a:cubicBezTo>
                  <a:pt x="1244" y="295"/>
                  <a:pt x="1235" y="317"/>
                  <a:pt x="1235" y="340"/>
                </a:cubicBezTo>
                <a:cubicBezTo>
                  <a:pt x="1235" y="357"/>
                  <a:pt x="1242" y="371"/>
                  <a:pt x="1256" y="384"/>
                </a:cubicBezTo>
                <a:cubicBezTo>
                  <a:pt x="1269" y="396"/>
                  <a:pt x="1287" y="402"/>
                  <a:pt x="1307" y="402"/>
                </a:cubicBezTo>
                <a:cubicBezTo>
                  <a:pt x="1326" y="402"/>
                  <a:pt x="1342" y="397"/>
                  <a:pt x="1354" y="386"/>
                </a:cubicBezTo>
                <a:cubicBezTo>
                  <a:pt x="1366" y="374"/>
                  <a:pt x="1372" y="361"/>
                  <a:pt x="1372" y="345"/>
                </a:cubicBezTo>
                <a:cubicBezTo>
                  <a:pt x="1372" y="332"/>
                  <a:pt x="1365" y="318"/>
                  <a:pt x="1353" y="304"/>
                </a:cubicBezTo>
                <a:cubicBezTo>
                  <a:pt x="1344" y="294"/>
                  <a:pt x="1339" y="286"/>
                  <a:pt x="1339" y="279"/>
                </a:cubicBezTo>
                <a:cubicBezTo>
                  <a:pt x="1339" y="271"/>
                  <a:pt x="1344" y="264"/>
                  <a:pt x="1352" y="258"/>
                </a:cubicBezTo>
                <a:cubicBezTo>
                  <a:pt x="1366" y="249"/>
                  <a:pt x="1383" y="244"/>
                  <a:pt x="1404" y="244"/>
                </a:cubicBezTo>
                <a:cubicBezTo>
                  <a:pt x="1417" y="244"/>
                  <a:pt x="1429" y="247"/>
                  <a:pt x="1439" y="254"/>
                </a:cubicBezTo>
                <a:cubicBezTo>
                  <a:pt x="1450" y="261"/>
                  <a:pt x="1457" y="269"/>
                  <a:pt x="1461" y="278"/>
                </a:cubicBezTo>
                <a:cubicBezTo>
                  <a:pt x="1464" y="287"/>
                  <a:pt x="1466" y="308"/>
                  <a:pt x="1466" y="343"/>
                </a:cubicBezTo>
                <a:lnTo>
                  <a:pt x="1466" y="389"/>
                </a:lnTo>
                <a:cubicBezTo>
                  <a:pt x="1366" y="435"/>
                  <a:pt x="1300" y="472"/>
                  <a:pt x="1270" y="500"/>
                </a:cubicBezTo>
                <a:cubicBezTo>
                  <a:pt x="1241" y="528"/>
                  <a:pt x="1226" y="559"/>
                  <a:pt x="1226" y="594"/>
                </a:cubicBezTo>
                <a:cubicBezTo>
                  <a:pt x="1226" y="619"/>
                  <a:pt x="1234" y="641"/>
                  <a:pt x="1251" y="658"/>
                </a:cubicBezTo>
                <a:cubicBezTo>
                  <a:pt x="1269" y="675"/>
                  <a:pt x="1290" y="684"/>
                  <a:pt x="1316" y="684"/>
                </a:cubicBezTo>
                <a:cubicBezTo>
                  <a:pt x="1361" y="684"/>
                  <a:pt x="1411" y="659"/>
                  <a:pt x="1466" y="610"/>
                </a:cubicBezTo>
                <a:cubicBezTo>
                  <a:pt x="1470" y="635"/>
                  <a:pt x="1479" y="653"/>
                  <a:pt x="1493" y="665"/>
                </a:cubicBezTo>
                <a:cubicBezTo>
                  <a:pt x="1508" y="678"/>
                  <a:pt x="1528" y="684"/>
                  <a:pt x="1554" y="684"/>
                </a:cubicBezTo>
                <a:cubicBezTo>
                  <a:pt x="1576" y="684"/>
                  <a:pt x="1596" y="678"/>
                  <a:pt x="1613" y="667"/>
                </a:cubicBezTo>
                <a:cubicBezTo>
                  <a:pt x="1631" y="656"/>
                  <a:pt x="1648" y="639"/>
                  <a:pt x="1664" y="615"/>
                </a:cubicBezTo>
                <a:lnTo>
                  <a:pt x="1649" y="603"/>
                </a:lnTo>
                <a:cubicBezTo>
                  <a:pt x="1641" y="615"/>
                  <a:pt x="1632" y="621"/>
                  <a:pt x="1624" y="621"/>
                </a:cubicBezTo>
                <a:cubicBezTo>
                  <a:pt x="1619" y="621"/>
                  <a:pt x="1616" y="620"/>
                  <a:pt x="1612" y="617"/>
                </a:cubicBezTo>
                <a:cubicBezTo>
                  <a:pt x="1609" y="615"/>
                  <a:pt x="1607" y="611"/>
                  <a:pt x="1605" y="605"/>
                </a:cubicBezTo>
                <a:cubicBezTo>
                  <a:pt x="1603" y="600"/>
                  <a:pt x="1603" y="587"/>
                  <a:pt x="1603" y="566"/>
                </a:cubicBezTo>
                <a:lnTo>
                  <a:pt x="1603" y="389"/>
                </a:lnTo>
                <a:cubicBezTo>
                  <a:pt x="1603" y="340"/>
                  <a:pt x="1600" y="308"/>
                  <a:pt x="1596" y="294"/>
                </a:cubicBezTo>
                <a:cubicBezTo>
                  <a:pt x="1588" y="273"/>
                  <a:pt x="1572" y="253"/>
                  <a:pt x="1547" y="235"/>
                </a:cubicBezTo>
                <a:cubicBezTo>
                  <a:pt x="1521" y="216"/>
                  <a:pt x="1487" y="207"/>
                  <a:pt x="1444" y="207"/>
                </a:cubicBezTo>
                <a:close/>
                <a:moveTo>
                  <a:pt x="3713" y="54"/>
                </a:moveTo>
                <a:cubicBezTo>
                  <a:pt x="3692" y="93"/>
                  <a:pt x="3667" y="129"/>
                  <a:pt x="3638" y="161"/>
                </a:cubicBezTo>
                <a:cubicBezTo>
                  <a:pt x="3609" y="193"/>
                  <a:pt x="3574" y="223"/>
                  <a:pt x="3533" y="252"/>
                </a:cubicBezTo>
                <a:lnTo>
                  <a:pt x="3533" y="269"/>
                </a:lnTo>
                <a:lnTo>
                  <a:pt x="3593" y="269"/>
                </a:lnTo>
                <a:lnTo>
                  <a:pt x="3593" y="516"/>
                </a:lnTo>
                <a:cubicBezTo>
                  <a:pt x="3593" y="564"/>
                  <a:pt x="3594" y="594"/>
                  <a:pt x="3598" y="605"/>
                </a:cubicBezTo>
                <a:cubicBezTo>
                  <a:pt x="3603" y="625"/>
                  <a:pt x="3616" y="643"/>
                  <a:pt x="3636" y="659"/>
                </a:cubicBezTo>
                <a:cubicBezTo>
                  <a:pt x="3656" y="676"/>
                  <a:pt x="3680" y="684"/>
                  <a:pt x="3709" y="684"/>
                </a:cubicBezTo>
                <a:cubicBezTo>
                  <a:pt x="3769" y="684"/>
                  <a:pt x="3812" y="652"/>
                  <a:pt x="3838" y="590"/>
                </a:cubicBezTo>
                <a:lnTo>
                  <a:pt x="3823" y="579"/>
                </a:lnTo>
                <a:cubicBezTo>
                  <a:pt x="3804" y="611"/>
                  <a:pt x="3784" y="627"/>
                  <a:pt x="3763" y="627"/>
                </a:cubicBezTo>
                <a:cubicBezTo>
                  <a:pt x="3758" y="627"/>
                  <a:pt x="3752" y="625"/>
                  <a:pt x="3746" y="620"/>
                </a:cubicBezTo>
                <a:cubicBezTo>
                  <a:pt x="3740" y="616"/>
                  <a:pt x="3736" y="609"/>
                  <a:pt x="3733" y="602"/>
                </a:cubicBezTo>
                <a:cubicBezTo>
                  <a:pt x="3731" y="594"/>
                  <a:pt x="3729" y="577"/>
                  <a:pt x="3729" y="551"/>
                </a:cubicBezTo>
                <a:lnTo>
                  <a:pt x="3729" y="269"/>
                </a:lnTo>
                <a:lnTo>
                  <a:pt x="3838" y="269"/>
                </a:lnTo>
                <a:lnTo>
                  <a:pt x="3838" y="221"/>
                </a:lnTo>
                <a:lnTo>
                  <a:pt x="3729" y="221"/>
                </a:lnTo>
                <a:lnTo>
                  <a:pt x="3729" y="54"/>
                </a:lnTo>
                <a:close/>
                <a:moveTo>
                  <a:pt x="4015" y="532"/>
                </a:moveTo>
                <a:cubicBezTo>
                  <a:pt x="3993" y="532"/>
                  <a:pt x="3974" y="540"/>
                  <a:pt x="3959" y="555"/>
                </a:cubicBezTo>
                <a:cubicBezTo>
                  <a:pt x="3944" y="571"/>
                  <a:pt x="3936" y="590"/>
                  <a:pt x="3936" y="611"/>
                </a:cubicBezTo>
                <a:cubicBezTo>
                  <a:pt x="3936" y="633"/>
                  <a:pt x="3944" y="652"/>
                  <a:pt x="3959" y="667"/>
                </a:cubicBezTo>
                <a:cubicBezTo>
                  <a:pt x="3975" y="683"/>
                  <a:pt x="3993" y="690"/>
                  <a:pt x="4015" y="690"/>
                </a:cubicBezTo>
                <a:cubicBezTo>
                  <a:pt x="4037" y="690"/>
                  <a:pt x="4056" y="683"/>
                  <a:pt x="4071" y="667"/>
                </a:cubicBezTo>
                <a:cubicBezTo>
                  <a:pt x="4086" y="652"/>
                  <a:pt x="4094" y="633"/>
                  <a:pt x="4094" y="611"/>
                </a:cubicBezTo>
                <a:cubicBezTo>
                  <a:pt x="4094" y="589"/>
                  <a:pt x="4086" y="570"/>
                  <a:pt x="4071" y="555"/>
                </a:cubicBezTo>
                <a:cubicBezTo>
                  <a:pt x="4056" y="539"/>
                  <a:pt x="4037" y="532"/>
                  <a:pt x="4015" y="532"/>
                </a:cubicBezTo>
                <a:close/>
                <a:moveTo>
                  <a:pt x="1956" y="15"/>
                </a:moveTo>
                <a:lnTo>
                  <a:pt x="1956" y="36"/>
                </a:lnTo>
                <a:cubicBezTo>
                  <a:pt x="1977" y="36"/>
                  <a:pt x="1992" y="38"/>
                  <a:pt x="2000" y="42"/>
                </a:cubicBezTo>
                <a:cubicBezTo>
                  <a:pt x="2007" y="47"/>
                  <a:pt x="2013" y="54"/>
                  <a:pt x="2017" y="63"/>
                </a:cubicBezTo>
                <a:cubicBezTo>
                  <a:pt x="2020" y="71"/>
                  <a:pt x="2021" y="92"/>
                  <a:pt x="2021" y="126"/>
                </a:cubicBezTo>
                <a:lnTo>
                  <a:pt x="2021" y="264"/>
                </a:lnTo>
                <a:cubicBezTo>
                  <a:pt x="2002" y="243"/>
                  <a:pt x="1984" y="228"/>
                  <a:pt x="1967" y="220"/>
                </a:cubicBezTo>
                <a:cubicBezTo>
                  <a:pt x="1950" y="211"/>
                  <a:pt x="1931" y="207"/>
                  <a:pt x="1909" y="207"/>
                </a:cubicBezTo>
                <a:cubicBezTo>
                  <a:pt x="1875" y="207"/>
                  <a:pt x="1844" y="217"/>
                  <a:pt x="1814" y="237"/>
                </a:cubicBezTo>
                <a:cubicBezTo>
                  <a:pt x="1785" y="257"/>
                  <a:pt x="1762" y="286"/>
                  <a:pt x="1745" y="325"/>
                </a:cubicBezTo>
                <a:cubicBezTo>
                  <a:pt x="1728" y="364"/>
                  <a:pt x="1719" y="408"/>
                  <a:pt x="1719" y="457"/>
                </a:cubicBezTo>
                <a:cubicBezTo>
                  <a:pt x="1719" y="519"/>
                  <a:pt x="1733" y="570"/>
                  <a:pt x="1760" y="613"/>
                </a:cubicBezTo>
                <a:cubicBezTo>
                  <a:pt x="1794" y="665"/>
                  <a:pt x="1840" y="691"/>
                  <a:pt x="1898" y="691"/>
                </a:cubicBezTo>
                <a:cubicBezTo>
                  <a:pt x="1921" y="691"/>
                  <a:pt x="1942" y="686"/>
                  <a:pt x="1960" y="676"/>
                </a:cubicBezTo>
                <a:cubicBezTo>
                  <a:pt x="1978" y="666"/>
                  <a:pt x="1998" y="647"/>
                  <a:pt x="2021" y="619"/>
                </a:cubicBezTo>
                <a:lnTo>
                  <a:pt x="2021" y="691"/>
                </a:lnTo>
                <a:lnTo>
                  <a:pt x="2214" y="653"/>
                </a:lnTo>
                <a:lnTo>
                  <a:pt x="2214" y="637"/>
                </a:lnTo>
                <a:cubicBezTo>
                  <a:pt x="2196" y="636"/>
                  <a:pt x="2183" y="633"/>
                  <a:pt x="2176" y="627"/>
                </a:cubicBezTo>
                <a:cubicBezTo>
                  <a:pt x="2169" y="622"/>
                  <a:pt x="2164" y="614"/>
                  <a:pt x="2161" y="604"/>
                </a:cubicBezTo>
                <a:cubicBezTo>
                  <a:pt x="2159" y="597"/>
                  <a:pt x="2158" y="576"/>
                  <a:pt x="2158" y="541"/>
                </a:cubicBezTo>
                <a:lnTo>
                  <a:pt x="2158" y="15"/>
                </a:lnTo>
                <a:close/>
                <a:moveTo>
                  <a:pt x="2760" y="207"/>
                </a:moveTo>
                <a:cubicBezTo>
                  <a:pt x="2704" y="207"/>
                  <a:pt x="2656" y="230"/>
                  <a:pt x="2615" y="275"/>
                </a:cubicBezTo>
                <a:cubicBezTo>
                  <a:pt x="2574" y="320"/>
                  <a:pt x="2553" y="380"/>
                  <a:pt x="2553" y="457"/>
                </a:cubicBezTo>
                <a:cubicBezTo>
                  <a:pt x="2553" y="519"/>
                  <a:pt x="2567" y="571"/>
                  <a:pt x="2595" y="613"/>
                </a:cubicBezTo>
                <a:cubicBezTo>
                  <a:pt x="2630" y="665"/>
                  <a:pt x="2681" y="691"/>
                  <a:pt x="2749" y="691"/>
                </a:cubicBezTo>
                <a:cubicBezTo>
                  <a:pt x="2788" y="691"/>
                  <a:pt x="2823" y="680"/>
                  <a:pt x="2853" y="659"/>
                </a:cubicBezTo>
                <a:cubicBezTo>
                  <a:pt x="2883" y="638"/>
                  <a:pt x="2910" y="603"/>
                  <a:pt x="2935" y="552"/>
                </a:cubicBezTo>
                <a:lnTo>
                  <a:pt x="2918" y="541"/>
                </a:lnTo>
                <a:cubicBezTo>
                  <a:pt x="2900" y="570"/>
                  <a:pt x="2883" y="589"/>
                  <a:pt x="2867" y="600"/>
                </a:cubicBezTo>
                <a:cubicBezTo>
                  <a:pt x="2851" y="611"/>
                  <a:pt x="2833" y="617"/>
                  <a:pt x="2814" y="617"/>
                </a:cubicBezTo>
                <a:cubicBezTo>
                  <a:pt x="2782" y="617"/>
                  <a:pt x="2755" y="603"/>
                  <a:pt x="2733" y="576"/>
                </a:cubicBezTo>
                <a:cubicBezTo>
                  <a:pt x="2704" y="541"/>
                  <a:pt x="2687" y="493"/>
                  <a:pt x="2685" y="433"/>
                </a:cubicBezTo>
                <a:lnTo>
                  <a:pt x="2935" y="433"/>
                </a:lnTo>
                <a:cubicBezTo>
                  <a:pt x="2932" y="358"/>
                  <a:pt x="2914" y="302"/>
                  <a:pt x="2880" y="264"/>
                </a:cubicBezTo>
                <a:cubicBezTo>
                  <a:pt x="2846" y="226"/>
                  <a:pt x="2806" y="207"/>
                  <a:pt x="2760" y="207"/>
                </a:cubicBezTo>
                <a:close/>
                <a:moveTo>
                  <a:pt x="369" y="0"/>
                </a:moveTo>
                <a:cubicBezTo>
                  <a:pt x="263" y="0"/>
                  <a:pt x="174" y="34"/>
                  <a:pt x="104" y="103"/>
                </a:cubicBezTo>
                <a:cubicBezTo>
                  <a:pt x="34" y="171"/>
                  <a:pt x="0" y="255"/>
                  <a:pt x="0" y="355"/>
                </a:cubicBezTo>
                <a:cubicBezTo>
                  <a:pt x="0" y="411"/>
                  <a:pt x="11" y="461"/>
                  <a:pt x="34" y="506"/>
                </a:cubicBezTo>
                <a:cubicBezTo>
                  <a:pt x="52" y="541"/>
                  <a:pt x="76" y="572"/>
                  <a:pt x="108" y="600"/>
                </a:cubicBezTo>
                <a:cubicBezTo>
                  <a:pt x="140" y="628"/>
                  <a:pt x="176" y="650"/>
                  <a:pt x="218" y="667"/>
                </a:cubicBezTo>
                <a:cubicBezTo>
                  <a:pt x="259" y="684"/>
                  <a:pt x="312" y="693"/>
                  <a:pt x="375" y="693"/>
                </a:cubicBezTo>
                <a:cubicBezTo>
                  <a:pt x="424" y="693"/>
                  <a:pt x="471" y="688"/>
                  <a:pt x="517" y="678"/>
                </a:cubicBezTo>
                <a:cubicBezTo>
                  <a:pt x="563" y="669"/>
                  <a:pt x="607" y="655"/>
                  <a:pt x="649" y="636"/>
                </a:cubicBezTo>
                <a:lnTo>
                  <a:pt x="649" y="498"/>
                </a:lnTo>
                <a:cubicBezTo>
                  <a:pt x="649" y="474"/>
                  <a:pt x="650" y="459"/>
                  <a:pt x="653" y="453"/>
                </a:cubicBezTo>
                <a:cubicBezTo>
                  <a:pt x="659" y="441"/>
                  <a:pt x="666" y="433"/>
                  <a:pt x="675" y="428"/>
                </a:cubicBezTo>
                <a:cubicBezTo>
                  <a:pt x="685" y="422"/>
                  <a:pt x="702" y="419"/>
                  <a:pt x="727" y="417"/>
                </a:cubicBezTo>
                <a:lnTo>
                  <a:pt x="727" y="399"/>
                </a:lnTo>
                <a:lnTo>
                  <a:pt x="405" y="399"/>
                </a:lnTo>
                <a:lnTo>
                  <a:pt x="405" y="417"/>
                </a:lnTo>
                <a:lnTo>
                  <a:pt x="422" y="417"/>
                </a:lnTo>
                <a:cubicBezTo>
                  <a:pt x="438" y="417"/>
                  <a:pt x="451" y="421"/>
                  <a:pt x="463" y="427"/>
                </a:cubicBezTo>
                <a:cubicBezTo>
                  <a:pt x="474" y="433"/>
                  <a:pt x="481" y="440"/>
                  <a:pt x="485" y="448"/>
                </a:cubicBezTo>
                <a:cubicBezTo>
                  <a:pt x="488" y="455"/>
                  <a:pt x="490" y="472"/>
                  <a:pt x="490" y="498"/>
                </a:cubicBezTo>
                <a:lnTo>
                  <a:pt x="490" y="636"/>
                </a:lnTo>
                <a:cubicBezTo>
                  <a:pt x="473" y="642"/>
                  <a:pt x="455" y="647"/>
                  <a:pt x="439" y="651"/>
                </a:cubicBezTo>
                <a:cubicBezTo>
                  <a:pt x="422" y="654"/>
                  <a:pt x="406" y="656"/>
                  <a:pt x="390" y="656"/>
                </a:cubicBezTo>
                <a:cubicBezTo>
                  <a:pt x="344" y="656"/>
                  <a:pt x="304" y="645"/>
                  <a:pt x="271" y="622"/>
                </a:cubicBezTo>
                <a:cubicBezTo>
                  <a:pt x="237" y="600"/>
                  <a:pt x="213" y="564"/>
                  <a:pt x="198" y="517"/>
                </a:cubicBezTo>
                <a:cubicBezTo>
                  <a:pt x="183" y="469"/>
                  <a:pt x="176" y="413"/>
                  <a:pt x="176" y="350"/>
                </a:cubicBezTo>
                <a:cubicBezTo>
                  <a:pt x="176" y="297"/>
                  <a:pt x="183" y="246"/>
                  <a:pt x="196" y="196"/>
                </a:cubicBezTo>
                <a:cubicBezTo>
                  <a:pt x="210" y="146"/>
                  <a:pt x="233" y="108"/>
                  <a:pt x="266" y="80"/>
                </a:cubicBezTo>
                <a:cubicBezTo>
                  <a:pt x="299" y="52"/>
                  <a:pt x="340" y="38"/>
                  <a:pt x="390" y="38"/>
                </a:cubicBezTo>
                <a:cubicBezTo>
                  <a:pt x="441" y="38"/>
                  <a:pt x="489" y="55"/>
                  <a:pt x="533" y="88"/>
                </a:cubicBezTo>
                <a:cubicBezTo>
                  <a:pt x="576" y="121"/>
                  <a:pt x="609" y="170"/>
                  <a:pt x="631" y="233"/>
                </a:cubicBezTo>
                <a:lnTo>
                  <a:pt x="649" y="233"/>
                </a:lnTo>
                <a:lnTo>
                  <a:pt x="649" y="0"/>
                </a:lnTo>
                <a:lnTo>
                  <a:pt x="631" y="0"/>
                </a:lnTo>
                <a:cubicBezTo>
                  <a:pt x="624" y="19"/>
                  <a:pt x="617" y="31"/>
                  <a:pt x="609" y="38"/>
                </a:cubicBezTo>
                <a:cubicBezTo>
                  <a:pt x="602" y="45"/>
                  <a:pt x="593" y="48"/>
                  <a:pt x="584" y="48"/>
                </a:cubicBezTo>
                <a:cubicBezTo>
                  <a:pt x="578" y="48"/>
                  <a:pt x="559" y="42"/>
                  <a:pt x="527" y="30"/>
                </a:cubicBezTo>
                <a:cubicBezTo>
                  <a:pt x="495" y="17"/>
                  <a:pt x="472" y="10"/>
                  <a:pt x="458" y="7"/>
                </a:cubicBezTo>
                <a:cubicBezTo>
                  <a:pt x="431" y="2"/>
                  <a:pt x="402" y="0"/>
                  <a:pt x="369" y="0"/>
                </a:cubicBezTo>
                <a:close/>
              </a:path>
            </a:pathLst>
          </a:cu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the Gradient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team’s job: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appropriate transport processes to establish a concentration gradient in the kidney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along as we familiarize you with the rules.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in at each stopping point to make sure you are on the right track.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2699950" y="0"/>
            <a:ext cx="4385699" cy="150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 Pump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 1: Move Filtrate 1 space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875" y="1505700"/>
            <a:ext cx="8118499" cy="3696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/>
              <a:t>Context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900"/>
              <a:t>Intro Bio, Anatomy &amp; Physiology, Toxicology, Pharmacology, any course covering the kidney</a:t>
            </a:r>
          </a:p>
          <a:p>
            <a:pPr rtl="0">
              <a:spcBef>
                <a:spcPts val="0"/>
              </a:spcBef>
              <a:buNone/>
            </a:pPr>
            <a:endParaRPr sz="2900"/>
          </a:p>
          <a:p>
            <a:pPr rtl="0">
              <a:spcBef>
                <a:spcPts val="0"/>
              </a:spcBef>
              <a:buNone/>
            </a:pPr>
            <a:r>
              <a:rPr lang="en-US" sz="2900"/>
              <a:t>3, 50-minute sessions</a:t>
            </a:r>
          </a:p>
          <a:p>
            <a:pPr rtl="0">
              <a:spcBef>
                <a:spcPts val="0"/>
              </a:spcBef>
              <a:buNone/>
            </a:pPr>
            <a:endParaRPr sz="2900"/>
          </a:p>
          <a:p>
            <a:pPr>
              <a:spcBef>
                <a:spcPts val="0"/>
              </a:spcBef>
              <a:buNone/>
            </a:pPr>
            <a:endParaRPr sz="29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856521" y="222812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856521" y="321215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857347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315180" y="2166997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301575" y="3205822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302400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177851" y="2166997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143471" y="3167224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123521" y="4391028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801300" y="26650"/>
            <a:ext cx="7541399" cy="95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 Pump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 1: Move 1 space;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Rule 2: Check Diagram!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8398946" y="6202428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2856521" y="222812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856521" y="321215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2857347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5315180" y="2166997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301575" y="3205822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302400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177851" y="2166997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143471" y="3167224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123521" y="4391028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244195" y="31794"/>
            <a:ext cx="6279155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 Transport: sodium and water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3 and 4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8549789" y="6380451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701533" y="5723130"/>
            <a:ext cx="7966200" cy="64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gradient in the interstitial fluid?</a:t>
            </a:r>
          </a:p>
        </p:txBody>
      </p:sp>
      <p:sp>
        <p:nvSpPr>
          <p:cNvPr id="329" name="Shape 329"/>
          <p:cNvSpPr/>
          <p:nvPr/>
        </p:nvSpPr>
        <p:spPr>
          <a:xfrm>
            <a:off x="3809850" y="944744"/>
            <a:ext cx="1255500" cy="4524300"/>
          </a:xfrm>
          <a:prstGeom prst="ellipse">
            <a:avLst/>
          </a:prstGeom>
          <a:noFill/>
          <a:ln w="50800" cap="flat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2856521" y="222812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2856521" y="321215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2857347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5315180" y="2166997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301575" y="3205822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5302400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177851" y="2166997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143471" y="3167224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123521" y="4391028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3260557" y="0"/>
            <a:ext cx="216166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Filtrate Pump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1 and 2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8549789" y="6380451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3"/>
          <a:srcRect l="10497" t="11628" r="23132" b="9124"/>
          <a:stretch/>
        </p:blipFill>
        <p:spPr>
          <a:xfrm rot="5400000">
            <a:off x="1520722" y="1211410"/>
            <a:ext cx="5655876" cy="50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2856521" y="222812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856521" y="321215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857347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5315180" y="2166997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301575" y="3205822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5302400" y="4371903"/>
            <a:ext cx="53564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177851" y="2166997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4143471" y="3167224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4123521" y="4391028"/>
            <a:ext cx="535648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316641" y="31794"/>
            <a:ext cx="613426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 Transport: sodium and water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3 and 4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8549789" y="6380451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30377" y="5737560"/>
            <a:ext cx="7966200" cy="64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gradient in the interstitial fluid?</a:t>
            </a:r>
          </a:p>
        </p:txBody>
      </p:sp>
      <p:sp>
        <p:nvSpPr>
          <p:cNvPr id="363" name="Shape 363"/>
          <p:cNvSpPr/>
          <p:nvPr/>
        </p:nvSpPr>
        <p:spPr>
          <a:xfrm>
            <a:off x="3809850" y="944744"/>
            <a:ext cx="1255500" cy="4524300"/>
          </a:xfrm>
          <a:prstGeom prst="ellipse">
            <a:avLst/>
          </a:prstGeom>
          <a:noFill/>
          <a:ln w="50800" cap="flat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/>
          <a:srcRect l="10499" t="11625" r="23130" b="9129"/>
          <a:stretch/>
        </p:blipFill>
        <p:spPr>
          <a:xfrm rot="5400000">
            <a:off x="1520672" y="1211384"/>
            <a:ext cx="5655900" cy="50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2856521" y="2228123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856521" y="3212153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857347" y="4371903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5315180" y="2166997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301575" y="3205822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5302400" y="4371903"/>
            <a:ext cx="535499" cy="36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177851" y="2166997"/>
            <a:ext cx="535499" cy="369299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143471" y="3167224"/>
            <a:ext cx="535499" cy="369299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123521" y="4391028"/>
            <a:ext cx="535499" cy="369299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8549789" y="6380451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79" name="Shape 379"/>
          <p:cNvSpPr/>
          <p:nvPr/>
        </p:nvSpPr>
        <p:spPr>
          <a:xfrm>
            <a:off x="3809850" y="944744"/>
            <a:ext cx="1255500" cy="4524300"/>
          </a:xfrm>
          <a:prstGeom prst="ellipse">
            <a:avLst/>
          </a:prstGeom>
          <a:noFill/>
          <a:ln w="50800" cap="flat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1085050" y="15150"/>
            <a:ext cx="6677099" cy="89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What would happen to the concentration gradient  if you continued the “game”?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 rotWithShape="1">
          <a:blip r:embed="rId3"/>
          <a:srcRect b="4356"/>
          <a:stretch/>
        </p:blipFill>
        <p:spPr>
          <a:xfrm>
            <a:off x="1096775" y="48658"/>
            <a:ext cx="6869273" cy="675488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561050" y="538004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61050" y="3056769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61050" y="5642653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1200</a:t>
            </a:r>
          </a:p>
        </p:txBody>
      </p:sp>
      <p:cxnSp>
        <p:nvCxnSpPr>
          <p:cNvPr id="389" name="Shape 389"/>
          <p:cNvCxnSpPr/>
          <p:nvPr/>
        </p:nvCxnSpPr>
        <p:spPr>
          <a:xfrm>
            <a:off x="828912" y="907337"/>
            <a:ext cx="0" cy="198334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828912" y="3659305"/>
            <a:ext cx="0" cy="198334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201800" y="92500"/>
            <a:ext cx="1707599" cy="36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/>
              <a:t>Na gradient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9067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of Henle and Water Conservation</a:t>
            </a:r>
          </a:p>
        </p:txBody>
      </p:sp>
      <p:grpSp>
        <p:nvGrpSpPr>
          <p:cNvPr id="397" name="Shape 397"/>
          <p:cNvGrpSpPr/>
          <p:nvPr/>
        </p:nvGrpSpPr>
        <p:grpSpPr>
          <a:xfrm>
            <a:off x="1752600" y="1219200"/>
            <a:ext cx="1219200" cy="3657600"/>
            <a:chOff x="1143000" y="1219200"/>
            <a:chExt cx="1219200" cy="3657600"/>
          </a:xfrm>
        </p:grpSpPr>
        <p:cxnSp>
          <p:nvCxnSpPr>
            <p:cNvPr id="398" name="Shape 398"/>
            <p:cNvCxnSpPr/>
            <p:nvPr/>
          </p:nvCxnSpPr>
          <p:spPr>
            <a:xfrm>
              <a:off x="14478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Shape 399"/>
            <p:cNvCxnSpPr/>
            <p:nvPr/>
          </p:nvCxnSpPr>
          <p:spPr>
            <a:xfrm>
              <a:off x="20574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0" name="Shape 400"/>
            <p:cNvSpPr/>
            <p:nvPr/>
          </p:nvSpPr>
          <p:spPr>
            <a:xfrm rot="5400000">
              <a:off x="1181099" y="3695700"/>
              <a:ext cx="1143000" cy="6095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1" name="Shape 401"/>
            <p:cNvCxnSpPr/>
            <p:nvPr/>
          </p:nvCxnSpPr>
          <p:spPr>
            <a:xfrm>
              <a:off x="11430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Shape 402"/>
            <p:cNvCxnSpPr/>
            <p:nvPr/>
          </p:nvCxnSpPr>
          <p:spPr>
            <a:xfrm>
              <a:off x="23622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3" name="Shape 403"/>
            <p:cNvSpPr/>
            <p:nvPr/>
          </p:nvSpPr>
          <p:spPr>
            <a:xfrm rot="5400000">
              <a:off x="1028700" y="3543300"/>
              <a:ext cx="1447800" cy="12191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Shape 404"/>
          <p:cNvGrpSpPr/>
          <p:nvPr/>
        </p:nvGrpSpPr>
        <p:grpSpPr>
          <a:xfrm>
            <a:off x="4719483" y="1219200"/>
            <a:ext cx="1219200" cy="2552700"/>
            <a:chOff x="1143000" y="1219200"/>
            <a:chExt cx="1219200" cy="3657600"/>
          </a:xfrm>
        </p:grpSpPr>
        <p:cxnSp>
          <p:nvCxnSpPr>
            <p:cNvPr id="405" name="Shape 405"/>
            <p:cNvCxnSpPr/>
            <p:nvPr/>
          </p:nvCxnSpPr>
          <p:spPr>
            <a:xfrm>
              <a:off x="14478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Shape 406"/>
            <p:cNvCxnSpPr/>
            <p:nvPr/>
          </p:nvCxnSpPr>
          <p:spPr>
            <a:xfrm>
              <a:off x="20574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7" name="Shape 407"/>
            <p:cNvSpPr/>
            <p:nvPr/>
          </p:nvSpPr>
          <p:spPr>
            <a:xfrm rot="5400000">
              <a:off x="1181099" y="3695700"/>
              <a:ext cx="1143000" cy="6095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8" name="Shape 408"/>
            <p:cNvCxnSpPr/>
            <p:nvPr/>
          </p:nvCxnSpPr>
          <p:spPr>
            <a:xfrm>
              <a:off x="11430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Shape 409"/>
            <p:cNvCxnSpPr/>
            <p:nvPr/>
          </p:nvCxnSpPr>
          <p:spPr>
            <a:xfrm>
              <a:off x="23622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0" name="Shape 410"/>
            <p:cNvSpPr/>
            <p:nvPr/>
          </p:nvSpPr>
          <p:spPr>
            <a:xfrm rot="5400000">
              <a:off x="1028700" y="3543300"/>
              <a:ext cx="1447800" cy="12191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Shape 411"/>
          <p:cNvSpPr txBox="1"/>
          <p:nvPr/>
        </p:nvSpPr>
        <p:spPr>
          <a:xfrm>
            <a:off x="2173815" y="5040867"/>
            <a:ext cx="3767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5185830" y="3815832"/>
            <a:ext cx="3767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744550" y="5421875"/>
            <a:ext cx="7928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which Loop of Henle, A or B, would establish the largest concentration gradient in the interstitial tissue?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9067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of Henle and Water Conservation</a:t>
            </a:r>
          </a:p>
        </p:txBody>
      </p:sp>
      <p:grpSp>
        <p:nvGrpSpPr>
          <p:cNvPr id="420" name="Shape 420"/>
          <p:cNvGrpSpPr/>
          <p:nvPr/>
        </p:nvGrpSpPr>
        <p:grpSpPr>
          <a:xfrm>
            <a:off x="533400" y="1085533"/>
            <a:ext cx="1219200" cy="3657600"/>
            <a:chOff x="1143000" y="1219200"/>
            <a:chExt cx="1219200" cy="3657600"/>
          </a:xfrm>
        </p:grpSpPr>
        <p:cxnSp>
          <p:nvCxnSpPr>
            <p:cNvPr id="421" name="Shape 421"/>
            <p:cNvCxnSpPr/>
            <p:nvPr/>
          </p:nvCxnSpPr>
          <p:spPr>
            <a:xfrm>
              <a:off x="14478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Shape 422"/>
            <p:cNvCxnSpPr/>
            <p:nvPr/>
          </p:nvCxnSpPr>
          <p:spPr>
            <a:xfrm>
              <a:off x="20574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" name="Shape 423"/>
            <p:cNvSpPr/>
            <p:nvPr/>
          </p:nvSpPr>
          <p:spPr>
            <a:xfrm rot="5400000">
              <a:off x="1181099" y="3695700"/>
              <a:ext cx="1143000" cy="6095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4" name="Shape 424"/>
            <p:cNvCxnSpPr/>
            <p:nvPr/>
          </p:nvCxnSpPr>
          <p:spPr>
            <a:xfrm>
              <a:off x="11430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Shape 425"/>
            <p:cNvCxnSpPr/>
            <p:nvPr/>
          </p:nvCxnSpPr>
          <p:spPr>
            <a:xfrm>
              <a:off x="23622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6" name="Shape 426"/>
            <p:cNvSpPr/>
            <p:nvPr/>
          </p:nvSpPr>
          <p:spPr>
            <a:xfrm rot="5400000">
              <a:off x="1028700" y="3543300"/>
              <a:ext cx="1447800" cy="12191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Shape 427"/>
          <p:cNvGrpSpPr/>
          <p:nvPr/>
        </p:nvGrpSpPr>
        <p:grpSpPr>
          <a:xfrm>
            <a:off x="6324600" y="1241010"/>
            <a:ext cx="1219200" cy="2552700"/>
            <a:chOff x="1143000" y="1219200"/>
            <a:chExt cx="1219200" cy="3657600"/>
          </a:xfrm>
        </p:grpSpPr>
        <p:cxnSp>
          <p:nvCxnSpPr>
            <p:cNvPr id="428" name="Shape 428"/>
            <p:cNvCxnSpPr/>
            <p:nvPr/>
          </p:nvCxnSpPr>
          <p:spPr>
            <a:xfrm>
              <a:off x="14478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Shape 429"/>
            <p:cNvCxnSpPr/>
            <p:nvPr/>
          </p:nvCxnSpPr>
          <p:spPr>
            <a:xfrm>
              <a:off x="20574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0" name="Shape 430"/>
            <p:cNvSpPr/>
            <p:nvPr/>
          </p:nvSpPr>
          <p:spPr>
            <a:xfrm rot="5400000">
              <a:off x="1181099" y="3695700"/>
              <a:ext cx="1143000" cy="6095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1" name="Shape 431"/>
            <p:cNvCxnSpPr/>
            <p:nvPr/>
          </p:nvCxnSpPr>
          <p:spPr>
            <a:xfrm>
              <a:off x="11430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Shape 432"/>
            <p:cNvCxnSpPr/>
            <p:nvPr/>
          </p:nvCxnSpPr>
          <p:spPr>
            <a:xfrm>
              <a:off x="2362200" y="1219200"/>
              <a:ext cx="0" cy="2209799"/>
            </a:xfrm>
            <a:prstGeom prst="straightConnector1">
              <a:avLst/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3" name="Shape 433"/>
            <p:cNvSpPr/>
            <p:nvPr/>
          </p:nvSpPr>
          <p:spPr>
            <a:xfrm rot="5400000">
              <a:off x="1028700" y="3543300"/>
              <a:ext cx="1447800" cy="1219199"/>
            </a:xfrm>
            <a:prstGeom prst="rightBracket">
              <a:avLst>
                <a:gd name="adj" fmla="val 8333"/>
              </a:avLst>
            </a:prstGeom>
            <a:noFill/>
            <a:ln w="381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Shape 434"/>
          <p:cNvSpPr txBox="1"/>
          <p:nvPr/>
        </p:nvSpPr>
        <p:spPr>
          <a:xfrm>
            <a:off x="954615" y="5023039"/>
            <a:ext cx="3767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6768139" y="3884957"/>
            <a:ext cx="3767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667799" y="5528000"/>
            <a:ext cx="78083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which Loop of Henle, A or B, belongs to a desert rat?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590800" y="1332079"/>
            <a:ext cx="2886111" cy="263873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/>
          <p:nvPr/>
        </p:nvSpPr>
        <p:spPr>
          <a:xfrm>
            <a:off x="3748498" y="852275"/>
            <a:ext cx="1268461" cy="77746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ssessment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the game board with: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osmosis, sodium transport pump, direction of water and sodium movement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reflection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strip sequence to order the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steps that occur in the Loop of Henle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Diversity/Inclusion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activity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of different backgrounds, genders, experience, etc working together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– peer instruction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learning in those that learn best in different modalities: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reading, verbal, visual, kinesthetic</a:t>
            </a:r>
          </a:p>
          <a:p>
            <a:pPr marL="0" marR="0" lvl="0" indent="0" algn="l" rtl="0">
              <a:spcBef>
                <a:spcPts val="590"/>
              </a:spcBef>
              <a:buNone/>
            </a:pPr>
            <a:endParaRPr/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Calibri"/>
              <a:buNone/>
            </a:pPr>
            <a:endParaRPr sz="2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Goals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5925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latin typeface="Calibri"/>
                <a:ea typeface="Calibri"/>
                <a:cs typeface="Calibri"/>
                <a:sym typeface="Calibri"/>
              </a:rPr>
              <a:t>Students will understand structure and function of the mammalian kidney and how membrane transport processes are intrinsically integrated with kidney function.</a:t>
            </a:r>
          </a:p>
          <a:p>
            <a:pPr marL="457200" lvl="0" indent="-415925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latin typeface="Calibri"/>
                <a:ea typeface="Calibri"/>
                <a:cs typeface="Calibri"/>
                <a:sym typeface="Calibri"/>
              </a:rPr>
              <a:t>Students will be able to associate the diversity in structure and function of the mammalian kidney in organisms that live in different habitats.</a:t>
            </a:r>
          </a:p>
          <a:p>
            <a:pPr marL="457200" lvl="0" indent="-415925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>
                <a:latin typeface="Calibri"/>
                <a:ea typeface="Calibri"/>
                <a:cs typeface="Calibri"/>
                <a:sym typeface="Calibri"/>
              </a:rPr>
              <a:t>Students will elucidate the role of mammalian kidney in disease and toxicology.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337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movement of water and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region of the Loop of Henle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osmosis and active transport with movement of water/solutes at each region of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of Henle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the descending and ascending limbs of the tubules maintain a concentration gradient 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the impact of the length of the Loop of Henle on the magnitude of the salt gradient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the length of the Loop of Henle in organisms from different habitats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pic>
        <p:nvPicPr>
          <p:cNvPr id="464" name="Shape 4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86525" y="1525274"/>
            <a:ext cx="3577925" cy="20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8575" y="3996825"/>
            <a:ext cx="3577912" cy="20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/>
        </p:nvSpPr>
        <p:spPr>
          <a:xfrm>
            <a:off x="4005350" y="3539625"/>
            <a:ext cx="1932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Nike and Christov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1491375" y="6011175"/>
            <a:ext cx="1932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Group 4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5826600" y="6011175"/>
            <a:ext cx="1932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Group 7</a:t>
            </a:r>
          </a:p>
        </p:txBody>
      </p:sp>
      <p:pic>
        <p:nvPicPr>
          <p:cNvPr id="469" name="Shape 46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04100" y="3996826"/>
            <a:ext cx="3577899" cy="20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Goals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E36C09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Students will understand structure and function </a:t>
            </a:r>
            <a:r>
              <a:rPr lang="en-US" sz="295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-US" sz="295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the mammalian kidney and how membrane transport processes are i</a:t>
            </a:r>
            <a:r>
              <a:rPr lang="en-US" sz="295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ntrinsically integrated with kidney function.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rgbClr val="7F7F7F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Students will be able to associate the diversity in structure and function of the mammalian kidney in organisms that live in different habitats.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rgbClr val="7F7F7F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Students will elucidate the role of mammalian kidney in disease and toxicology.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chose this because…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76716" y="1236033"/>
            <a:ext cx="7003756" cy="560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26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…and this…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/>
          <a:srcRect b="4356"/>
          <a:stretch/>
        </p:blipFill>
        <p:spPr>
          <a:xfrm>
            <a:off x="1558678" y="970350"/>
            <a:ext cx="5969000" cy="586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430833" y="646260"/>
            <a:ext cx="1595044" cy="10606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33377" y="25806"/>
                </a:moveTo>
                <a:lnTo>
                  <a:pt x="154902" y="34003"/>
                </a:lnTo>
                <a:lnTo>
                  <a:pt x="243027" y="128702"/>
                </a:lnTo>
              </a:path>
            </a:pathLst>
          </a:cu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Reabsorption: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Glucose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salts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Urea</a:t>
            </a:r>
          </a:p>
        </p:txBody>
      </p:sp>
      <p:sp>
        <p:nvSpPr>
          <p:cNvPr id="120" name="Shape 120"/>
          <p:cNvSpPr/>
          <p:nvPr/>
        </p:nvSpPr>
        <p:spPr>
          <a:xfrm>
            <a:off x="331918" y="3713550"/>
            <a:ext cx="1618795" cy="144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33377" y="25806"/>
                </a:moveTo>
                <a:lnTo>
                  <a:pt x="154902" y="34003"/>
                </a:lnTo>
                <a:lnTo>
                  <a:pt x="290851" y="136537"/>
                </a:lnTo>
              </a:path>
            </a:pathLst>
          </a:cu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of Henle: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Countercurrent Multiplier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NaCl and water reabsorption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6998878" y="3431276"/>
            <a:ext cx="1981199" cy="1257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22500"/>
                </a:moveTo>
                <a:lnTo>
                  <a:pt x="-20000" y="22500"/>
                </a:lnTo>
                <a:lnTo>
                  <a:pt x="-79810" y="165589"/>
                </a:lnTo>
              </a:path>
            </a:pathLst>
          </a:cu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 reabsorption here only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Adds to medulla mosm/L</a:t>
            </a:r>
          </a:p>
        </p:txBody>
      </p:sp>
      <p:sp>
        <p:nvSpPr>
          <p:cNvPr id="122" name="Shape 122"/>
          <p:cNvSpPr/>
          <p:nvPr/>
        </p:nvSpPr>
        <p:spPr>
          <a:xfrm>
            <a:off x="6998878" y="5161350"/>
            <a:ext cx="1981199" cy="1257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22500"/>
                </a:moveTo>
                <a:lnTo>
                  <a:pt x="-20000" y="22500"/>
                </a:lnTo>
                <a:lnTo>
                  <a:pt x="-70251" y="121142"/>
                </a:lnTo>
              </a:path>
            </a:pathLst>
          </a:cu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is more concentrated than blood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3375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movement of water and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sodium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region of the Loop of Henle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osmosis and active transport with movement of water/solutes at each region of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of Henle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the descending and ascending limbs of the tubules maintain a concentration gradient 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the impact of the length of the Loop of Henle on the magnitude of the salt gradient</a:t>
            </a:r>
          </a:p>
          <a:p>
            <a:pPr marL="342900" marR="0" lvl="0" indent="-333375" algn="l" rtl="0">
              <a:spcBef>
                <a:spcPts val="59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the length of the Loop of Henle in organisms from different habitats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can: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osmosis, active transport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the parts of a kidney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the parts of a nephron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54500" y="5093900"/>
            <a:ext cx="59400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they can because…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Pre-Assessment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pre-class quiz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Clicker questions at beginning of class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873</Words>
  <Application>Microsoft Office PowerPoint</Application>
  <PresentationFormat>On-screen Show (4:3)</PresentationFormat>
  <Paragraphs>210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Structure and Function of the Mammalian Kidney</vt:lpstr>
      <vt:lpstr>Context</vt:lpstr>
      <vt:lpstr>Learning Goals</vt:lpstr>
      <vt:lpstr>Learning Goals</vt:lpstr>
      <vt:lpstr>We chose this because…</vt:lpstr>
      <vt:lpstr>…and this…</vt:lpstr>
      <vt:lpstr>Learning Objectives </vt:lpstr>
      <vt:lpstr>Students already can:</vt:lpstr>
      <vt:lpstr>Pre-Assessment</vt:lpstr>
      <vt:lpstr>Pre-Assessment</vt:lpstr>
      <vt:lpstr>PowerPoint Presentation</vt:lpstr>
      <vt:lpstr>PowerPoint Presentation</vt:lpstr>
      <vt:lpstr>PowerPoint Presentation</vt:lpstr>
      <vt:lpstr>PowerPoint Presentation</vt:lpstr>
      <vt:lpstr>Example of an Animation of Filtrate Flow and Membrane Transport Processes</vt:lpstr>
      <vt:lpstr>PowerPoint Presentation</vt:lpstr>
      <vt:lpstr>Teaching Tidbit</vt:lpstr>
      <vt:lpstr>Grow the 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of Henle and Water Conservation</vt:lpstr>
      <vt:lpstr>Loop of Henle and Water Conservation</vt:lpstr>
      <vt:lpstr>Other Post-Assessment</vt:lpstr>
      <vt:lpstr>Diversity/Inclusion</vt:lpstr>
      <vt:lpstr>Learning Objectives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the Mammalian Kidney</dc:title>
  <dc:creator>Peter C. Daniel</dc:creator>
  <cp:lastModifiedBy>Peter C. Daniel</cp:lastModifiedBy>
  <cp:revision>1</cp:revision>
  <dcterms:modified xsi:type="dcterms:W3CDTF">2014-06-20T13:10:46Z</dcterms:modified>
</cp:coreProperties>
</file>