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handoutMasterIdLst>
    <p:handoutMasterId r:id="rId34"/>
  </p:handoutMasterIdLst>
  <p:sldIdLst>
    <p:sldId id="256" r:id="rId2"/>
    <p:sldId id="317" r:id="rId3"/>
    <p:sldId id="311" r:id="rId4"/>
    <p:sldId id="257" r:id="rId5"/>
    <p:sldId id="259" r:id="rId6"/>
    <p:sldId id="258" r:id="rId7"/>
    <p:sldId id="264" r:id="rId8"/>
    <p:sldId id="312" r:id="rId9"/>
    <p:sldId id="324" r:id="rId10"/>
    <p:sldId id="283" r:id="rId11"/>
    <p:sldId id="294" r:id="rId12"/>
    <p:sldId id="328" r:id="rId13"/>
    <p:sldId id="284" r:id="rId14"/>
    <p:sldId id="285" r:id="rId15"/>
    <p:sldId id="327" r:id="rId16"/>
    <p:sldId id="320" r:id="rId17"/>
    <p:sldId id="313" r:id="rId18"/>
    <p:sldId id="289" r:id="rId19"/>
    <p:sldId id="287" r:id="rId20"/>
    <p:sldId id="290" r:id="rId21"/>
    <p:sldId id="291" r:id="rId22"/>
    <p:sldId id="300" r:id="rId23"/>
    <p:sldId id="337" r:id="rId24"/>
    <p:sldId id="292" r:id="rId25"/>
    <p:sldId id="333" r:id="rId26"/>
    <p:sldId id="322" r:id="rId27"/>
    <p:sldId id="304" r:id="rId28"/>
    <p:sldId id="334" r:id="rId29"/>
    <p:sldId id="335" r:id="rId30"/>
    <p:sldId id="308" r:id="rId31"/>
    <p:sldId id="319" r:id="rId3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85FF04"/>
    <a:srgbClr val="FF006E"/>
    <a:srgbClr val="FF07C8"/>
    <a:srgbClr val="FF38C3"/>
    <a:srgbClr val="48FF38"/>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4627" autoAdjust="0"/>
  </p:normalViewPr>
  <p:slideViewPr>
    <p:cSldViewPr snapToGrid="0" snapToObjects="1">
      <p:cViewPr varScale="1">
        <p:scale>
          <a:sx n="47" d="100"/>
          <a:sy n="47" d="100"/>
        </p:scale>
        <p:origin x="-1824" y="-102"/>
      </p:cViewPr>
      <p:guideLst>
        <p:guide orient="horz" pos="2160"/>
        <p:guide pos="2880"/>
      </p:guideLst>
    </p:cSldViewPr>
  </p:slideViewPr>
  <p:notesTextViewPr>
    <p:cViewPr>
      <p:scale>
        <a:sx n="125" d="100"/>
        <a:sy n="125" d="100"/>
      </p:scale>
      <p:origin x="0" y="0"/>
    </p:cViewPr>
  </p:notesTextViewPr>
  <p:sorterViewPr>
    <p:cViewPr varScale="1">
      <p:scale>
        <a:sx n="1" d="1"/>
        <a:sy n="1" d="1"/>
      </p:scale>
      <p:origin x="0" y="4358"/>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3B485C58-D204-4B43-B7D9-A4252CC71041}" type="datetimeFigureOut">
              <a:rPr lang="en-US"/>
              <a:pPr>
                <a:defRPr/>
              </a:pPr>
              <a:t>11/7/2013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02123302-2712-4C8B-9218-F110523575C7}"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4197D3AB-F113-418B-BA88-440594770A0A}" type="datetimeFigureOut">
              <a:rPr lang="en-US"/>
              <a:pPr>
                <a:defRPr/>
              </a:pPr>
              <a:t>11/7/2013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37CB707-236A-4783-8947-DB49E59647D5}"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3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9A5D8A1-04A6-4FC4-99E7-B93CBB8C61C9}"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Let’s add K+ channels to the membrane.  These are ‘leak’ channels, which are always open – they don’t require any voltage or ligand to open.</a:t>
            </a:r>
          </a:p>
        </p:txBody>
      </p:sp>
      <p:sp>
        <p:nvSpPr>
          <p:cNvPr id="399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CEA49B-472B-49FC-BD13-41C61CF22B0F}" type="slidenum">
              <a:rPr lang="en-US"/>
              <a:pPr fontAlgn="base">
                <a:spcBef>
                  <a:spcPct val="0"/>
                </a:spcBef>
                <a:spcAft>
                  <a:spcPct val="0"/>
                </a:spcAft>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Get them to play with their activity sheets in their groups for a minute.</a:t>
            </a:r>
          </a:p>
        </p:txBody>
      </p:sp>
      <p:sp>
        <p:nvSpPr>
          <p:cNvPr id="419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717181-4967-4929-9098-EC999E474404}" type="slidenum">
              <a:rPr lang="en-US"/>
              <a:pPr fontAlgn="base">
                <a:spcBef>
                  <a:spcPct val="0"/>
                </a:spcBef>
                <a:spcAft>
                  <a:spcPct val="0"/>
                </a:spcAft>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Image Placeholder 1"/>
          <p:cNvSpPr>
            <a:spLocks noGrp="1" noRot="1" noChangeAspect="1"/>
          </p:cNvSpPr>
          <p:nvPr>
            <p:ph type="sldImg"/>
          </p:nvPr>
        </p:nvSpPr>
        <p:spPr bwMode="auto">
          <a:noFill/>
          <a:ln>
            <a:solidFill>
              <a:srgbClr val="000000"/>
            </a:solidFill>
            <a:miter lim="800000"/>
            <a:headEnd/>
            <a:tailEnd/>
          </a:ln>
        </p:spPr>
      </p:sp>
      <p:sp>
        <p:nvSpPr>
          <p:cNvPr id="4403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Go through the answers with the students, perhaps having them defend different choices.  B is correct.  A is a misconception – negative ions will not go outside, because there are no anion channels in the membrane, and also there is no gradient pushing them outside. (Remind them that we have equal numbers of negative charges on both sides of the membrane, although we are only focusing on inside of cell at the moment.) C is a misconception – only a small number of K+ ions will cross the membrane, because there will be an electrical force ‘pushing’ them back inside the cell.  The overall concentration gradient does not change appreciably.  The exact number of ions that cross in B is not important for now – we’ll talk about how the numbers are calculated next class.  Once the students have decided on B, try to get them to say how they knew the K+ ions would stop flowing – due to the electrical gradient that is now established that is ‘pulling’ K+ ions back in.</a:t>
            </a:r>
          </a:p>
        </p:txBody>
      </p:sp>
      <p:sp>
        <p:nvSpPr>
          <p:cNvPr id="4403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E3CB10-655F-462B-918C-E1BF30222C15}" type="slidenum">
              <a:rPr lang="en-US"/>
              <a:pPr fontAlgn="base">
                <a:spcBef>
                  <a:spcPct val="0"/>
                </a:spcBef>
                <a:spcAft>
                  <a:spcPct val="0"/>
                </a:spcAft>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Instructor could say, “later you will learn to use the Nernst Equation to quantitatively predict the value of the equilibrium potential, given the K concentrations on either side of the cell.”</a:t>
            </a:r>
            <a:br>
              <a:rPr lang="en-US" dirty="0" smtClean="0"/>
            </a:br>
            <a:endParaRPr lang="en-US" dirty="0" smtClean="0"/>
          </a:p>
          <a:p>
            <a:pPr fontAlgn="auto">
              <a:spcBef>
                <a:spcPts val="0"/>
              </a:spcBef>
              <a:spcAft>
                <a:spcPts val="0"/>
              </a:spcAft>
              <a:defRPr/>
            </a:pPr>
            <a:r>
              <a:rPr lang="en-US" dirty="0" smtClean="0"/>
              <a:t>Yes, K+ ions are still moving. The same number of K+ ions are moving out, down the chemical gradient, and in, down the electrical gradient.  Net K+ current is 0.</a:t>
            </a:r>
          </a:p>
          <a:p>
            <a:pPr fontAlgn="auto">
              <a:spcBef>
                <a:spcPts val="0"/>
              </a:spcBef>
              <a:spcAft>
                <a:spcPts val="0"/>
              </a:spcAft>
              <a:defRPr/>
            </a:pPr>
            <a:endParaRPr lang="en-US" dirty="0" smtClean="0"/>
          </a:p>
          <a:p>
            <a:pPr fontAlgn="auto">
              <a:spcBef>
                <a:spcPts val="0"/>
              </a:spcBef>
              <a:spcAft>
                <a:spcPts val="0"/>
              </a:spcAft>
              <a:defRPr/>
            </a:pPr>
            <a:r>
              <a:rPr lang="en-US" dirty="0" smtClean="0"/>
              <a:t>If there are still questions from students, go back and remind them:</a:t>
            </a:r>
          </a:p>
          <a:p>
            <a:pPr marL="228600" indent="-228600" fontAlgn="auto">
              <a:spcBef>
                <a:spcPts val="0"/>
              </a:spcBef>
              <a:spcAft>
                <a:spcPts val="0"/>
              </a:spcAft>
              <a:buFontTx/>
              <a:buAutoNum type="arabicParenR"/>
              <a:defRPr/>
            </a:pPr>
            <a:r>
              <a:rPr lang="en-US" dirty="0" smtClean="0"/>
              <a:t>We started from neutral (first “exercise” was to determine that in the initial case, there was no potential difference across membrane, thus membrane potential was zero.)  Then we added the K channels.</a:t>
            </a:r>
          </a:p>
          <a:p>
            <a:pPr marL="228600" indent="-228600" fontAlgn="auto">
              <a:spcBef>
                <a:spcPts val="0"/>
              </a:spcBef>
              <a:spcAft>
                <a:spcPts val="0"/>
              </a:spcAft>
              <a:buFontTx/>
              <a:buAutoNum type="arabicParenR"/>
              <a:defRPr/>
            </a:pPr>
            <a:r>
              <a:rPr lang="en-US" dirty="0" smtClean="0"/>
              <a:t>Remind them that at first, net diffusion of K+ would start to establish negative inside membrane potential (</a:t>
            </a:r>
            <a:r>
              <a:rPr lang="en-US" dirty="0" err="1" smtClean="0"/>
              <a:t>Vm</a:t>
            </a:r>
            <a:r>
              <a:rPr lang="en-US" dirty="0" smtClean="0"/>
              <a:t>).  But, excess negative charge inside represents a force pulling K+ back in.  NET diffusion of K from inside to outside stopped when the electrical force pulling K+ back in was great enough to exactly counterbalance the chemical (concentration difference) force pushing K+ out.  At that point, we are at E</a:t>
            </a:r>
            <a:r>
              <a:rPr lang="en-US" baseline="-25000" dirty="0" smtClean="0"/>
              <a:t>K</a:t>
            </a:r>
            <a:r>
              <a:rPr lang="en-US" dirty="0" smtClean="0"/>
              <a:t>.</a:t>
            </a:r>
            <a:endParaRPr lang="en-US" dirty="0"/>
          </a:p>
        </p:txBody>
      </p:sp>
      <p:sp>
        <p:nvSpPr>
          <p:cNvPr id="4608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9682EB2-BA85-4AE9-B2AD-F10259A91DFD}" type="slidenum">
              <a:rPr lang="en-US"/>
              <a:pPr fontAlgn="base">
                <a:spcBef>
                  <a:spcPct val="0"/>
                </a:spcBef>
                <a:spcAft>
                  <a:spcPct val="0"/>
                </a:spcAft>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bwMode="auto">
          <a:noFill/>
          <a:ln>
            <a:solidFill>
              <a:srgbClr val="000000"/>
            </a:solidFill>
            <a:miter lim="800000"/>
            <a:headEnd/>
            <a:tailEnd/>
          </a:ln>
        </p:spPr>
      </p:sp>
      <p:sp>
        <p:nvSpPr>
          <p:cNvPr id="481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 is correct.</a:t>
            </a:r>
          </a:p>
        </p:txBody>
      </p:sp>
      <p:sp>
        <p:nvSpPr>
          <p:cNvPr id="481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D8B1BCB-3C30-4604-B53C-6BDAD68428FE}" type="slidenum">
              <a:rPr lang="en-US"/>
              <a:pPr fontAlgn="base">
                <a:spcBef>
                  <a:spcPct val="0"/>
                </a:spcBef>
                <a:spcAft>
                  <a:spcPct val="0"/>
                </a:spcAft>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Get them to move ions on their boards, and then vote with next slide.</a:t>
            </a:r>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A72CCA-AD85-4E3B-B977-73932FABB3BE}" type="slidenum">
              <a:rPr lang="en-US"/>
              <a:pPr fontAlgn="base">
                <a:spcBef>
                  <a:spcPct val="0"/>
                </a:spcBef>
                <a:spcAft>
                  <a:spcPct val="0"/>
                </a:spcAft>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They should move their Na+ ions inside the cell, and realize that C. is the correct answer.</a:t>
            </a:r>
          </a:p>
          <a:p>
            <a:pPr>
              <a:spcBef>
                <a:spcPct val="0"/>
              </a:spcBef>
            </a:pPr>
            <a:endParaRPr lang="en-US" smtClean="0"/>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4DFE20-5619-47AF-B756-CACCF49773CD}" type="slidenum">
              <a:rPr lang="en-US"/>
              <a:pPr fontAlgn="base">
                <a:spcBef>
                  <a:spcPct val="0"/>
                </a:spcBef>
                <a:spcAft>
                  <a:spcPct val="0"/>
                </a:spcAft>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Just to check that they have done the right thing.</a:t>
            </a:r>
          </a:p>
          <a:p>
            <a:pPr>
              <a:spcBef>
                <a:spcPct val="0"/>
              </a:spcBef>
            </a:pPr>
            <a:r>
              <a:rPr lang="en-US" smtClean="0"/>
              <a:t>Vm = E</a:t>
            </a:r>
            <a:r>
              <a:rPr lang="en-US" baseline="-25000" smtClean="0"/>
              <a:t>Na</a:t>
            </a:r>
            <a:r>
              <a:rPr lang="en-US" smtClean="0"/>
              <a:t> in this situation.  Hopefully someone in the class will call this out.</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FE6C711-5B19-4D2F-A7AD-6BB1BFA5360E}" type="slidenum">
              <a:rPr lang="en-US"/>
              <a:pPr fontAlgn="base">
                <a:spcBef>
                  <a:spcPct val="0"/>
                </a:spcBef>
                <a:spcAft>
                  <a:spcPct val="0"/>
                </a:spcAft>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p:spPr>
      </p:sp>
      <p:sp>
        <p:nvSpPr>
          <p:cNvPr id="573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Now we set up the activity sheet so that we are looking at both types of ions, and there are both kinds of ion channels in the membrane.  There are many more K+ than Na+ channels; in a real cell, the ratio is even higher.</a:t>
            </a:r>
          </a:p>
          <a:p>
            <a:pPr>
              <a:spcBef>
                <a:spcPct val="0"/>
              </a:spcBef>
            </a:pPr>
            <a:endParaRPr lang="en-US" smtClean="0"/>
          </a:p>
          <a:p>
            <a:pPr>
              <a:spcBef>
                <a:spcPct val="0"/>
              </a:spcBef>
            </a:pPr>
            <a:r>
              <a:rPr lang="en-US" smtClean="0"/>
              <a:t/>
            </a:r>
            <a:br>
              <a:rPr lang="en-US" smtClean="0"/>
            </a:br>
            <a:endParaRPr lang="en-US" smtClean="0"/>
          </a:p>
        </p:txBody>
      </p:sp>
      <p:sp>
        <p:nvSpPr>
          <p:cNvPr id="573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082CDF1-6634-4CCF-BC24-DC07150DC04A}" type="slidenum">
              <a:rPr lang="en-US"/>
              <a:pPr fontAlgn="base">
                <a:spcBef>
                  <a:spcPct val="0"/>
                </a:spcBef>
                <a:spcAft>
                  <a:spcPct val="0"/>
                </a:spcAft>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p:spPr>
      </p:sp>
      <p:sp>
        <p:nvSpPr>
          <p:cNvPr id="593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A is the best answer, because more K+ ions have gone out of the cell than Na+ ions have come in, leaving the cell with a negative potential.  C is wrong, because more Na+ ions have flowed into the cell than K+ ions have flowed out, which would not be true, since there are more K+ channels (and we are assuming the concentration gradients and channel conductance are similar for both ions).  B is an interesting case.  It is not correct in terms of charge, because it shows 0 membrane potential.  However, it could bring up a discussion of the fact that over time, K+ ions will continue to flow out of the cell, and Na+ ions in.  Although the NET flow will = 0, both ions will continue to flow in both directions. (Instructor could decide at this point to bring up the Na/K pump which maintains the gradient.) This will be part of their homework.  It will be easier to see mathematically when the instructor introduces current equations in the next lecture.  IK = gK (Vm-EK) and Ina = gNa (Vm-Ena).</a:t>
            </a:r>
          </a:p>
        </p:txBody>
      </p:sp>
      <p:sp>
        <p:nvSpPr>
          <p:cNvPr id="593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79D90CB-9EDE-4CB8-90CD-F938FB08E0D5}" type="slidenum">
              <a:rPr lang="en-US"/>
              <a:pPr fontAlgn="base">
                <a:spcBef>
                  <a:spcPct val="0"/>
                </a:spcBef>
                <a:spcAft>
                  <a:spcPct val="0"/>
                </a:spcAft>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p:spPr>
      </p:sp>
      <p:sp>
        <p:nvSpPr>
          <p:cNvPr id="2253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53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AE0BFF-BA3C-4195-A4DD-E86A297DE817}" type="slidenum">
              <a:rPr lang="en-US"/>
              <a:pPr fontAlgn="base">
                <a:spcBef>
                  <a:spcPct val="0"/>
                </a:spcBef>
                <a:spcAft>
                  <a:spcPct val="0"/>
                </a:spcAft>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p:spPr>
      </p:sp>
      <p:sp>
        <p:nvSpPr>
          <p:cNvPr id="614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C.  The resting potential is between EK and ENa.  Next topic will show quantitatively how this works, using equations.</a:t>
            </a:r>
          </a:p>
        </p:txBody>
      </p:sp>
      <p:sp>
        <p:nvSpPr>
          <p:cNvPr id="614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65ED9F-007C-4A29-A948-27D21B3A4AB8}" type="slidenum">
              <a:rPr lang="en-US"/>
              <a:pPr fontAlgn="base">
                <a:spcBef>
                  <a:spcPct val="0"/>
                </a:spcBef>
                <a:spcAft>
                  <a:spcPct val="0"/>
                </a:spcAft>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t>This simple model of the membrane is analogous to some basic ideas of a simple electrical circuit shown on the right, but there are some caveats and differences as well, which are important to keep in mind. First an important thing to note: In the case of the cell membrane, the “current” is carried by charged ions, mostly K+ ions for resting membrane potential; where as in normal electrical circuits the current is carried by electrons which are free to move within the metallic wires. The atoms of the metallic wire are fixed! However beyond this, the behavior of the two have very interesting similarities. </a:t>
            </a:r>
          </a:p>
          <a:p>
            <a:pPr marL="228600" indent="-228600" fontAlgn="auto">
              <a:spcBef>
                <a:spcPts val="0"/>
              </a:spcBef>
              <a:spcAft>
                <a:spcPts val="0"/>
              </a:spcAft>
              <a:buFontTx/>
              <a:buAutoNum type="arabicParenR"/>
              <a:defRPr/>
            </a:pPr>
            <a:r>
              <a:rPr lang="en-US" dirty="0" smtClean="0"/>
              <a:t>In a cell membrane you talk about “conductance or mobility” of ions, in the circuit diagram the resistance R is equal to 1/conductance</a:t>
            </a:r>
          </a:p>
          <a:p>
            <a:pPr marL="228600" indent="-228600" fontAlgn="auto">
              <a:spcBef>
                <a:spcPts val="0"/>
              </a:spcBef>
              <a:spcAft>
                <a:spcPts val="0"/>
              </a:spcAft>
              <a:buFontTx/>
              <a:buAutoNum type="arabicParenR"/>
              <a:defRPr/>
            </a:pPr>
            <a:r>
              <a:rPr lang="en-US" dirty="0" smtClean="0"/>
              <a:t>In </a:t>
            </a:r>
            <a:r>
              <a:rPr lang="en-US" smtClean="0"/>
              <a:t>the model </a:t>
            </a:r>
            <a:r>
              <a:rPr lang="en-US" dirty="0" smtClean="0"/>
              <a:t>membrane, you learnt that the motion of K+ ions from one to the other side was INITIATED by the difference in the concentration (chemical potential) across the membrane. In the electrical circuit this is provided by the Battery. In fact, if you imagine it to be a chemical cell battery, then this analogy is even exact.</a:t>
            </a:r>
          </a:p>
          <a:p>
            <a:pPr marL="228600" indent="-228600" fontAlgn="auto">
              <a:spcBef>
                <a:spcPts val="0"/>
              </a:spcBef>
              <a:spcAft>
                <a:spcPts val="0"/>
              </a:spcAft>
              <a:buFontTx/>
              <a:buAutoNum type="arabicParenR"/>
              <a:defRPr/>
            </a:pPr>
            <a:r>
              <a:rPr lang="en-US" dirty="0" smtClean="0"/>
              <a:t>The charge that is collected across the lipid bilayer (left) is exactly analogous to the charge collected on the capacitor shown on the right.</a:t>
            </a:r>
          </a:p>
          <a:p>
            <a:pPr fontAlgn="auto">
              <a:spcBef>
                <a:spcPts val="0"/>
              </a:spcBef>
              <a:spcAft>
                <a:spcPts val="0"/>
              </a:spcAft>
              <a:defRPr/>
            </a:pPr>
            <a:endParaRPr lang="en-US" dirty="0" smtClean="0"/>
          </a:p>
          <a:p>
            <a:pPr fontAlgn="auto">
              <a:spcBef>
                <a:spcPts val="0"/>
              </a:spcBef>
              <a:spcAft>
                <a:spcPts val="0"/>
              </a:spcAft>
              <a:defRPr/>
            </a:pPr>
            <a:r>
              <a:rPr lang="en-US" dirty="0" smtClean="0"/>
              <a:t>Additional Notes to extend the analogy further:</a:t>
            </a:r>
          </a:p>
          <a:p>
            <a:pPr fontAlgn="auto">
              <a:spcBef>
                <a:spcPts val="0"/>
              </a:spcBef>
              <a:spcAft>
                <a:spcPts val="0"/>
              </a:spcAft>
              <a:defRPr/>
            </a:pPr>
            <a:r>
              <a:rPr lang="en-US" dirty="0" smtClean="0"/>
              <a:t>Now that you understand this: the energy stored in the capacitor is given by ½ (C*V*V) where “*” represents multiplication. It is also given by ½( QV) = ½ (Q*Q)/C.  When the battery charges the capacitor, and the capacitor stores that energy. If the energy stored in the capacitor becomes too large, i.e. the capacitor can not hold the charge that it has accumulated on its plates then the capacitor discharges, and that energy is released. Can you think what this energy release would be analogous to in the case of the lipid bilayer/membrane? Hint: Where does the energy for signal transmitted from one to another cell come from?</a:t>
            </a:r>
          </a:p>
          <a:p>
            <a:pPr fontAlgn="auto">
              <a:spcBef>
                <a:spcPts val="0"/>
              </a:spcBef>
              <a:spcAft>
                <a:spcPts val="0"/>
              </a:spcAft>
              <a:defRPr/>
            </a:pPr>
            <a:endParaRPr lang="en-US" dirty="0"/>
          </a:p>
        </p:txBody>
      </p:sp>
      <p:sp>
        <p:nvSpPr>
          <p:cNvPr id="634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B04B07A-4EA9-416F-A9B3-88BF3A7D1B2D}" type="slidenum">
              <a:rPr lang="en-US"/>
              <a:pPr fontAlgn="base">
                <a:spcBef>
                  <a:spcPct val="0"/>
                </a:spcBef>
                <a:spcAft>
                  <a:spcPct val="0"/>
                </a:spcAft>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p:cNvSpPr>
          <p:nvPr>
            <p:ph type="sldImg"/>
          </p:nvPr>
        </p:nvSpPr>
        <p:spPr bwMode="auto">
          <a:noFill/>
          <a:ln>
            <a:solidFill>
              <a:srgbClr val="000000"/>
            </a:solidFill>
            <a:miter lim="800000"/>
            <a:headEnd/>
            <a:tailEnd/>
          </a:ln>
        </p:spPr>
      </p:sp>
      <p:sp>
        <p:nvSpPr>
          <p:cNvPr id="6758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 to generate these activities!</a:t>
            </a:r>
          </a:p>
        </p:txBody>
      </p:sp>
      <p:sp>
        <p:nvSpPr>
          <p:cNvPr id="6758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3471498-FA08-4EAB-8538-FC0232569407}" type="slidenum">
              <a:rPr lang="en-US"/>
              <a:pPr fontAlgn="base">
                <a:spcBef>
                  <a:spcPct val="0"/>
                </a:spcBef>
                <a:spcAft>
                  <a:spcPct val="0"/>
                </a:spcAft>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Soooooooooooo!!!!!  Why do we need excitable cells?  They allow us to do all the things we see in this picture: taste, sing, jump, surf, scream… even fall in love.  Let’s take a closer look…</a:t>
            </a: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DFA657-732D-4549-8DDD-3CB8B9FC5C48}" type="slidenum">
              <a:rPr lang="en-US"/>
              <a:pPr fontAlgn="base">
                <a:spcBef>
                  <a:spcPct val="0"/>
                </a:spcBef>
                <a:spcAft>
                  <a:spcPct val="0"/>
                </a:spcAft>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So today you are going to discover how that baseline resting potential is generated.</a:t>
            </a:r>
          </a:p>
        </p:txBody>
      </p:sp>
      <p:sp>
        <p:nvSpPr>
          <p:cNvPr id="266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02645DE-1F76-4AC1-B2BB-B18A28A582BA}" type="slidenum">
              <a:rPr lang="en-US"/>
              <a:pPr fontAlgn="base">
                <a:spcBef>
                  <a:spcPct val="0"/>
                </a:spcBef>
                <a:spcAft>
                  <a:spcPct val="0"/>
                </a:spcAft>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From your pre-test…  (D is correct)</a:t>
            </a:r>
          </a:p>
        </p:txBody>
      </p:sp>
      <p:sp>
        <p:nvSpPr>
          <p:cNvPr id="286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37FEE6-F0DD-41F7-8452-A39538BCCE57}" type="slidenum">
              <a:rPr lang="en-US"/>
              <a:pPr fontAlgn="base">
                <a:spcBef>
                  <a:spcPct val="0"/>
                </a:spcBef>
                <a:spcAft>
                  <a:spcPct val="0"/>
                </a:spcAft>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p:spPr>
      </p:sp>
      <p:sp>
        <p:nvSpPr>
          <p:cNvPr id="307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07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1003FE-BDA8-4647-AA89-DF14691CA393}" type="slidenum">
              <a:rPr lang="en-US"/>
              <a:pPr fontAlgn="base">
                <a:spcBef>
                  <a:spcPct val="0"/>
                </a:spcBef>
                <a:spcAft>
                  <a:spcPct val="0"/>
                </a:spcAft>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Your sheet should look something like this.  This is a MODEL of a simple cell membrane – note you have a phospholipid bilayer, you have more Na outside and more K inside.  We have some Na and K ions lined up at the membrane.  The large boxes of ions are meant to remind us that there are large reservoirs of Na and K ions and anions outside and inside the cell.  The anions are left vague purposely, because they can include many types of anions, such as Cl- and proteins.</a:t>
            </a:r>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6F62EB6-2714-4898-BF22-ACEA23E54AA6}" type="slidenum">
              <a:rPr lang="en-US"/>
              <a:pPr fontAlgn="base">
                <a:spcBef>
                  <a:spcPct val="0"/>
                </a:spcBef>
                <a:spcAft>
                  <a:spcPct val="0"/>
                </a:spcAft>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bwMode="auto">
          <a:noFill/>
          <a:ln>
            <a:solidFill>
              <a:srgbClr val="000000"/>
            </a:solidFill>
            <a:miter lim="800000"/>
            <a:headEnd/>
            <a:tailEnd/>
          </a:ln>
        </p:spPr>
      </p:sp>
      <p:sp>
        <p:nvSpPr>
          <p:cNvPr id="358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B is correct – charges are equal on both sides of the membrane.  </a:t>
            </a:r>
          </a:p>
        </p:txBody>
      </p:sp>
      <p:sp>
        <p:nvSpPr>
          <p:cNvPr id="358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C2C0DD-4421-4B73-81A2-B1A8F07011EC}" type="slidenum">
              <a:rPr lang="en-US"/>
              <a:pPr fontAlgn="base">
                <a:spcBef>
                  <a:spcPct val="0"/>
                </a:spcBef>
                <a:spcAft>
                  <a:spcPct val="0"/>
                </a:spcAft>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p:cNvSpPr>
          <p:nvPr>
            <p:ph type="sldImg"/>
          </p:nvPr>
        </p:nvSpPr>
        <p:spPr bwMode="auto">
          <a:noFill/>
          <a:ln>
            <a:solidFill>
              <a:srgbClr val="000000"/>
            </a:solidFill>
            <a:miter lim="800000"/>
            <a:headEnd/>
            <a:tailEnd/>
          </a:ln>
        </p:spPr>
      </p:sp>
      <p:sp>
        <p:nvSpPr>
          <p:cNvPr id="378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Get students to say:  Move charges.</a:t>
            </a:r>
          </a:p>
          <a:p>
            <a:pPr>
              <a:spcBef>
                <a:spcPct val="0"/>
              </a:spcBef>
            </a:pPr>
            <a:r>
              <a:rPr lang="en-US" smtClean="0"/>
              <a:t>Now ask:  Can THIS membrane transport ions?  Get them to say, ‘No, we need CHANNELS.’</a:t>
            </a:r>
          </a:p>
          <a:p>
            <a:pPr>
              <a:spcBef>
                <a:spcPct val="0"/>
              </a:spcBef>
            </a:pPr>
            <a:r>
              <a:rPr lang="en-US" smtClean="0"/>
              <a:t>Provide the channels in an envelope with the activity sheet, or get T.A.s to hand them out at this point.</a:t>
            </a:r>
          </a:p>
        </p:txBody>
      </p:sp>
      <p:sp>
        <p:nvSpPr>
          <p:cNvPr id="378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3548F0A-DB69-4E6D-9076-01ECD356A627}" type="slidenum">
              <a:rPr lang="en-US"/>
              <a:pPr fontAlgn="base">
                <a:spcBef>
                  <a:spcPct val="0"/>
                </a:spcBef>
                <a:spcAft>
                  <a:spcPct val="0"/>
                </a:spcAft>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20C9656F-0A6B-4803-8C4C-6C2A25A38A55}" type="datetime1">
              <a:rPr lang="en-US"/>
              <a:pPr>
                <a:defRPr/>
              </a:pPr>
              <a:t>11/7/2013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1D1076-7B4D-48FF-B47A-47571F73CA7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3440C0D-14DF-4840-9C6D-282B6DFF9CAF}" type="datetime1">
              <a:rPr lang="en-US"/>
              <a:pPr>
                <a:defRPr/>
              </a:pPr>
              <a:t>11/7/2013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24828B-23AD-4E0F-B6FF-339866DF9B2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88BED6B-A25D-4022-AACD-F3C79C6EE906}" type="datetime1">
              <a:rPr lang="en-US"/>
              <a:pPr>
                <a:defRPr/>
              </a:pPr>
              <a:t>11/7/2013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93E562-753B-4E4E-A424-0F37AA074D79}"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54E36AC-73BA-4238-AAF1-74D3D977874D}" type="datetime1">
              <a:rPr lang="en-US"/>
              <a:pPr>
                <a:defRPr/>
              </a:pPr>
              <a:t>11/7/2013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DF018B-A623-40B8-B6C7-BF704234067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A9A8A9-7AE9-4CF1-92DF-EDA9BA9A217C}" type="datetime1">
              <a:rPr lang="en-US"/>
              <a:pPr>
                <a:defRPr/>
              </a:pPr>
              <a:t>11/7/2013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33CEF19-9848-4907-AAA2-8D8E11A0110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FA305A5-E6BC-462B-A538-0C4FC89DA8CA}" type="datetime1">
              <a:rPr lang="en-US"/>
              <a:pPr>
                <a:defRPr/>
              </a:pPr>
              <a:t>11/7/2013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86621-F27C-43E6-A065-32972771142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A05B141-FBBC-4653-90FC-976C44D0384E}" type="datetime1">
              <a:rPr lang="en-US"/>
              <a:pPr>
                <a:defRPr/>
              </a:pPr>
              <a:t>11/7/2013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652DEE8-1AAB-46F9-9F74-9314AC17B79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AB2F479-5FE1-4C25-A9BE-AA9060D5B46D}" type="datetime1">
              <a:rPr lang="en-US"/>
              <a:pPr>
                <a:defRPr/>
              </a:pPr>
              <a:t>11/7/2013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51AC4C3-7E84-4FA4-8999-D651A1A3A9F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81DF681-C2F5-4C6D-9D4E-04FB4D09F3D9}" type="datetime1">
              <a:rPr lang="en-US"/>
              <a:pPr>
                <a:defRPr/>
              </a:pPr>
              <a:t>11/7/2013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4ACB416-8DCE-4BB0-A339-7379D8E8435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088F336-CCD3-4893-8968-694668895B61}" type="datetime1">
              <a:rPr lang="en-US"/>
              <a:pPr>
                <a:defRPr/>
              </a:pPr>
              <a:t>11/7/2013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55998D0-3897-433B-91AE-8A21270046D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C30EF55-B576-46E7-A5DE-859965D7E199}" type="datetime1">
              <a:rPr lang="en-US"/>
              <a:pPr>
                <a:defRPr/>
              </a:pPr>
              <a:t>11/7/2013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8703B7-CEF2-4703-9FC7-D357A289864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8716B3FD-3975-4C8D-8BA9-0E6069878E26}" type="datetime1">
              <a:rPr lang="en-US"/>
              <a:pPr>
                <a:defRPr/>
              </a:pPr>
              <a:t>11/7/2013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CFC94A4B-60B1-49BA-AEF9-503451A4CA5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hf hdr="0" ftr="0" dt="0"/>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a:xfrm>
            <a:off x="0" y="268288"/>
            <a:ext cx="9144000" cy="1749425"/>
          </a:xfrm>
        </p:spPr>
        <p:txBody>
          <a:bodyPr/>
          <a:lstStyle/>
          <a:p>
            <a:pPr>
              <a:lnSpc>
                <a:spcPct val="120000"/>
              </a:lnSpc>
            </a:pPr>
            <a:r>
              <a:rPr lang="en-US" smtClean="0"/>
              <a:t>Unit Title: Excitable Cells</a:t>
            </a:r>
            <a:br>
              <a:rPr lang="en-US" smtClean="0"/>
            </a:br>
            <a:r>
              <a:rPr lang="en-US" sz="3600" i="1" smtClean="0">
                <a:solidFill>
                  <a:srgbClr val="000090"/>
                </a:solidFill>
              </a:rPr>
              <a:t>Tidbit Title: Understanding membrane potentia</a:t>
            </a:r>
            <a:r>
              <a:rPr lang="en-US" sz="3600" i="1" smtClean="0"/>
              <a:t>l</a:t>
            </a:r>
          </a:p>
        </p:txBody>
      </p:sp>
      <p:sp>
        <p:nvSpPr>
          <p:cNvPr id="15362" name="Subtitle 2"/>
          <p:cNvSpPr>
            <a:spLocks noGrp="1"/>
          </p:cNvSpPr>
          <p:nvPr>
            <p:ph type="subTitle" idx="1"/>
          </p:nvPr>
        </p:nvSpPr>
        <p:spPr>
          <a:xfrm>
            <a:off x="4046538" y="5578475"/>
            <a:ext cx="5068887" cy="1296988"/>
          </a:xfrm>
        </p:spPr>
        <p:txBody>
          <a:bodyPr/>
          <a:lstStyle/>
          <a:p>
            <a:pPr algn="r"/>
            <a:r>
              <a:rPr lang="en-US" sz="2200" b="1" smtClean="0">
                <a:solidFill>
                  <a:schemeClr val="tx1"/>
                </a:solidFill>
              </a:rPr>
              <a:t>Facilitators:</a:t>
            </a:r>
          </a:p>
          <a:p>
            <a:pPr algn="r"/>
            <a:r>
              <a:rPr lang="en-US" sz="2200" smtClean="0">
                <a:solidFill>
                  <a:schemeClr val="tx1"/>
                </a:solidFill>
              </a:rPr>
              <a:t>Thomas Torello, Harvard University </a:t>
            </a:r>
          </a:p>
          <a:p>
            <a:pPr algn="r"/>
            <a:r>
              <a:rPr lang="en-US" sz="2200" smtClean="0">
                <a:solidFill>
                  <a:schemeClr val="tx1"/>
                </a:solidFill>
              </a:rPr>
              <a:t>Cynthia Wagner, UMBC</a:t>
            </a:r>
          </a:p>
        </p:txBody>
      </p:sp>
      <p:sp>
        <p:nvSpPr>
          <p:cNvPr id="15363" name="Rectangle 3"/>
          <p:cNvSpPr>
            <a:spLocks noChangeArrowheads="1"/>
          </p:cNvSpPr>
          <p:nvPr/>
        </p:nvSpPr>
        <p:spPr bwMode="auto">
          <a:xfrm>
            <a:off x="4324350" y="2306638"/>
            <a:ext cx="4791075" cy="2678112"/>
          </a:xfrm>
          <a:prstGeom prst="rect">
            <a:avLst/>
          </a:prstGeom>
          <a:noFill/>
          <a:ln w="9525">
            <a:noFill/>
            <a:miter lim="800000"/>
            <a:headEnd/>
            <a:tailEnd/>
          </a:ln>
        </p:spPr>
        <p:txBody>
          <a:bodyPr>
            <a:spAutoFit/>
          </a:bodyPr>
          <a:lstStyle/>
          <a:p>
            <a:r>
              <a:rPr lang="en-US" sz="2200">
                <a:latin typeface="Calibri" pitchFamily="34" charset="0"/>
              </a:rPr>
              <a:t>Howard Sirotkin, Abhay Deshpande: Stony Brook University</a:t>
            </a:r>
          </a:p>
          <a:p>
            <a:r>
              <a:rPr lang="en-US" sz="2200">
                <a:latin typeface="Calibri" pitchFamily="34" charset="0"/>
              </a:rPr>
              <a:t>Thomas Abbott, Kristen Kimball: UCONN</a:t>
            </a:r>
          </a:p>
          <a:p>
            <a:r>
              <a:rPr lang="en-US" sz="2200">
                <a:latin typeface="Calibri" pitchFamily="34" charset="0"/>
              </a:rPr>
              <a:t>Jagan Srinivasan,  Elizabeth Ryder: WPI</a:t>
            </a:r>
          </a:p>
          <a:p>
            <a:endParaRPr lang="en-US" sz="2000">
              <a:latin typeface="Calibri" pitchFamily="34" charset="0"/>
            </a:endParaRPr>
          </a:p>
          <a:p>
            <a:pPr algn="ctr"/>
            <a:r>
              <a:rPr lang="en-US" sz="2000" b="1">
                <a:latin typeface="Calibri" pitchFamily="34" charset="0"/>
              </a:rPr>
              <a:t>Neurobiology &amp; Physiology Group</a:t>
            </a:r>
          </a:p>
          <a:p>
            <a:pPr algn="ctr"/>
            <a:r>
              <a:rPr lang="en-US" sz="2000" b="1">
                <a:latin typeface="Calibri" pitchFamily="34" charset="0"/>
              </a:rPr>
              <a:t>Northeast Summer Institute</a:t>
            </a:r>
          </a:p>
          <a:p>
            <a:pPr algn="ctr"/>
            <a:r>
              <a:rPr lang="en-US" sz="2000" b="1">
                <a:latin typeface="Calibri" pitchFamily="34" charset="0"/>
              </a:rPr>
              <a:t>Stony Brook University 2013</a:t>
            </a:r>
          </a:p>
        </p:txBody>
      </p:sp>
      <p:cxnSp>
        <p:nvCxnSpPr>
          <p:cNvPr id="6" name="Straight Connector 5"/>
          <p:cNvCxnSpPr/>
          <p:nvPr/>
        </p:nvCxnSpPr>
        <p:spPr>
          <a:xfrm>
            <a:off x="0" y="1962150"/>
            <a:ext cx="914400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pPr>
              <a:defRPr/>
            </a:pPr>
            <a:fld id="{2BC3F48C-494A-4221-817C-BB48A8C2D265}" type="slidenum">
              <a:rPr lang="en-US"/>
              <a:pPr>
                <a:defRPr/>
              </a:pPr>
              <a:t>1</a:t>
            </a:fld>
            <a:endParaRPr lang="en-US"/>
          </a:p>
        </p:txBody>
      </p:sp>
      <p:pic>
        <p:nvPicPr>
          <p:cNvPr id="15366" name="Picture 7" descr="photo.JPG"/>
          <p:cNvPicPr>
            <a:picLocks noChangeAspect="1"/>
          </p:cNvPicPr>
          <p:nvPr/>
        </p:nvPicPr>
        <p:blipFill>
          <a:blip r:embed="rId3"/>
          <a:srcRect l="3860" r="6541"/>
          <a:stretch>
            <a:fillRect/>
          </a:stretch>
        </p:blipFill>
        <p:spPr bwMode="auto">
          <a:xfrm>
            <a:off x="0" y="2220913"/>
            <a:ext cx="432435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666875"/>
            <a:ext cx="7908925" cy="1143000"/>
          </a:xfrm>
        </p:spPr>
        <p:txBody>
          <a:bodyPr rtlCol="0">
            <a:normAutofit fontScale="90000"/>
          </a:bodyPr>
          <a:lstStyle/>
          <a:p>
            <a:pPr fontAlgn="auto">
              <a:spcAft>
                <a:spcPts val="0"/>
              </a:spcAft>
              <a:defRPr/>
            </a:pPr>
            <a:r>
              <a:rPr lang="en-US" dirty="0" smtClean="0"/>
              <a:t>Set up your activity sheet using what you know about the cell </a:t>
            </a:r>
            <a:endParaRPr lang="en-US" dirty="0"/>
          </a:p>
        </p:txBody>
      </p:sp>
      <p:sp>
        <p:nvSpPr>
          <p:cNvPr id="8" name="Slide Number Placeholder 7"/>
          <p:cNvSpPr>
            <a:spLocks noGrp="1"/>
          </p:cNvSpPr>
          <p:nvPr>
            <p:ph type="sldNum" sz="quarter" idx="12"/>
          </p:nvPr>
        </p:nvSpPr>
        <p:spPr/>
        <p:txBody>
          <a:bodyPr/>
          <a:lstStyle/>
          <a:p>
            <a:pPr>
              <a:defRPr/>
            </a:pPr>
            <a:fld id="{8581DEE2-C36F-4A23-A11A-682666534C7F}" type="slidenum">
              <a:rPr lang="en-US"/>
              <a:pPr>
                <a:defRPr/>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2260600" y="2309813"/>
            <a:ext cx="471488"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3" name="Rectangle 32"/>
          <p:cNvSpPr/>
          <p:nvPr/>
        </p:nvSpPr>
        <p:spPr>
          <a:xfrm>
            <a:off x="3481388" y="2314575"/>
            <a:ext cx="471487"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4" name="Rectangle 33"/>
          <p:cNvSpPr/>
          <p:nvPr/>
        </p:nvSpPr>
        <p:spPr>
          <a:xfrm>
            <a:off x="4708525" y="2309813"/>
            <a:ext cx="471488"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60" name="Rectangle 59"/>
          <p:cNvSpPr/>
          <p:nvPr/>
        </p:nvSpPr>
        <p:spPr>
          <a:xfrm>
            <a:off x="4062413"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61" name="Rectangle 60"/>
          <p:cNvSpPr/>
          <p:nvPr/>
        </p:nvSpPr>
        <p:spPr>
          <a:xfrm>
            <a:off x="5337175"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62" name="Rectangle 61"/>
          <p:cNvSpPr/>
          <p:nvPr/>
        </p:nvSpPr>
        <p:spPr>
          <a:xfrm>
            <a:off x="2806700"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6" name="Slide Number Placeholder 5"/>
          <p:cNvSpPr>
            <a:spLocks noGrp="1"/>
          </p:cNvSpPr>
          <p:nvPr>
            <p:ph type="sldNum" sz="quarter" idx="12"/>
          </p:nvPr>
        </p:nvSpPr>
        <p:spPr/>
        <p:txBody>
          <a:bodyPr/>
          <a:lstStyle/>
          <a:p>
            <a:pPr>
              <a:defRPr/>
            </a:pPr>
            <a:fld id="{E26B6B8C-E721-4DBD-B1B6-812704989DA1}" type="slidenum">
              <a:rPr lang="en-US"/>
              <a:pPr>
                <a:defRPr/>
              </a:pPr>
              <a:t>11</a:t>
            </a:fld>
            <a:endParaRPr lang="en-US"/>
          </a:p>
        </p:txBody>
      </p:sp>
      <p:sp>
        <p:nvSpPr>
          <p:cNvPr id="21" name="Rectangle 20"/>
          <p:cNvSpPr/>
          <p:nvPr/>
        </p:nvSpPr>
        <p:spPr>
          <a:xfrm>
            <a:off x="0" y="3259138"/>
            <a:ext cx="9144000" cy="346075"/>
          </a:xfrm>
          <a:prstGeom prst="rect">
            <a:avLst/>
          </a:prstGeom>
          <a:pattFill prst="pla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753" name="TextBox 52"/>
          <p:cNvSpPr txBox="1">
            <a:spLocks noChangeArrowheads="1"/>
          </p:cNvSpPr>
          <p:nvPr/>
        </p:nvSpPr>
        <p:spPr bwMode="auto">
          <a:xfrm>
            <a:off x="8359775" y="5832475"/>
            <a:ext cx="506413" cy="522288"/>
          </a:xfrm>
          <a:prstGeom prst="rect">
            <a:avLst/>
          </a:prstGeom>
          <a:noFill/>
          <a:ln w="9525">
            <a:noFill/>
            <a:miter lim="800000"/>
            <a:headEnd/>
            <a:tailEnd/>
          </a:ln>
        </p:spPr>
        <p:txBody>
          <a:bodyPr wrap="none">
            <a:spAutoFit/>
          </a:bodyPr>
          <a:lstStyle/>
          <a:p>
            <a:r>
              <a:rPr lang="en-US" sz="2800">
                <a:latin typeface="Calibri" pitchFamily="34" charset="0"/>
              </a:rPr>
              <a:t>IN</a:t>
            </a:r>
          </a:p>
        </p:txBody>
      </p:sp>
      <p:sp>
        <p:nvSpPr>
          <p:cNvPr id="31754" name="TextBox 54"/>
          <p:cNvSpPr txBox="1">
            <a:spLocks noChangeArrowheads="1"/>
          </p:cNvSpPr>
          <p:nvPr/>
        </p:nvSpPr>
        <p:spPr bwMode="auto">
          <a:xfrm>
            <a:off x="8107363" y="436563"/>
            <a:ext cx="827087" cy="523875"/>
          </a:xfrm>
          <a:prstGeom prst="rect">
            <a:avLst/>
          </a:prstGeom>
          <a:noFill/>
          <a:ln w="9525">
            <a:noFill/>
            <a:miter lim="800000"/>
            <a:headEnd/>
            <a:tailEnd/>
          </a:ln>
        </p:spPr>
        <p:txBody>
          <a:bodyPr wrap="none">
            <a:spAutoFit/>
          </a:bodyPr>
          <a:lstStyle/>
          <a:p>
            <a:r>
              <a:rPr lang="en-US" sz="2800">
                <a:latin typeface="Calibri" pitchFamily="34" charset="0"/>
              </a:rPr>
              <a:t>OUT</a:t>
            </a:r>
          </a:p>
        </p:txBody>
      </p:sp>
      <p:sp>
        <p:nvSpPr>
          <p:cNvPr id="45" name="Rectangle 44"/>
          <p:cNvSpPr/>
          <p:nvPr/>
        </p:nvSpPr>
        <p:spPr>
          <a:xfrm>
            <a:off x="2841625" y="2311400"/>
            <a:ext cx="471488" cy="48418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46" name="Straight Connector 45"/>
          <p:cNvCxnSpPr/>
          <p:nvPr/>
        </p:nvCxnSpPr>
        <p:spPr>
          <a:xfrm>
            <a:off x="2973388" y="2560638"/>
            <a:ext cx="20637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48" name="Rectangle 47"/>
          <p:cNvSpPr/>
          <p:nvPr/>
        </p:nvSpPr>
        <p:spPr>
          <a:xfrm>
            <a:off x="5294313" y="2316163"/>
            <a:ext cx="471487" cy="48418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49" name="Straight Connector 48"/>
          <p:cNvCxnSpPr/>
          <p:nvPr/>
        </p:nvCxnSpPr>
        <p:spPr>
          <a:xfrm>
            <a:off x="5427663" y="2565400"/>
            <a:ext cx="20637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4079875" y="2303463"/>
            <a:ext cx="471488" cy="48577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56" name="Straight Connector 55"/>
          <p:cNvCxnSpPr/>
          <p:nvPr/>
        </p:nvCxnSpPr>
        <p:spPr>
          <a:xfrm>
            <a:off x="4211638" y="2554288"/>
            <a:ext cx="20637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4" name="Rectangle 63"/>
          <p:cNvSpPr/>
          <p:nvPr/>
        </p:nvSpPr>
        <p:spPr>
          <a:xfrm>
            <a:off x="4765675" y="4057650"/>
            <a:ext cx="473075" cy="48577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5" name="Straight Connector 64"/>
          <p:cNvCxnSpPr/>
          <p:nvPr/>
        </p:nvCxnSpPr>
        <p:spPr>
          <a:xfrm>
            <a:off x="4899025" y="4308475"/>
            <a:ext cx="20637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67" name="Rectangle 66"/>
          <p:cNvSpPr/>
          <p:nvPr/>
        </p:nvSpPr>
        <p:spPr>
          <a:xfrm>
            <a:off x="2189163" y="4057650"/>
            <a:ext cx="473075" cy="485775"/>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8" name="Straight Connector 67"/>
          <p:cNvCxnSpPr/>
          <p:nvPr/>
        </p:nvCxnSpPr>
        <p:spPr>
          <a:xfrm>
            <a:off x="2322513" y="4308475"/>
            <a:ext cx="206375"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0" name="Rectangle 69"/>
          <p:cNvSpPr/>
          <p:nvPr/>
        </p:nvSpPr>
        <p:spPr>
          <a:xfrm>
            <a:off x="3413125" y="4071938"/>
            <a:ext cx="471488" cy="48418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71" name="Straight Connector 70"/>
          <p:cNvCxnSpPr/>
          <p:nvPr/>
        </p:nvCxnSpPr>
        <p:spPr>
          <a:xfrm>
            <a:off x="3544888" y="4321175"/>
            <a:ext cx="207962"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nvGrpSpPr>
          <p:cNvPr id="31767" name="Group 6"/>
          <p:cNvGrpSpPr>
            <a:grpSpLocks/>
          </p:cNvGrpSpPr>
          <p:nvPr/>
        </p:nvGrpSpPr>
        <p:grpSpPr bwMode="auto">
          <a:xfrm>
            <a:off x="365125" y="506413"/>
            <a:ext cx="6148388" cy="936625"/>
            <a:chOff x="365089" y="505963"/>
            <a:chExt cx="6147757" cy="936733"/>
          </a:xfrm>
        </p:grpSpPr>
        <p:sp>
          <p:nvSpPr>
            <p:cNvPr id="72" name="Rectangle 71"/>
            <p:cNvSpPr/>
            <p:nvPr/>
          </p:nvSpPr>
          <p:spPr>
            <a:xfrm>
              <a:off x="365089" y="505963"/>
              <a:ext cx="1296855"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31790" name="TextBox 72"/>
            <p:cNvSpPr txBox="1">
              <a:spLocks noChangeArrowheads="1"/>
            </p:cNvSpPr>
            <p:nvPr/>
          </p:nvSpPr>
          <p:spPr bwMode="auto">
            <a:xfrm>
              <a:off x="959794" y="5059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31791" name="TextBox 73"/>
            <p:cNvSpPr txBox="1">
              <a:spLocks noChangeArrowheads="1"/>
            </p:cNvSpPr>
            <p:nvPr/>
          </p:nvSpPr>
          <p:spPr bwMode="auto">
            <a:xfrm>
              <a:off x="910939" y="1060305"/>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31792" name="TextBox 74"/>
            <p:cNvSpPr txBox="1">
              <a:spLocks noChangeArrowheads="1"/>
            </p:cNvSpPr>
            <p:nvPr/>
          </p:nvSpPr>
          <p:spPr bwMode="auto">
            <a:xfrm>
              <a:off x="384411" y="5678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77" name="Rectangle 76"/>
            <p:cNvSpPr/>
            <p:nvPr/>
          </p:nvSpPr>
          <p:spPr>
            <a:xfrm>
              <a:off x="3715958" y="528191"/>
              <a:ext cx="1296854"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31794" name="TextBox 77"/>
            <p:cNvSpPr txBox="1">
              <a:spLocks noChangeArrowheads="1"/>
            </p:cNvSpPr>
            <p:nvPr/>
          </p:nvSpPr>
          <p:spPr bwMode="auto">
            <a:xfrm>
              <a:off x="4311307" y="5282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31795" name="TextBox 78"/>
            <p:cNvSpPr txBox="1">
              <a:spLocks noChangeArrowheads="1"/>
            </p:cNvSpPr>
            <p:nvPr/>
          </p:nvSpPr>
          <p:spPr bwMode="auto">
            <a:xfrm>
              <a:off x="4262452" y="1082638"/>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31796" name="TextBox 79"/>
            <p:cNvSpPr txBox="1">
              <a:spLocks noChangeArrowheads="1"/>
            </p:cNvSpPr>
            <p:nvPr/>
          </p:nvSpPr>
          <p:spPr bwMode="auto">
            <a:xfrm>
              <a:off x="3735924" y="5901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82" name="Rectangle 81"/>
            <p:cNvSpPr/>
            <p:nvPr/>
          </p:nvSpPr>
          <p:spPr>
            <a:xfrm>
              <a:off x="2061953" y="510726"/>
              <a:ext cx="1274631" cy="89386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83" name="Straight Connector 82"/>
            <p:cNvCxnSpPr/>
            <p:nvPr/>
          </p:nvCxnSpPr>
          <p:spPr>
            <a:xfrm>
              <a:off x="2909591" y="717124"/>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a:off x="2836573" y="94733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a:off x="2236560" y="956865"/>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a:off x="2461962" y="1225183"/>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88" name="Rectangle 87"/>
            <p:cNvSpPr/>
            <p:nvPr/>
          </p:nvSpPr>
          <p:spPr>
            <a:xfrm>
              <a:off x="5238214" y="540892"/>
              <a:ext cx="1274632" cy="89227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89" name="Straight Connector 88"/>
            <p:cNvCxnSpPr/>
            <p:nvPr/>
          </p:nvCxnSpPr>
          <p:spPr>
            <a:xfrm>
              <a:off x="6085852" y="747291"/>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6012834" y="975917"/>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5412821" y="987030"/>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5638223" y="125534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1768" name="Group 8"/>
          <p:cNvGrpSpPr>
            <a:grpSpLocks/>
          </p:cNvGrpSpPr>
          <p:nvPr/>
        </p:nvGrpSpPr>
        <p:grpSpPr bwMode="auto">
          <a:xfrm>
            <a:off x="965200" y="5708650"/>
            <a:ext cx="5588000" cy="960438"/>
            <a:chOff x="965457" y="5707925"/>
            <a:chExt cx="5587743" cy="961860"/>
          </a:xfrm>
        </p:grpSpPr>
        <p:sp>
          <p:nvSpPr>
            <p:cNvPr id="23" name="Rectangle 22"/>
            <p:cNvSpPr/>
            <p:nvPr/>
          </p:nvSpPr>
          <p:spPr>
            <a:xfrm>
              <a:off x="2425890" y="5755621"/>
              <a:ext cx="1104849" cy="914164"/>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dirty="0"/>
            </a:p>
          </p:txBody>
        </p:sp>
        <p:sp>
          <p:nvSpPr>
            <p:cNvPr id="31770" name="TextBox 9"/>
            <p:cNvSpPr txBox="1">
              <a:spLocks noChangeArrowheads="1"/>
            </p:cNvSpPr>
            <p:nvPr/>
          </p:nvSpPr>
          <p:spPr bwMode="auto">
            <a:xfrm>
              <a:off x="2554782" y="580284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1771" name="TextBox 89"/>
            <p:cNvSpPr txBox="1">
              <a:spLocks noChangeArrowheads="1"/>
            </p:cNvSpPr>
            <p:nvPr/>
          </p:nvSpPr>
          <p:spPr bwMode="auto">
            <a:xfrm>
              <a:off x="2908574" y="5827704"/>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1772" name="TextBox 90"/>
            <p:cNvSpPr txBox="1">
              <a:spLocks noChangeArrowheads="1"/>
            </p:cNvSpPr>
            <p:nvPr/>
          </p:nvSpPr>
          <p:spPr bwMode="auto">
            <a:xfrm>
              <a:off x="2859582" y="610764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1773" name="TextBox 91"/>
            <p:cNvSpPr txBox="1">
              <a:spLocks noChangeArrowheads="1"/>
            </p:cNvSpPr>
            <p:nvPr/>
          </p:nvSpPr>
          <p:spPr bwMode="auto">
            <a:xfrm>
              <a:off x="2553732" y="6289463"/>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94" name="Rectangle 93"/>
            <p:cNvSpPr/>
            <p:nvPr/>
          </p:nvSpPr>
          <p:spPr>
            <a:xfrm>
              <a:off x="5448351" y="5707925"/>
              <a:ext cx="1104849" cy="914164"/>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dirty="0"/>
            </a:p>
          </p:txBody>
        </p:sp>
        <p:sp>
          <p:nvSpPr>
            <p:cNvPr id="31775" name="TextBox 94"/>
            <p:cNvSpPr txBox="1">
              <a:spLocks noChangeArrowheads="1"/>
            </p:cNvSpPr>
            <p:nvPr/>
          </p:nvSpPr>
          <p:spPr bwMode="auto">
            <a:xfrm>
              <a:off x="5577682" y="575538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1776" name="TextBox 95"/>
            <p:cNvSpPr txBox="1">
              <a:spLocks noChangeArrowheads="1"/>
            </p:cNvSpPr>
            <p:nvPr/>
          </p:nvSpPr>
          <p:spPr bwMode="auto">
            <a:xfrm>
              <a:off x="5931474" y="5780244"/>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1777" name="TextBox 96"/>
            <p:cNvSpPr txBox="1">
              <a:spLocks noChangeArrowheads="1"/>
            </p:cNvSpPr>
            <p:nvPr/>
          </p:nvSpPr>
          <p:spPr bwMode="auto">
            <a:xfrm>
              <a:off x="5882482" y="606018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1778" name="TextBox 97"/>
            <p:cNvSpPr txBox="1">
              <a:spLocks noChangeArrowheads="1"/>
            </p:cNvSpPr>
            <p:nvPr/>
          </p:nvSpPr>
          <p:spPr bwMode="auto">
            <a:xfrm>
              <a:off x="5576632" y="6242003"/>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103" name="Rectangle 102"/>
            <p:cNvSpPr/>
            <p:nvPr/>
          </p:nvSpPr>
          <p:spPr>
            <a:xfrm>
              <a:off x="965457" y="5714284"/>
              <a:ext cx="1274704" cy="891907"/>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104" name="Straight Connector 103"/>
            <p:cNvCxnSpPr/>
            <p:nvPr/>
          </p:nvCxnSpPr>
          <p:spPr>
            <a:xfrm>
              <a:off x="1813143" y="5919376"/>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1740121" y="6149903"/>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1140074" y="6159443"/>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1365489" y="6428128"/>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9" name="Rectangle 108"/>
            <p:cNvSpPr/>
            <p:nvPr/>
          </p:nvSpPr>
          <p:spPr>
            <a:xfrm>
              <a:off x="3830763" y="5723824"/>
              <a:ext cx="1274703" cy="89349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110" name="Straight Connector 109"/>
            <p:cNvCxnSpPr/>
            <p:nvPr/>
          </p:nvCxnSpPr>
          <p:spPr>
            <a:xfrm>
              <a:off x="4678449" y="5930504"/>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p:cNvCxnSpPr/>
            <p:nvPr/>
          </p:nvCxnSpPr>
          <p:spPr>
            <a:xfrm>
              <a:off x="4605428" y="6159443"/>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p:cNvCxnSpPr/>
            <p:nvPr/>
          </p:nvCxnSpPr>
          <p:spPr>
            <a:xfrm>
              <a:off x="4005380" y="6170572"/>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p:cNvCxnSpPr/>
            <p:nvPr/>
          </p:nvCxnSpPr>
          <p:spPr>
            <a:xfrm>
              <a:off x="4230795" y="6439256"/>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smtClean="0">
                <a:latin typeface="Arial" charset="0"/>
                <a:cs typeface="Arial" charset="0"/>
              </a:rPr>
              <a:t>Membrane Potential</a:t>
            </a:r>
          </a:p>
        </p:txBody>
      </p:sp>
      <p:sp>
        <p:nvSpPr>
          <p:cNvPr id="3" name="Content Placeholder 2"/>
          <p:cNvSpPr>
            <a:spLocks noGrp="1"/>
          </p:cNvSpPr>
          <p:nvPr>
            <p:ph idx="1"/>
          </p:nvPr>
        </p:nvSpPr>
        <p:spPr>
          <a:xfrm>
            <a:off x="457200" y="1385888"/>
            <a:ext cx="8229600" cy="5335587"/>
          </a:xfrm>
        </p:spPr>
        <p:txBody>
          <a:bodyPr rtlCol="0">
            <a:normAutofit fontScale="92500" lnSpcReduction="10000"/>
          </a:bodyPr>
          <a:lstStyle/>
          <a:p>
            <a:pPr fontAlgn="auto">
              <a:spcAft>
                <a:spcPts val="0"/>
              </a:spcAft>
              <a:buFont typeface="Arial"/>
              <a:buChar char="•"/>
              <a:defRPr/>
            </a:pPr>
            <a:r>
              <a:rPr lang="en-US" dirty="0" smtClean="0">
                <a:latin typeface="Arial" pitchFamily="34" charset="0"/>
                <a:cs typeface="Arial" pitchFamily="34" charset="0"/>
              </a:rPr>
              <a:t>The potential difference across the membrane, or </a:t>
            </a:r>
            <a:r>
              <a:rPr lang="en-US" b="1" dirty="0" smtClean="0">
                <a:latin typeface="Arial" pitchFamily="34" charset="0"/>
                <a:cs typeface="Arial" pitchFamily="34" charset="0"/>
              </a:rPr>
              <a:t>membrane potential (</a:t>
            </a:r>
            <a:r>
              <a:rPr lang="en-US" b="1" dirty="0" err="1" smtClean="0">
                <a:latin typeface="Arial" pitchFamily="34" charset="0"/>
                <a:cs typeface="Arial" pitchFamily="34" charset="0"/>
              </a:rPr>
              <a:t>Vm</a:t>
            </a:r>
            <a:r>
              <a:rPr lang="en-US" b="1" dirty="0" smtClean="0">
                <a:latin typeface="Arial" pitchFamily="34" charset="0"/>
                <a:cs typeface="Arial" pitchFamily="34" charset="0"/>
              </a:rPr>
              <a:t>)</a:t>
            </a:r>
            <a:r>
              <a:rPr lang="en-US" dirty="0" smtClean="0">
                <a:latin typeface="Arial" pitchFamily="34" charset="0"/>
                <a:cs typeface="Arial" pitchFamily="34" charset="0"/>
              </a:rPr>
              <a:t>, is simply the difference in charge between the inside of the cell and the outside of the cell.</a:t>
            </a:r>
          </a:p>
          <a:p>
            <a:pPr fontAlgn="auto">
              <a:spcAft>
                <a:spcPts val="0"/>
              </a:spcAft>
              <a:buFont typeface="Arial"/>
              <a:buChar char="•"/>
              <a:defRPr/>
            </a:pPr>
            <a:r>
              <a:rPr lang="en-US" dirty="0">
                <a:latin typeface="Arial" pitchFamily="34" charset="0"/>
                <a:cs typeface="Arial" pitchFamily="34" charset="0"/>
              </a:rPr>
              <a:t>Potential difference is measured in volts; for cells the difference is thousandths of a volt, therefore "millivolt“ (</a:t>
            </a:r>
            <a:r>
              <a:rPr lang="en-US" b="1" dirty="0">
                <a:latin typeface="Arial" pitchFamily="34" charset="0"/>
                <a:cs typeface="Arial" pitchFamily="34" charset="0"/>
              </a:rPr>
              <a:t>mV</a:t>
            </a:r>
            <a:r>
              <a:rPr lang="en-US" dirty="0">
                <a:latin typeface="Arial" pitchFamily="34" charset="0"/>
                <a:cs typeface="Arial" pitchFamily="34" charset="0"/>
              </a:rPr>
              <a:t>) is the unit</a:t>
            </a:r>
            <a:r>
              <a:rPr lang="en-US" dirty="0" smtClean="0">
                <a:latin typeface="Arial" pitchFamily="34" charset="0"/>
                <a:cs typeface="Arial" pitchFamily="34" charset="0"/>
              </a:rPr>
              <a:t>.</a:t>
            </a:r>
          </a:p>
          <a:p>
            <a:pPr fontAlgn="auto">
              <a:spcAft>
                <a:spcPts val="0"/>
              </a:spcAft>
              <a:buFont typeface="Arial"/>
              <a:buChar char="•"/>
              <a:defRPr/>
            </a:pPr>
            <a:r>
              <a:rPr lang="en-US" dirty="0" smtClean="0">
                <a:latin typeface="Arial" pitchFamily="34" charset="0"/>
                <a:cs typeface="Arial" pitchFamily="34" charset="0"/>
              </a:rPr>
              <a:t>By </a:t>
            </a:r>
            <a:r>
              <a:rPr lang="en-US" dirty="0">
                <a:latin typeface="Arial" pitchFamily="34" charset="0"/>
                <a:cs typeface="Arial" pitchFamily="34" charset="0"/>
              </a:rPr>
              <a:t>convention, we state the membrane potential as INSIDE relative to OUTSIDE the membrane. Thus, </a:t>
            </a:r>
            <a:r>
              <a:rPr lang="en-US" dirty="0" smtClean="0">
                <a:latin typeface="Arial" pitchFamily="34" charset="0"/>
                <a:cs typeface="Arial" pitchFamily="34" charset="0"/>
              </a:rPr>
              <a:t>if </a:t>
            </a:r>
            <a:r>
              <a:rPr lang="en-US" dirty="0" err="1" smtClean="0">
                <a:latin typeface="Arial" pitchFamily="34" charset="0"/>
                <a:cs typeface="Arial" pitchFamily="34" charset="0"/>
              </a:rPr>
              <a:t>Vm</a:t>
            </a:r>
            <a:r>
              <a:rPr lang="en-US" dirty="0" smtClean="0">
                <a:latin typeface="Arial" pitchFamily="34" charset="0"/>
                <a:cs typeface="Arial" pitchFamily="34" charset="0"/>
              </a:rPr>
              <a:t> = </a:t>
            </a:r>
            <a:r>
              <a:rPr lang="en-US" dirty="0">
                <a:latin typeface="Arial" pitchFamily="34" charset="0"/>
                <a:cs typeface="Arial" pitchFamily="34" charset="0"/>
              </a:rPr>
              <a:t>-50 </a:t>
            </a:r>
            <a:r>
              <a:rPr lang="en-US" dirty="0" smtClean="0">
                <a:latin typeface="Arial" pitchFamily="34" charset="0"/>
                <a:cs typeface="Arial" pitchFamily="34" charset="0"/>
              </a:rPr>
              <a:t>mV, the inside of the cell is more negatively charged than the outside.</a:t>
            </a:r>
          </a:p>
        </p:txBody>
      </p:sp>
      <p:sp>
        <p:nvSpPr>
          <p:cNvPr id="4" name="Slide Number Placeholder 3"/>
          <p:cNvSpPr>
            <a:spLocks noGrp="1"/>
          </p:cNvSpPr>
          <p:nvPr>
            <p:ph type="sldNum" sz="quarter" idx="12"/>
          </p:nvPr>
        </p:nvSpPr>
        <p:spPr/>
        <p:txBody>
          <a:bodyPr/>
          <a:lstStyle/>
          <a:p>
            <a:pPr>
              <a:defRPr/>
            </a:pPr>
            <a:fld id="{FE11AE37-DD46-41D8-BED7-FE18868A84DD}" type="slidenum">
              <a:rPr lang="en-US"/>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ctrTitle"/>
          </p:nvPr>
        </p:nvSpPr>
        <p:spPr>
          <a:xfrm>
            <a:off x="652463" y="196850"/>
            <a:ext cx="7772400" cy="1493838"/>
          </a:xfrm>
        </p:spPr>
        <p:txBody>
          <a:bodyPr/>
          <a:lstStyle/>
          <a:p>
            <a:pPr algn="l"/>
            <a:r>
              <a:rPr lang="en-US" smtClean="0"/>
              <a:t>What is the membrane potential (Vm) across this membrane?</a:t>
            </a:r>
          </a:p>
        </p:txBody>
      </p:sp>
      <p:sp>
        <p:nvSpPr>
          <p:cNvPr id="34818" name="TextBox 8"/>
          <p:cNvSpPr txBox="1">
            <a:spLocks noChangeArrowheads="1"/>
          </p:cNvSpPr>
          <p:nvPr/>
        </p:nvSpPr>
        <p:spPr bwMode="auto">
          <a:xfrm>
            <a:off x="1536700" y="4876800"/>
            <a:ext cx="6492875" cy="1754188"/>
          </a:xfrm>
          <a:prstGeom prst="rect">
            <a:avLst/>
          </a:prstGeom>
          <a:noFill/>
          <a:ln w="9525">
            <a:noFill/>
            <a:miter lim="800000"/>
            <a:headEnd/>
            <a:tailEnd/>
          </a:ln>
        </p:spPr>
        <p:txBody>
          <a:bodyPr>
            <a:spAutoFit/>
          </a:bodyPr>
          <a:lstStyle/>
          <a:p>
            <a:pPr marL="742950" indent="-742950">
              <a:buFontTx/>
              <a:buAutoNum type="alphaUcPeriod"/>
            </a:pPr>
            <a:r>
              <a:rPr lang="en-US" sz="3600">
                <a:latin typeface="Calibri" pitchFamily="34" charset="0"/>
              </a:rPr>
              <a:t>&lt; 0 mV (more negative inside) </a:t>
            </a:r>
          </a:p>
          <a:p>
            <a:pPr marL="742950" indent="-742950">
              <a:buFontTx/>
              <a:buAutoNum type="alphaUcPeriod"/>
            </a:pPr>
            <a:r>
              <a:rPr lang="en-US" sz="3600">
                <a:latin typeface="Calibri" pitchFamily="34" charset="0"/>
              </a:rPr>
              <a:t>0 mV (neutral)</a:t>
            </a:r>
          </a:p>
          <a:p>
            <a:pPr marL="742950" indent="-742950">
              <a:buFontTx/>
              <a:buAutoNum type="alphaUcPeriod" startAt="3"/>
            </a:pPr>
            <a:r>
              <a:rPr lang="en-US" sz="3600">
                <a:latin typeface="Calibri" pitchFamily="34" charset="0"/>
              </a:rPr>
              <a:t>&gt; 0 mV (more positive inside)</a:t>
            </a:r>
          </a:p>
        </p:txBody>
      </p:sp>
      <p:sp>
        <p:nvSpPr>
          <p:cNvPr id="4" name="Slide Number Placeholder 3"/>
          <p:cNvSpPr>
            <a:spLocks noGrp="1"/>
          </p:cNvSpPr>
          <p:nvPr>
            <p:ph type="sldNum" sz="quarter" idx="12"/>
          </p:nvPr>
        </p:nvSpPr>
        <p:spPr/>
        <p:txBody>
          <a:bodyPr/>
          <a:lstStyle/>
          <a:p>
            <a:pPr>
              <a:defRPr/>
            </a:pPr>
            <a:fld id="{D82755E2-5D1C-48F9-BBA5-06CC8B4FD2D1}" type="slidenum">
              <a:rPr lang="en-US"/>
              <a:pPr>
                <a:defRPr/>
              </a:pPr>
              <a:t>13</a:t>
            </a:fld>
            <a:endParaRPr lang="en-US"/>
          </a:p>
        </p:txBody>
      </p:sp>
      <p:pic>
        <p:nvPicPr>
          <p:cNvPr id="34820" name="Picture 2"/>
          <p:cNvPicPr>
            <a:picLocks noChangeAspect="1" noChangeArrowheads="1"/>
          </p:cNvPicPr>
          <p:nvPr/>
        </p:nvPicPr>
        <p:blipFill>
          <a:blip r:embed="rId3"/>
          <a:srcRect/>
          <a:stretch>
            <a:fillRect/>
          </a:stretch>
        </p:blipFill>
        <p:spPr bwMode="auto">
          <a:xfrm>
            <a:off x="2497138" y="1558925"/>
            <a:ext cx="4286250" cy="3317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p:cNvSpPr>
            <a:spLocks noGrp="1"/>
          </p:cNvSpPr>
          <p:nvPr>
            <p:ph type="ctrTitle"/>
          </p:nvPr>
        </p:nvSpPr>
        <p:spPr>
          <a:xfrm>
            <a:off x="204788" y="528638"/>
            <a:ext cx="8816975" cy="4741862"/>
          </a:xfrm>
        </p:spPr>
        <p:txBody>
          <a:bodyPr/>
          <a:lstStyle/>
          <a:p>
            <a:pPr algn="l"/>
            <a:r>
              <a:rPr lang="en-US" sz="4000" smtClean="0"/>
              <a:t>What could you do to change the Vm? </a:t>
            </a:r>
          </a:p>
        </p:txBody>
      </p:sp>
      <p:sp>
        <p:nvSpPr>
          <p:cNvPr id="36866" name="Title 1"/>
          <p:cNvSpPr txBox="1">
            <a:spLocks/>
          </p:cNvSpPr>
          <p:nvPr/>
        </p:nvSpPr>
        <p:spPr bwMode="auto">
          <a:xfrm>
            <a:off x="584200" y="3263900"/>
            <a:ext cx="7772400" cy="2314575"/>
          </a:xfrm>
          <a:prstGeom prst="rect">
            <a:avLst/>
          </a:prstGeom>
          <a:noFill/>
          <a:ln w="9525">
            <a:noFill/>
            <a:miter lim="800000"/>
            <a:headEnd/>
            <a:tailEnd/>
          </a:ln>
        </p:spPr>
        <p:txBody>
          <a:bodyPr anchor="ctr"/>
          <a:lstStyle/>
          <a:p>
            <a:r>
              <a:rPr lang="en-US" sz="4400">
                <a:latin typeface="Calibri" pitchFamily="34" charset="0"/>
              </a:rPr>
              <a:t> </a:t>
            </a:r>
          </a:p>
        </p:txBody>
      </p:sp>
      <p:sp>
        <p:nvSpPr>
          <p:cNvPr id="3" name="Slide Number Placeholder 2"/>
          <p:cNvSpPr>
            <a:spLocks noGrp="1"/>
          </p:cNvSpPr>
          <p:nvPr>
            <p:ph type="sldNum" sz="quarter" idx="12"/>
          </p:nvPr>
        </p:nvSpPr>
        <p:spPr/>
        <p:txBody>
          <a:bodyPr/>
          <a:lstStyle/>
          <a:p>
            <a:pPr>
              <a:defRPr/>
            </a:pPr>
            <a:fld id="{39F5201B-DF8D-4FC3-BFE8-3E2B0846D749}" type="slidenum">
              <a:rPr lang="en-US"/>
              <a:pPr>
                <a:defRPr/>
              </a:pPr>
              <a:t>14</a:t>
            </a:fld>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259138"/>
            <a:ext cx="9144000" cy="346075"/>
          </a:xfrm>
          <a:prstGeom prst="rect">
            <a:avLst/>
          </a:prstGeom>
          <a:pattFill prst="pla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914" name="TextBox 52"/>
          <p:cNvSpPr txBox="1">
            <a:spLocks noChangeArrowheads="1"/>
          </p:cNvSpPr>
          <p:nvPr/>
        </p:nvSpPr>
        <p:spPr bwMode="auto">
          <a:xfrm>
            <a:off x="8359775" y="5832475"/>
            <a:ext cx="506413" cy="522288"/>
          </a:xfrm>
          <a:prstGeom prst="rect">
            <a:avLst/>
          </a:prstGeom>
          <a:noFill/>
          <a:ln w="9525">
            <a:noFill/>
            <a:miter lim="800000"/>
            <a:headEnd/>
            <a:tailEnd/>
          </a:ln>
        </p:spPr>
        <p:txBody>
          <a:bodyPr wrap="none">
            <a:spAutoFit/>
          </a:bodyPr>
          <a:lstStyle/>
          <a:p>
            <a:r>
              <a:rPr lang="en-US" sz="2800">
                <a:latin typeface="Calibri" pitchFamily="34" charset="0"/>
              </a:rPr>
              <a:t>IN</a:t>
            </a:r>
          </a:p>
        </p:txBody>
      </p:sp>
      <p:sp>
        <p:nvSpPr>
          <p:cNvPr id="38915" name="TextBox 54"/>
          <p:cNvSpPr txBox="1">
            <a:spLocks noChangeArrowheads="1"/>
          </p:cNvSpPr>
          <p:nvPr/>
        </p:nvSpPr>
        <p:spPr bwMode="auto">
          <a:xfrm>
            <a:off x="8107363" y="436563"/>
            <a:ext cx="827087" cy="523875"/>
          </a:xfrm>
          <a:prstGeom prst="rect">
            <a:avLst/>
          </a:prstGeom>
          <a:noFill/>
          <a:ln w="9525">
            <a:noFill/>
            <a:miter lim="800000"/>
            <a:headEnd/>
            <a:tailEnd/>
          </a:ln>
        </p:spPr>
        <p:txBody>
          <a:bodyPr wrap="none">
            <a:spAutoFit/>
          </a:bodyPr>
          <a:lstStyle/>
          <a:p>
            <a:r>
              <a:rPr lang="en-US" sz="2800">
                <a:latin typeface="Calibri" pitchFamily="34" charset="0"/>
              </a:rPr>
              <a:t>OUT</a:t>
            </a:r>
          </a:p>
        </p:txBody>
      </p:sp>
      <p:sp>
        <p:nvSpPr>
          <p:cNvPr id="3" name="Oval 2"/>
          <p:cNvSpPr/>
          <p:nvPr/>
        </p:nvSpPr>
        <p:spPr>
          <a:xfrm>
            <a:off x="4911725" y="3024188"/>
            <a:ext cx="619125"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54" name="Oval 53"/>
          <p:cNvSpPr/>
          <p:nvPr/>
        </p:nvSpPr>
        <p:spPr>
          <a:xfrm>
            <a:off x="2917825" y="3055938"/>
            <a:ext cx="617538"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58" name="Oval 57"/>
          <p:cNvSpPr/>
          <p:nvPr/>
        </p:nvSpPr>
        <p:spPr>
          <a:xfrm>
            <a:off x="6056313" y="3062288"/>
            <a:ext cx="617537"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59" name="Oval 58"/>
          <p:cNvSpPr/>
          <p:nvPr/>
        </p:nvSpPr>
        <p:spPr>
          <a:xfrm>
            <a:off x="7085013" y="3055938"/>
            <a:ext cx="617537"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grpSp>
        <p:nvGrpSpPr>
          <p:cNvPr id="38920" name="Group 1"/>
          <p:cNvGrpSpPr>
            <a:grpSpLocks/>
          </p:cNvGrpSpPr>
          <p:nvPr/>
        </p:nvGrpSpPr>
        <p:grpSpPr bwMode="auto">
          <a:xfrm>
            <a:off x="6319838" y="3768725"/>
            <a:ext cx="2330450" cy="779463"/>
            <a:chOff x="6319498" y="3768967"/>
            <a:chExt cx="2331130" cy="779798"/>
          </a:xfrm>
        </p:grpSpPr>
        <p:sp>
          <p:nvSpPr>
            <p:cNvPr id="38986" name="TextBox 30"/>
            <p:cNvSpPr txBox="1">
              <a:spLocks noChangeArrowheads="1"/>
            </p:cNvSpPr>
            <p:nvPr/>
          </p:nvSpPr>
          <p:spPr bwMode="auto">
            <a:xfrm>
              <a:off x="6319498" y="4087100"/>
              <a:ext cx="2331130" cy="461665"/>
            </a:xfrm>
            <a:prstGeom prst="rect">
              <a:avLst/>
            </a:prstGeom>
            <a:noFill/>
            <a:ln w="9525">
              <a:noFill/>
              <a:miter lim="800000"/>
              <a:headEnd/>
              <a:tailEnd/>
            </a:ln>
          </p:spPr>
          <p:txBody>
            <a:bodyPr>
              <a:spAutoFit/>
            </a:bodyPr>
            <a:lstStyle/>
            <a:p>
              <a:r>
                <a:rPr lang="en-US" sz="2400" i="1">
                  <a:latin typeface="Calibri" pitchFamily="34" charset="0"/>
                </a:rPr>
                <a:t>K</a:t>
              </a:r>
              <a:r>
                <a:rPr lang="en-US" sz="2400" i="1" baseline="30000">
                  <a:latin typeface="Calibri" pitchFamily="34" charset="0"/>
                </a:rPr>
                <a:t>+</a:t>
              </a:r>
              <a:r>
                <a:rPr lang="en-US" sz="2400" i="1">
                  <a:latin typeface="Calibri" pitchFamily="34" charset="0"/>
                </a:rPr>
                <a:t> Leak channels</a:t>
              </a:r>
            </a:p>
          </p:txBody>
        </p:sp>
        <p:cxnSp>
          <p:nvCxnSpPr>
            <p:cNvPr id="8" name="Straight Arrow Connector 7"/>
            <p:cNvCxnSpPr/>
            <p:nvPr/>
          </p:nvCxnSpPr>
          <p:spPr>
            <a:xfrm flipH="1" flipV="1">
              <a:off x="6522757" y="3768967"/>
              <a:ext cx="498620" cy="39545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7021378" y="3768967"/>
              <a:ext cx="182615" cy="39545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grpSp>
      <p:sp>
        <p:nvSpPr>
          <p:cNvPr id="32" name="Rectangle 31"/>
          <p:cNvSpPr/>
          <p:nvPr/>
        </p:nvSpPr>
        <p:spPr>
          <a:xfrm>
            <a:off x="2260600" y="2309813"/>
            <a:ext cx="471488"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3" name="Rectangle 32"/>
          <p:cNvSpPr/>
          <p:nvPr/>
        </p:nvSpPr>
        <p:spPr>
          <a:xfrm>
            <a:off x="3481388" y="2314575"/>
            <a:ext cx="471487"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4" name="Rectangle 33"/>
          <p:cNvSpPr/>
          <p:nvPr/>
        </p:nvSpPr>
        <p:spPr>
          <a:xfrm>
            <a:off x="4708525" y="2309813"/>
            <a:ext cx="471488"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grpSp>
        <p:nvGrpSpPr>
          <p:cNvPr id="38924" name="Group 43"/>
          <p:cNvGrpSpPr>
            <a:grpSpLocks/>
          </p:cNvGrpSpPr>
          <p:nvPr/>
        </p:nvGrpSpPr>
        <p:grpSpPr bwMode="auto">
          <a:xfrm>
            <a:off x="2841625" y="2311400"/>
            <a:ext cx="471488" cy="484188"/>
            <a:chOff x="2915824" y="1531233"/>
            <a:chExt cx="471901" cy="484989"/>
          </a:xfrm>
        </p:grpSpPr>
        <p:sp>
          <p:nvSpPr>
            <p:cNvPr id="45" name="Rectangle 44"/>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46" name="Straight Connector 45"/>
            <p:cNvCxnSpPr/>
            <p:nvPr/>
          </p:nvCxnSpPr>
          <p:spPr>
            <a:xfrm>
              <a:off x="3047702" y="1780883"/>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8925" name="Group 46"/>
          <p:cNvGrpSpPr>
            <a:grpSpLocks/>
          </p:cNvGrpSpPr>
          <p:nvPr/>
        </p:nvGrpSpPr>
        <p:grpSpPr bwMode="auto">
          <a:xfrm>
            <a:off x="5294313" y="2316163"/>
            <a:ext cx="471487" cy="484187"/>
            <a:chOff x="2915824" y="1531233"/>
            <a:chExt cx="471901" cy="484989"/>
          </a:xfrm>
        </p:grpSpPr>
        <p:sp>
          <p:nvSpPr>
            <p:cNvPr id="48" name="Rectangle 47"/>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49" name="Straight Connector 48"/>
            <p:cNvCxnSpPr/>
            <p:nvPr/>
          </p:nvCxnSpPr>
          <p:spPr>
            <a:xfrm>
              <a:off x="3047702" y="1780883"/>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8926" name="Group 49"/>
          <p:cNvGrpSpPr>
            <a:grpSpLocks/>
          </p:cNvGrpSpPr>
          <p:nvPr/>
        </p:nvGrpSpPr>
        <p:grpSpPr bwMode="auto">
          <a:xfrm>
            <a:off x="4079875" y="2303463"/>
            <a:ext cx="471488" cy="485775"/>
            <a:chOff x="2915824" y="1531233"/>
            <a:chExt cx="471901" cy="484989"/>
          </a:xfrm>
        </p:grpSpPr>
        <p:sp>
          <p:nvSpPr>
            <p:cNvPr id="51" name="Rectangle 50"/>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56" name="Straight Connector 55"/>
            <p:cNvCxnSpPr/>
            <p:nvPr/>
          </p:nvCxnSpPr>
          <p:spPr>
            <a:xfrm>
              <a:off x="3047702" y="1781652"/>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0" name="Rectangle 59"/>
          <p:cNvSpPr/>
          <p:nvPr/>
        </p:nvSpPr>
        <p:spPr>
          <a:xfrm>
            <a:off x="4062413"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61" name="Rectangle 60"/>
          <p:cNvSpPr/>
          <p:nvPr/>
        </p:nvSpPr>
        <p:spPr>
          <a:xfrm>
            <a:off x="5337175"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62" name="Rectangle 61"/>
          <p:cNvSpPr/>
          <p:nvPr/>
        </p:nvSpPr>
        <p:spPr>
          <a:xfrm>
            <a:off x="2806700"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grpSp>
        <p:nvGrpSpPr>
          <p:cNvPr id="38930" name="Group 62"/>
          <p:cNvGrpSpPr>
            <a:grpSpLocks/>
          </p:cNvGrpSpPr>
          <p:nvPr/>
        </p:nvGrpSpPr>
        <p:grpSpPr bwMode="auto">
          <a:xfrm>
            <a:off x="4765675" y="4057650"/>
            <a:ext cx="473075" cy="485775"/>
            <a:chOff x="2915824" y="1531233"/>
            <a:chExt cx="471901" cy="484989"/>
          </a:xfrm>
        </p:grpSpPr>
        <p:sp>
          <p:nvSpPr>
            <p:cNvPr id="64" name="Rectangle 63"/>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5" name="Straight Connector 64"/>
            <p:cNvCxnSpPr/>
            <p:nvPr/>
          </p:nvCxnSpPr>
          <p:spPr>
            <a:xfrm>
              <a:off x="3048843" y="1781652"/>
              <a:ext cx="20586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8931" name="Group 65"/>
          <p:cNvGrpSpPr>
            <a:grpSpLocks/>
          </p:cNvGrpSpPr>
          <p:nvPr/>
        </p:nvGrpSpPr>
        <p:grpSpPr bwMode="auto">
          <a:xfrm>
            <a:off x="2189163" y="4057650"/>
            <a:ext cx="473075" cy="485775"/>
            <a:chOff x="2915824" y="1531233"/>
            <a:chExt cx="471901" cy="484989"/>
          </a:xfrm>
        </p:grpSpPr>
        <p:sp>
          <p:nvSpPr>
            <p:cNvPr id="67" name="Rectangle 66"/>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8" name="Straight Connector 67"/>
            <p:cNvCxnSpPr/>
            <p:nvPr/>
          </p:nvCxnSpPr>
          <p:spPr>
            <a:xfrm>
              <a:off x="3048843" y="1781652"/>
              <a:ext cx="20586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8932" name="Group 68"/>
          <p:cNvGrpSpPr>
            <a:grpSpLocks/>
          </p:cNvGrpSpPr>
          <p:nvPr/>
        </p:nvGrpSpPr>
        <p:grpSpPr bwMode="auto">
          <a:xfrm>
            <a:off x="3413125" y="4071938"/>
            <a:ext cx="471488" cy="484187"/>
            <a:chOff x="2915824" y="1531233"/>
            <a:chExt cx="471901" cy="484989"/>
          </a:xfrm>
        </p:grpSpPr>
        <p:sp>
          <p:nvSpPr>
            <p:cNvPr id="70" name="Rectangle 69"/>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71" name="Straight Connector 70"/>
            <p:cNvCxnSpPr/>
            <p:nvPr/>
          </p:nvCxnSpPr>
          <p:spPr>
            <a:xfrm>
              <a:off x="3047702" y="1780883"/>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p:txBody>
          <a:bodyPr/>
          <a:lstStyle/>
          <a:p>
            <a:pPr>
              <a:defRPr/>
            </a:pPr>
            <a:fld id="{C5518332-D68B-48D5-8ED6-4C02430D9E67}" type="slidenum">
              <a:rPr lang="en-US"/>
              <a:pPr>
                <a:defRPr/>
              </a:pPr>
              <a:t>15</a:t>
            </a:fld>
            <a:endParaRPr lang="en-US"/>
          </a:p>
        </p:txBody>
      </p:sp>
      <p:grpSp>
        <p:nvGrpSpPr>
          <p:cNvPr id="38934" name="Group 80"/>
          <p:cNvGrpSpPr>
            <a:grpSpLocks/>
          </p:cNvGrpSpPr>
          <p:nvPr/>
        </p:nvGrpSpPr>
        <p:grpSpPr bwMode="auto">
          <a:xfrm>
            <a:off x="365125" y="506413"/>
            <a:ext cx="6148388" cy="936625"/>
            <a:chOff x="365089" y="505963"/>
            <a:chExt cx="6147757" cy="936733"/>
          </a:xfrm>
        </p:grpSpPr>
        <p:sp>
          <p:nvSpPr>
            <p:cNvPr id="82" name="Rectangle 81"/>
            <p:cNvSpPr/>
            <p:nvPr/>
          </p:nvSpPr>
          <p:spPr>
            <a:xfrm>
              <a:off x="365089" y="505963"/>
              <a:ext cx="1296855"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38957" name="TextBox 82"/>
            <p:cNvSpPr txBox="1">
              <a:spLocks noChangeArrowheads="1"/>
            </p:cNvSpPr>
            <p:nvPr/>
          </p:nvSpPr>
          <p:spPr bwMode="auto">
            <a:xfrm>
              <a:off x="959794" y="5059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38958" name="TextBox 83"/>
            <p:cNvSpPr txBox="1">
              <a:spLocks noChangeArrowheads="1"/>
            </p:cNvSpPr>
            <p:nvPr/>
          </p:nvSpPr>
          <p:spPr bwMode="auto">
            <a:xfrm>
              <a:off x="910939" y="1060305"/>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38959" name="TextBox 84"/>
            <p:cNvSpPr txBox="1">
              <a:spLocks noChangeArrowheads="1"/>
            </p:cNvSpPr>
            <p:nvPr/>
          </p:nvSpPr>
          <p:spPr bwMode="auto">
            <a:xfrm>
              <a:off x="384411" y="5678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86" name="Rectangle 85"/>
            <p:cNvSpPr/>
            <p:nvPr/>
          </p:nvSpPr>
          <p:spPr>
            <a:xfrm>
              <a:off x="3715958" y="528191"/>
              <a:ext cx="1296854"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38961" name="TextBox 86"/>
            <p:cNvSpPr txBox="1">
              <a:spLocks noChangeArrowheads="1"/>
            </p:cNvSpPr>
            <p:nvPr/>
          </p:nvSpPr>
          <p:spPr bwMode="auto">
            <a:xfrm>
              <a:off x="4311307" y="5282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38962" name="TextBox 87"/>
            <p:cNvSpPr txBox="1">
              <a:spLocks noChangeArrowheads="1"/>
            </p:cNvSpPr>
            <p:nvPr/>
          </p:nvSpPr>
          <p:spPr bwMode="auto">
            <a:xfrm>
              <a:off x="4262452" y="1082638"/>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38963" name="TextBox 88"/>
            <p:cNvSpPr txBox="1">
              <a:spLocks noChangeArrowheads="1"/>
            </p:cNvSpPr>
            <p:nvPr/>
          </p:nvSpPr>
          <p:spPr bwMode="auto">
            <a:xfrm>
              <a:off x="3735924" y="5901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99" name="Rectangle 98"/>
            <p:cNvSpPr/>
            <p:nvPr/>
          </p:nvSpPr>
          <p:spPr>
            <a:xfrm>
              <a:off x="2061953" y="510726"/>
              <a:ext cx="1274631" cy="89386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100" name="Straight Connector 99"/>
            <p:cNvCxnSpPr/>
            <p:nvPr/>
          </p:nvCxnSpPr>
          <p:spPr>
            <a:xfrm>
              <a:off x="2909591" y="717124"/>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836573" y="94733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p:cNvCxnSpPr/>
            <p:nvPr/>
          </p:nvCxnSpPr>
          <p:spPr>
            <a:xfrm>
              <a:off x="2236560" y="956865"/>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p:cNvCxnSpPr/>
            <p:nvPr/>
          </p:nvCxnSpPr>
          <p:spPr>
            <a:xfrm>
              <a:off x="2461962" y="1225183"/>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5238214" y="540892"/>
              <a:ext cx="1274632" cy="89227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105" name="Straight Connector 104"/>
            <p:cNvCxnSpPr/>
            <p:nvPr/>
          </p:nvCxnSpPr>
          <p:spPr>
            <a:xfrm>
              <a:off x="6085852" y="747291"/>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6012834" y="975917"/>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5412821" y="987030"/>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5638223" y="125534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38935" name="Group 108"/>
          <p:cNvGrpSpPr>
            <a:grpSpLocks/>
          </p:cNvGrpSpPr>
          <p:nvPr/>
        </p:nvGrpSpPr>
        <p:grpSpPr bwMode="auto">
          <a:xfrm>
            <a:off x="731838" y="5613400"/>
            <a:ext cx="5588000" cy="962025"/>
            <a:chOff x="965457" y="5707925"/>
            <a:chExt cx="5587743" cy="961860"/>
          </a:xfrm>
        </p:grpSpPr>
        <p:sp>
          <p:nvSpPr>
            <p:cNvPr id="110" name="Rectangle 109"/>
            <p:cNvSpPr/>
            <p:nvPr/>
          </p:nvSpPr>
          <p:spPr>
            <a:xfrm>
              <a:off x="2425890" y="5755542"/>
              <a:ext cx="1104849" cy="914243"/>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dirty="0"/>
            </a:p>
          </p:txBody>
        </p:sp>
        <p:sp>
          <p:nvSpPr>
            <p:cNvPr id="38937" name="TextBox 110"/>
            <p:cNvSpPr txBox="1">
              <a:spLocks noChangeArrowheads="1"/>
            </p:cNvSpPr>
            <p:nvPr/>
          </p:nvSpPr>
          <p:spPr bwMode="auto">
            <a:xfrm>
              <a:off x="2554782" y="580284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8938" name="TextBox 111"/>
            <p:cNvSpPr txBox="1">
              <a:spLocks noChangeArrowheads="1"/>
            </p:cNvSpPr>
            <p:nvPr/>
          </p:nvSpPr>
          <p:spPr bwMode="auto">
            <a:xfrm>
              <a:off x="2908574" y="5827704"/>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8939" name="TextBox 112"/>
            <p:cNvSpPr txBox="1">
              <a:spLocks noChangeArrowheads="1"/>
            </p:cNvSpPr>
            <p:nvPr/>
          </p:nvSpPr>
          <p:spPr bwMode="auto">
            <a:xfrm>
              <a:off x="2859582" y="610764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8940" name="TextBox 113"/>
            <p:cNvSpPr txBox="1">
              <a:spLocks noChangeArrowheads="1"/>
            </p:cNvSpPr>
            <p:nvPr/>
          </p:nvSpPr>
          <p:spPr bwMode="auto">
            <a:xfrm>
              <a:off x="2553732" y="6289463"/>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115" name="Rectangle 114"/>
            <p:cNvSpPr/>
            <p:nvPr/>
          </p:nvSpPr>
          <p:spPr>
            <a:xfrm>
              <a:off x="5448351" y="5707925"/>
              <a:ext cx="1104849" cy="914243"/>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dirty="0"/>
            </a:p>
          </p:txBody>
        </p:sp>
        <p:sp>
          <p:nvSpPr>
            <p:cNvPr id="38942" name="TextBox 115"/>
            <p:cNvSpPr txBox="1">
              <a:spLocks noChangeArrowheads="1"/>
            </p:cNvSpPr>
            <p:nvPr/>
          </p:nvSpPr>
          <p:spPr bwMode="auto">
            <a:xfrm>
              <a:off x="5577682" y="575538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8943" name="TextBox 116"/>
            <p:cNvSpPr txBox="1">
              <a:spLocks noChangeArrowheads="1"/>
            </p:cNvSpPr>
            <p:nvPr/>
          </p:nvSpPr>
          <p:spPr bwMode="auto">
            <a:xfrm>
              <a:off x="5931474" y="5780244"/>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8944" name="TextBox 117"/>
            <p:cNvSpPr txBox="1">
              <a:spLocks noChangeArrowheads="1"/>
            </p:cNvSpPr>
            <p:nvPr/>
          </p:nvSpPr>
          <p:spPr bwMode="auto">
            <a:xfrm>
              <a:off x="5882482" y="606018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38945" name="TextBox 118"/>
            <p:cNvSpPr txBox="1">
              <a:spLocks noChangeArrowheads="1"/>
            </p:cNvSpPr>
            <p:nvPr/>
          </p:nvSpPr>
          <p:spPr bwMode="auto">
            <a:xfrm>
              <a:off x="5576632" y="6242003"/>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120" name="Rectangle 119"/>
            <p:cNvSpPr/>
            <p:nvPr/>
          </p:nvSpPr>
          <p:spPr>
            <a:xfrm>
              <a:off x="965457" y="5714274"/>
              <a:ext cx="1274703" cy="89202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121" name="Straight Connector 120"/>
            <p:cNvCxnSpPr/>
            <p:nvPr/>
          </p:nvCxnSpPr>
          <p:spPr>
            <a:xfrm>
              <a:off x="1813143" y="5920614"/>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1740121" y="6149174"/>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p:cNvCxnSpPr/>
            <p:nvPr/>
          </p:nvCxnSpPr>
          <p:spPr>
            <a:xfrm>
              <a:off x="1140074" y="6160285"/>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4" name="Straight Connector 123"/>
            <p:cNvCxnSpPr/>
            <p:nvPr/>
          </p:nvCxnSpPr>
          <p:spPr>
            <a:xfrm>
              <a:off x="1365489" y="6428526"/>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5" name="Rectangle 124"/>
            <p:cNvSpPr/>
            <p:nvPr/>
          </p:nvSpPr>
          <p:spPr>
            <a:xfrm>
              <a:off x="3830762" y="5723797"/>
              <a:ext cx="1274704" cy="89361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126" name="Straight Connector 125"/>
            <p:cNvCxnSpPr/>
            <p:nvPr/>
          </p:nvCxnSpPr>
          <p:spPr>
            <a:xfrm>
              <a:off x="4678448" y="5930137"/>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4605427" y="6160285"/>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8" name="Straight Connector 127"/>
            <p:cNvCxnSpPr/>
            <p:nvPr/>
          </p:nvCxnSpPr>
          <p:spPr>
            <a:xfrm>
              <a:off x="4005379" y="6171395"/>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p:cNvCxnSpPr/>
            <p:nvPr/>
          </p:nvCxnSpPr>
          <p:spPr>
            <a:xfrm>
              <a:off x="4230794" y="6438050"/>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259138"/>
            <a:ext cx="9144000" cy="346075"/>
          </a:xfrm>
          <a:prstGeom prst="rect">
            <a:avLst/>
          </a:prstGeom>
          <a:pattFill prst="pla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962" name="TextBox 52"/>
          <p:cNvSpPr txBox="1">
            <a:spLocks noChangeArrowheads="1"/>
          </p:cNvSpPr>
          <p:nvPr/>
        </p:nvSpPr>
        <p:spPr bwMode="auto">
          <a:xfrm>
            <a:off x="8359775" y="5832475"/>
            <a:ext cx="506413" cy="522288"/>
          </a:xfrm>
          <a:prstGeom prst="rect">
            <a:avLst/>
          </a:prstGeom>
          <a:noFill/>
          <a:ln w="9525">
            <a:noFill/>
            <a:miter lim="800000"/>
            <a:headEnd/>
            <a:tailEnd/>
          </a:ln>
        </p:spPr>
        <p:txBody>
          <a:bodyPr wrap="none">
            <a:spAutoFit/>
          </a:bodyPr>
          <a:lstStyle/>
          <a:p>
            <a:r>
              <a:rPr lang="en-US" sz="2800">
                <a:latin typeface="Calibri" pitchFamily="34" charset="0"/>
              </a:rPr>
              <a:t>IN</a:t>
            </a:r>
          </a:p>
        </p:txBody>
      </p:sp>
      <p:sp>
        <p:nvSpPr>
          <p:cNvPr id="40963" name="TextBox 54"/>
          <p:cNvSpPr txBox="1">
            <a:spLocks noChangeArrowheads="1"/>
          </p:cNvSpPr>
          <p:nvPr/>
        </p:nvSpPr>
        <p:spPr bwMode="auto">
          <a:xfrm>
            <a:off x="8107363" y="436563"/>
            <a:ext cx="827087" cy="523875"/>
          </a:xfrm>
          <a:prstGeom prst="rect">
            <a:avLst/>
          </a:prstGeom>
          <a:noFill/>
          <a:ln w="9525">
            <a:noFill/>
            <a:miter lim="800000"/>
            <a:headEnd/>
            <a:tailEnd/>
          </a:ln>
        </p:spPr>
        <p:txBody>
          <a:bodyPr wrap="none">
            <a:spAutoFit/>
          </a:bodyPr>
          <a:lstStyle/>
          <a:p>
            <a:r>
              <a:rPr lang="en-US" sz="2800">
                <a:latin typeface="Calibri" pitchFamily="34" charset="0"/>
              </a:rPr>
              <a:t>OUT</a:t>
            </a:r>
          </a:p>
        </p:txBody>
      </p:sp>
      <p:sp>
        <p:nvSpPr>
          <p:cNvPr id="3" name="Oval 2"/>
          <p:cNvSpPr/>
          <p:nvPr/>
        </p:nvSpPr>
        <p:spPr>
          <a:xfrm>
            <a:off x="4911725" y="3024188"/>
            <a:ext cx="619125"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54" name="Oval 53"/>
          <p:cNvSpPr/>
          <p:nvPr/>
        </p:nvSpPr>
        <p:spPr>
          <a:xfrm>
            <a:off x="2917825" y="3055938"/>
            <a:ext cx="617538"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58" name="Oval 57"/>
          <p:cNvSpPr/>
          <p:nvPr/>
        </p:nvSpPr>
        <p:spPr>
          <a:xfrm>
            <a:off x="6056313" y="3062288"/>
            <a:ext cx="617537"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59" name="Oval 58"/>
          <p:cNvSpPr/>
          <p:nvPr/>
        </p:nvSpPr>
        <p:spPr>
          <a:xfrm>
            <a:off x="7085013" y="3055938"/>
            <a:ext cx="617537"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2" name="TextBox 1"/>
          <p:cNvSpPr txBox="1">
            <a:spLocks noChangeArrowheads="1"/>
          </p:cNvSpPr>
          <p:nvPr/>
        </p:nvSpPr>
        <p:spPr bwMode="auto">
          <a:xfrm>
            <a:off x="2038350" y="4887913"/>
            <a:ext cx="4371975" cy="647700"/>
          </a:xfrm>
          <a:prstGeom prst="rect">
            <a:avLst/>
          </a:prstGeom>
          <a:noFill/>
          <a:ln w="9525">
            <a:noFill/>
            <a:miter lim="800000"/>
            <a:headEnd/>
            <a:tailEnd/>
          </a:ln>
        </p:spPr>
        <p:txBody>
          <a:bodyPr wrap="none">
            <a:spAutoFit/>
          </a:bodyPr>
          <a:lstStyle/>
          <a:p>
            <a:r>
              <a:rPr lang="en-US" sz="3600">
                <a:latin typeface="Calibri" pitchFamily="34" charset="0"/>
              </a:rPr>
              <a:t>What happens now ??</a:t>
            </a:r>
          </a:p>
        </p:txBody>
      </p:sp>
      <p:sp>
        <p:nvSpPr>
          <p:cNvPr id="40969" name="TextBox 30"/>
          <p:cNvSpPr txBox="1">
            <a:spLocks noChangeArrowheads="1"/>
          </p:cNvSpPr>
          <p:nvPr/>
        </p:nvSpPr>
        <p:spPr bwMode="auto">
          <a:xfrm>
            <a:off x="6319838" y="4087813"/>
            <a:ext cx="2330450" cy="460375"/>
          </a:xfrm>
          <a:prstGeom prst="rect">
            <a:avLst/>
          </a:prstGeom>
          <a:noFill/>
          <a:ln w="9525">
            <a:noFill/>
            <a:miter lim="800000"/>
            <a:headEnd/>
            <a:tailEnd/>
          </a:ln>
        </p:spPr>
        <p:txBody>
          <a:bodyPr>
            <a:spAutoFit/>
          </a:bodyPr>
          <a:lstStyle/>
          <a:p>
            <a:r>
              <a:rPr lang="en-US" sz="2400" i="1">
                <a:latin typeface="Calibri" pitchFamily="34" charset="0"/>
              </a:rPr>
              <a:t>K</a:t>
            </a:r>
            <a:r>
              <a:rPr lang="en-US" sz="2400" i="1" baseline="30000">
                <a:latin typeface="Calibri" pitchFamily="34" charset="0"/>
              </a:rPr>
              <a:t>+</a:t>
            </a:r>
            <a:r>
              <a:rPr lang="en-US" sz="2400" i="1">
                <a:latin typeface="Calibri" pitchFamily="34" charset="0"/>
              </a:rPr>
              <a:t> Leak channels</a:t>
            </a:r>
          </a:p>
        </p:txBody>
      </p:sp>
      <p:cxnSp>
        <p:nvCxnSpPr>
          <p:cNvPr id="8" name="Straight Arrow Connector 7"/>
          <p:cNvCxnSpPr/>
          <p:nvPr/>
        </p:nvCxnSpPr>
        <p:spPr>
          <a:xfrm flipH="1" flipV="1">
            <a:off x="6523038" y="3768725"/>
            <a:ext cx="498475" cy="3952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7021513" y="3768725"/>
            <a:ext cx="182562" cy="3952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a:off x="4062413"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61" name="Rectangle 60"/>
          <p:cNvSpPr/>
          <p:nvPr/>
        </p:nvSpPr>
        <p:spPr>
          <a:xfrm>
            <a:off x="5337175"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62" name="Rectangle 61"/>
          <p:cNvSpPr/>
          <p:nvPr/>
        </p:nvSpPr>
        <p:spPr>
          <a:xfrm>
            <a:off x="2806700"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grpSp>
        <p:nvGrpSpPr>
          <p:cNvPr id="40975" name="Group 62"/>
          <p:cNvGrpSpPr>
            <a:grpSpLocks/>
          </p:cNvGrpSpPr>
          <p:nvPr/>
        </p:nvGrpSpPr>
        <p:grpSpPr bwMode="auto">
          <a:xfrm>
            <a:off x="4765675" y="4057650"/>
            <a:ext cx="473075" cy="485775"/>
            <a:chOff x="2915824" y="1531233"/>
            <a:chExt cx="471901" cy="484989"/>
          </a:xfrm>
        </p:grpSpPr>
        <p:sp>
          <p:nvSpPr>
            <p:cNvPr id="64" name="Rectangle 63"/>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5" name="Straight Connector 64"/>
            <p:cNvCxnSpPr/>
            <p:nvPr/>
          </p:nvCxnSpPr>
          <p:spPr>
            <a:xfrm>
              <a:off x="3048843" y="1781652"/>
              <a:ext cx="20586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0976" name="Group 65"/>
          <p:cNvGrpSpPr>
            <a:grpSpLocks/>
          </p:cNvGrpSpPr>
          <p:nvPr/>
        </p:nvGrpSpPr>
        <p:grpSpPr bwMode="auto">
          <a:xfrm>
            <a:off x="2189163" y="4057650"/>
            <a:ext cx="473075" cy="485775"/>
            <a:chOff x="2915824" y="1531233"/>
            <a:chExt cx="471901" cy="484989"/>
          </a:xfrm>
        </p:grpSpPr>
        <p:sp>
          <p:nvSpPr>
            <p:cNvPr id="67" name="Rectangle 66"/>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8" name="Straight Connector 67"/>
            <p:cNvCxnSpPr/>
            <p:nvPr/>
          </p:nvCxnSpPr>
          <p:spPr>
            <a:xfrm>
              <a:off x="3048843" y="1781652"/>
              <a:ext cx="20586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0977" name="Group 68"/>
          <p:cNvGrpSpPr>
            <a:grpSpLocks/>
          </p:cNvGrpSpPr>
          <p:nvPr/>
        </p:nvGrpSpPr>
        <p:grpSpPr bwMode="auto">
          <a:xfrm>
            <a:off x="3413125" y="4071938"/>
            <a:ext cx="471488" cy="484187"/>
            <a:chOff x="2915824" y="1531233"/>
            <a:chExt cx="471901" cy="484989"/>
          </a:xfrm>
        </p:grpSpPr>
        <p:sp>
          <p:nvSpPr>
            <p:cNvPr id="70" name="Rectangle 69"/>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71" name="Straight Connector 70"/>
            <p:cNvCxnSpPr/>
            <p:nvPr/>
          </p:nvCxnSpPr>
          <p:spPr>
            <a:xfrm>
              <a:off x="3047702" y="1780883"/>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p:txBody>
          <a:bodyPr/>
          <a:lstStyle/>
          <a:p>
            <a:pPr>
              <a:defRPr/>
            </a:pPr>
            <a:fld id="{AE01B723-2AEE-4313-BEFD-D3782DD89CC0}" type="slidenum">
              <a:rPr lang="en-US"/>
              <a:pPr>
                <a:defRPr/>
              </a:pPr>
              <a:t>16</a:t>
            </a:fld>
            <a:endParaRPr lang="en-US"/>
          </a:p>
        </p:txBody>
      </p:sp>
      <p:sp>
        <p:nvSpPr>
          <p:cNvPr id="40979" name="TextBox 4"/>
          <p:cNvSpPr txBox="1">
            <a:spLocks noChangeArrowheads="1"/>
          </p:cNvSpPr>
          <p:nvPr/>
        </p:nvSpPr>
        <p:spPr bwMode="auto">
          <a:xfrm>
            <a:off x="752475" y="1473200"/>
            <a:ext cx="8027988" cy="646113"/>
          </a:xfrm>
          <a:prstGeom prst="rect">
            <a:avLst/>
          </a:prstGeom>
          <a:noFill/>
          <a:ln w="9525">
            <a:noFill/>
            <a:miter lim="800000"/>
            <a:headEnd/>
            <a:tailEnd/>
          </a:ln>
        </p:spPr>
        <p:txBody>
          <a:bodyPr wrap="none">
            <a:spAutoFit/>
          </a:bodyPr>
          <a:lstStyle/>
          <a:p>
            <a:r>
              <a:rPr lang="en-US" sz="3600">
                <a:latin typeface="Calibri" pitchFamily="34" charset="0"/>
              </a:rPr>
              <a:t>Let’s start by considering only the K+ ions.</a:t>
            </a:r>
          </a:p>
        </p:txBody>
      </p:sp>
      <p:grpSp>
        <p:nvGrpSpPr>
          <p:cNvPr id="40980" name="Group 38"/>
          <p:cNvGrpSpPr>
            <a:grpSpLocks/>
          </p:cNvGrpSpPr>
          <p:nvPr/>
        </p:nvGrpSpPr>
        <p:grpSpPr bwMode="auto">
          <a:xfrm>
            <a:off x="731838" y="5613400"/>
            <a:ext cx="5588000" cy="962025"/>
            <a:chOff x="965457" y="5707925"/>
            <a:chExt cx="5587743" cy="961860"/>
          </a:xfrm>
        </p:grpSpPr>
        <p:sp>
          <p:nvSpPr>
            <p:cNvPr id="40" name="Rectangle 39"/>
            <p:cNvSpPr/>
            <p:nvPr/>
          </p:nvSpPr>
          <p:spPr>
            <a:xfrm>
              <a:off x="2425890" y="5755542"/>
              <a:ext cx="1104849" cy="914243"/>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dirty="0"/>
            </a:p>
          </p:txBody>
        </p:sp>
        <p:sp>
          <p:nvSpPr>
            <p:cNvPr id="40982" name="TextBox 40"/>
            <p:cNvSpPr txBox="1">
              <a:spLocks noChangeArrowheads="1"/>
            </p:cNvSpPr>
            <p:nvPr/>
          </p:nvSpPr>
          <p:spPr bwMode="auto">
            <a:xfrm>
              <a:off x="2554782" y="580284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40983" name="TextBox 41"/>
            <p:cNvSpPr txBox="1">
              <a:spLocks noChangeArrowheads="1"/>
            </p:cNvSpPr>
            <p:nvPr/>
          </p:nvSpPr>
          <p:spPr bwMode="auto">
            <a:xfrm>
              <a:off x="2908574" y="5827704"/>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40984" name="TextBox 43"/>
            <p:cNvSpPr txBox="1">
              <a:spLocks noChangeArrowheads="1"/>
            </p:cNvSpPr>
            <p:nvPr/>
          </p:nvSpPr>
          <p:spPr bwMode="auto">
            <a:xfrm>
              <a:off x="2859582" y="610764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40985" name="TextBox 44"/>
            <p:cNvSpPr txBox="1">
              <a:spLocks noChangeArrowheads="1"/>
            </p:cNvSpPr>
            <p:nvPr/>
          </p:nvSpPr>
          <p:spPr bwMode="auto">
            <a:xfrm>
              <a:off x="2553732" y="6289463"/>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46" name="Rectangle 45"/>
            <p:cNvSpPr/>
            <p:nvPr/>
          </p:nvSpPr>
          <p:spPr>
            <a:xfrm>
              <a:off x="5448351" y="5707925"/>
              <a:ext cx="1104849" cy="914243"/>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dirty="0"/>
            </a:p>
          </p:txBody>
        </p:sp>
        <p:sp>
          <p:nvSpPr>
            <p:cNvPr id="40987" name="TextBox 46"/>
            <p:cNvSpPr txBox="1">
              <a:spLocks noChangeArrowheads="1"/>
            </p:cNvSpPr>
            <p:nvPr/>
          </p:nvSpPr>
          <p:spPr bwMode="auto">
            <a:xfrm>
              <a:off x="5577682" y="575538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40988" name="TextBox 47"/>
            <p:cNvSpPr txBox="1">
              <a:spLocks noChangeArrowheads="1"/>
            </p:cNvSpPr>
            <p:nvPr/>
          </p:nvSpPr>
          <p:spPr bwMode="auto">
            <a:xfrm>
              <a:off x="5931474" y="5780244"/>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40989" name="TextBox 48"/>
            <p:cNvSpPr txBox="1">
              <a:spLocks noChangeArrowheads="1"/>
            </p:cNvSpPr>
            <p:nvPr/>
          </p:nvSpPr>
          <p:spPr bwMode="auto">
            <a:xfrm>
              <a:off x="5882482" y="606018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40990" name="TextBox 49"/>
            <p:cNvSpPr txBox="1">
              <a:spLocks noChangeArrowheads="1"/>
            </p:cNvSpPr>
            <p:nvPr/>
          </p:nvSpPr>
          <p:spPr bwMode="auto">
            <a:xfrm>
              <a:off x="5576632" y="6242003"/>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51" name="Rectangle 50"/>
            <p:cNvSpPr/>
            <p:nvPr/>
          </p:nvSpPr>
          <p:spPr>
            <a:xfrm>
              <a:off x="965457" y="5714274"/>
              <a:ext cx="1274703" cy="89202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52" name="Straight Connector 51"/>
            <p:cNvCxnSpPr/>
            <p:nvPr/>
          </p:nvCxnSpPr>
          <p:spPr>
            <a:xfrm>
              <a:off x="1813143" y="5920614"/>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1740121" y="6149174"/>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1140074" y="6160285"/>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1365489" y="6428526"/>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3830762" y="5723797"/>
              <a:ext cx="1274704" cy="89361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74" name="Straight Connector 73"/>
            <p:cNvCxnSpPr/>
            <p:nvPr/>
          </p:nvCxnSpPr>
          <p:spPr>
            <a:xfrm>
              <a:off x="4678448" y="5930137"/>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4605427" y="6160285"/>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4005379" y="6171395"/>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4230794" y="6438050"/>
              <a:ext cx="20636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Which of these pictures is the best representation of what happens?</a:t>
            </a:r>
            <a:endParaRPr lang="en-US" dirty="0"/>
          </a:p>
        </p:txBody>
      </p:sp>
      <p:sp>
        <p:nvSpPr>
          <p:cNvPr id="3" name="Slide Number Placeholder 2"/>
          <p:cNvSpPr>
            <a:spLocks noGrp="1"/>
          </p:cNvSpPr>
          <p:nvPr>
            <p:ph type="sldNum" sz="quarter" idx="12"/>
          </p:nvPr>
        </p:nvSpPr>
        <p:spPr/>
        <p:txBody>
          <a:bodyPr/>
          <a:lstStyle/>
          <a:p>
            <a:pPr>
              <a:defRPr/>
            </a:pPr>
            <a:fld id="{8071CAEC-D56F-453E-AEDB-16F5C5EFA6EF}" type="slidenum">
              <a:rPr lang="en-US"/>
              <a:pPr>
                <a:defRPr/>
              </a:pPr>
              <a:t>17</a:t>
            </a:fld>
            <a:endParaRPr lang="en-US"/>
          </a:p>
        </p:txBody>
      </p:sp>
      <p:pic>
        <p:nvPicPr>
          <p:cNvPr id="43011" name="Picture 3"/>
          <p:cNvPicPr>
            <a:picLocks noChangeAspect="1"/>
          </p:cNvPicPr>
          <p:nvPr/>
        </p:nvPicPr>
        <p:blipFill>
          <a:blip r:embed="rId3"/>
          <a:srcRect l="9500" t="15504" b="9000"/>
          <a:stretch>
            <a:fillRect/>
          </a:stretch>
        </p:blipFill>
        <p:spPr bwMode="auto">
          <a:xfrm>
            <a:off x="3154363" y="2393950"/>
            <a:ext cx="2584450" cy="2886075"/>
          </a:xfrm>
          <a:prstGeom prst="rect">
            <a:avLst/>
          </a:prstGeom>
          <a:noFill/>
          <a:ln w="9525">
            <a:noFill/>
            <a:miter lim="800000"/>
            <a:headEnd/>
            <a:tailEnd/>
          </a:ln>
        </p:spPr>
      </p:pic>
      <p:pic>
        <p:nvPicPr>
          <p:cNvPr id="43012" name="Picture 4"/>
          <p:cNvPicPr>
            <a:picLocks noChangeAspect="1"/>
          </p:cNvPicPr>
          <p:nvPr/>
        </p:nvPicPr>
        <p:blipFill>
          <a:blip r:embed="rId4"/>
          <a:srcRect l="6488" t="8250" b="13992"/>
          <a:stretch>
            <a:fillRect/>
          </a:stretch>
        </p:blipFill>
        <p:spPr bwMode="auto">
          <a:xfrm>
            <a:off x="6118225" y="2393950"/>
            <a:ext cx="2592388" cy="2886075"/>
          </a:xfrm>
          <a:prstGeom prst="rect">
            <a:avLst/>
          </a:prstGeom>
          <a:noFill/>
          <a:ln w="9525">
            <a:noFill/>
            <a:miter lim="800000"/>
            <a:headEnd/>
            <a:tailEnd/>
          </a:ln>
        </p:spPr>
      </p:pic>
      <p:pic>
        <p:nvPicPr>
          <p:cNvPr id="43013" name="Picture 5"/>
          <p:cNvPicPr>
            <a:picLocks noChangeAspect="1"/>
          </p:cNvPicPr>
          <p:nvPr/>
        </p:nvPicPr>
        <p:blipFill>
          <a:blip r:embed="rId5"/>
          <a:srcRect t="8250" b="9000"/>
          <a:stretch>
            <a:fillRect/>
          </a:stretch>
        </p:blipFill>
        <p:spPr bwMode="auto">
          <a:xfrm>
            <a:off x="242888" y="2409825"/>
            <a:ext cx="2614612" cy="2897188"/>
          </a:xfrm>
          <a:prstGeom prst="rect">
            <a:avLst/>
          </a:prstGeom>
          <a:noFill/>
          <a:ln w="9525">
            <a:noFill/>
            <a:miter lim="800000"/>
            <a:headEnd/>
            <a:tailEnd/>
          </a:ln>
        </p:spPr>
      </p:pic>
      <p:sp>
        <p:nvSpPr>
          <p:cNvPr id="43014" name="TextBox 6"/>
          <p:cNvSpPr txBox="1">
            <a:spLocks noChangeArrowheads="1"/>
          </p:cNvSpPr>
          <p:nvPr/>
        </p:nvSpPr>
        <p:spPr bwMode="auto">
          <a:xfrm>
            <a:off x="1104900" y="1819275"/>
            <a:ext cx="444500" cy="523875"/>
          </a:xfrm>
          <a:prstGeom prst="rect">
            <a:avLst/>
          </a:prstGeom>
          <a:noFill/>
          <a:ln w="9525">
            <a:noFill/>
            <a:miter lim="800000"/>
            <a:headEnd/>
            <a:tailEnd/>
          </a:ln>
        </p:spPr>
        <p:txBody>
          <a:bodyPr wrap="none">
            <a:spAutoFit/>
          </a:bodyPr>
          <a:lstStyle/>
          <a:p>
            <a:r>
              <a:rPr lang="en-US" sz="2800" b="1">
                <a:cs typeface="Arial" charset="0"/>
              </a:rPr>
              <a:t>A</a:t>
            </a:r>
          </a:p>
        </p:txBody>
      </p:sp>
      <p:sp>
        <p:nvSpPr>
          <p:cNvPr id="43015" name="TextBox 7"/>
          <p:cNvSpPr txBox="1">
            <a:spLocks noChangeArrowheads="1"/>
          </p:cNvSpPr>
          <p:nvPr/>
        </p:nvSpPr>
        <p:spPr bwMode="auto">
          <a:xfrm>
            <a:off x="4224338" y="1806575"/>
            <a:ext cx="444500" cy="522288"/>
          </a:xfrm>
          <a:prstGeom prst="rect">
            <a:avLst/>
          </a:prstGeom>
          <a:noFill/>
          <a:ln w="9525">
            <a:noFill/>
            <a:miter lim="800000"/>
            <a:headEnd/>
            <a:tailEnd/>
          </a:ln>
        </p:spPr>
        <p:txBody>
          <a:bodyPr wrap="none">
            <a:spAutoFit/>
          </a:bodyPr>
          <a:lstStyle/>
          <a:p>
            <a:r>
              <a:rPr lang="en-US" sz="2800" b="1">
                <a:cs typeface="Arial" charset="0"/>
              </a:rPr>
              <a:t>B</a:t>
            </a:r>
          </a:p>
        </p:txBody>
      </p:sp>
      <p:sp>
        <p:nvSpPr>
          <p:cNvPr id="43016" name="TextBox 8"/>
          <p:cNvSpPr txBox="1">
            <a:spLocks noChangeArrowheads="1"/>
          </p:cNvSpPr>
          <p:nvPr/>
        </p:nvSpPr>
        <p:spPr bwMode="auto">
          <a:xfrm>
            <a:off x="7094538" y="1819275"/>
            <a:ext cx="444500" cy="523875"/>
          </a:xfrm>
          <a:prstGeom prst="rect">
            <a:avLst/>
          </a:prstGeom>
          <a:noFill/>
          <a:ln w="9525">
            <a:noFill/>
            <a:miter lim="800000"/>
            <a:headEnd/>
            <a:tailEnd/>
          </a:ln>
        </p:spPr>
        <p:txBody>
          <a:bodyPr wrap="none">
            <a:spAutoFit/>
          </a:bodyPr>
          <a:lstStyle/>
          <a:p>
            <a:r>
              <a:rPr lang="en-US" sz="2800" b="1">
                <a:cs typeface="Arial" charset="0"/>
              </a:rPr>
              <a:t>C</a:t>
            </a:r>
          </a:p>
        </p:txBody>
      </p:sp>
      <p:sp>
        <p:nvSpPr>
          <p:cNvPr id="10" name="TextBox 9"/>
          <p:cNvSpPr txBox="1">
            <a:spLocks noChangeArrowheads="1"/>
          </p:cNvSpPr>
          <p:nvPr/>
        </p:nvSpPr>
        <p:spPr bwMode="auto">
          <a:xfrm>
            <a:off x="430213" y="5473700"/>
            <a:ext cx="2238375" cy="1384300"/>
          </a:xfrm>
          <a:prstGeom prst="rect">
            <a:avLst/>
          </a:prstGeom>
          <a:noFill/>
          <a:ln w="9525">
            <a:noFill/>
            <a:miter lim="800000"/>
            <a:headEnd/>
            <a:tailEnd/>
          </a:ln>
        </p:spPr>
        <p:txBody>
          <a:bodyPr>
            <a:spAutoFit/>
          </a:bodyPr>
          <a:lstStyle/>
          <a:p>
            <a:r>
              <a:rPr lang="en-US" sz="2800">
                <a:cs typeface="Arial" charset="0"/>
              </a:rPr>
              <a:t>No anion channels in membrane</a:t>
            </a:r>
          </a:p>
        </p:txBody>
      </p:sp>
      <p:sp>
        <p:nvSpPr>
          <p:cNvPr id="11" name="TextBox 10"/>
          <p:cNvSpPr txBox="1">
            <a:spLocks noChangeArrowheads="1"/>
          </p:cNvSpPr>
          <p:nvPr/>
        </p:nvSpPr>
        <p:spPr bwMode="auto">
          <a:xfrm>
            <a:off x="6296025" y="5338763"/>
            <a:ext cx="2643188" cy="1385887"/>
          </a:xfrm>
          <a:prstGeom prst="rect">
            <a:avLst/>
          </a:prstGeom>
          <a:noFill/>
          <a:ln w="9525">
            <a:noFill/>
            <a:miter lim="800000"/>
            <a:headEnd/>
            <a:tailEnd/>
          </a:ln>
        </p:spPr>
        <p:txBody>
          <a:bodyPr>
            <a:spAutoFit/>
          </a:bodyPr>
          <a:lstStyle/>
          <a:p>
            <a:r>
              <a:rPr lang="en-US" sz="2800">
                <a:cs typeface="Arial" charset="0"/>
              </a:rPr>
              <a:t>Tiny numbers of K+ cross membrane</a:t>
            </a:r>
          </a:p>
        </p:txBody>
      </p:sp>
      <p:grpSp>
        <p:nvGrpSpPr>
          <p:cNvPr id="15" name="Group 14"/>
          <p:cNvGrpSpPr>
            <a:grpSpLocks/>
          </p:cNvGrpSpPr>
          <p:nvPr/>
        </p:nvGrpSpPr>
        <p:grpSpPr bwMode="auto">
          <a:xfrm>
            <a:off x="973138" y="1616075"/>
            <a:ext cx="709612" cy="833438"/>
            <a:chOff x="3739487" y="5650173"/>
            <a:chExt cx="949342" cy="980164"/>
          </a:xfrm>
        </p:grpSpPr>
        <p:cxnSp>
          <p:nvCxnSpPr>
            <p:cNvPr id="13" name="Straight Connector 12"/>
            <p:cNvCxnSpPr/>
            <p:nvPr/>
          </p:nvCxnSpPr>
          <p:spPr>
            <a:xfrm>
              <a:off x="3739487" y="5650173"/>
              <a:ext cx="930228" cy="9278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a:off x="3759900" y="5701408"/>
              <a:ext cx="929755" cy="928104"/>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19" name="Group 18"/>
          <p:cNvGrpSpPr>
            <a:grpSpLocks/>
          </p:cNvGrpSpPr>
          <p:nvPr/>
        </p:nvGrpSpPr>
        <p:grpSpPr bwMode="auto">
          <a:xfrm>
            <a:off x="6961188" y="1593850"/>
            <a:ext cx="711200" cy="833438"/>
            <a:chOff x="3739487" y="5650173"/>
            <a:chExt cx="949342" cy="980164"/>
          </a:xfrm>
        </p:grpSpPr>
        <p:cxnSp>
          <p:nvCxnSpPr>
            <p:cNvPr id="20" name="Straight Connector 19"/>
            <p:cNvCxnSpPr/>
            <p:nvPr/>
          </p:nvCxnSpPr>
          <p:spPr>
            <a:xfrm>
              <a:off x="3739487" y="5650173"/>
              <a:ext cx="930270" cy="9278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rot="5400000">
              <a:off x="3759876" y="5701384"/>
              <a:ext cx="929755" cy="92815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txBox="1">
            <a:spLocks/>
          </p:cNvSpPr>
          <p:nvPr/>
        </p:nvSpPr>
        <p:spPr bwMode="auto">
          <a:xfrm>
            <a:off x="584200" y="3263900"/>
            <a:ext cx="7772400" cy="2314575"/>
          </a:xfrm>
          <a:prstGeom prst="rect">
            <a:avLst/>
          </a:prstGeom>
          <a:noFill/>
          <a:ln w="9525">
            <a:noFill/>
            <a:miter lim="800000"/>
            <a:headEnd/>
            <a:tailEnd/>
          </a:ln>
        </p:spPr>
        <p:txBody>
          <a:bodyPr anchor="ctr"/>
          <a:lstStyle/>
          <a:p>
            <a:r>
              <a:rPr lang="en-US" sz="4400">
                <a:latin typeface="Calibri" pitchFamily="34" charset="0"/>
              </a:rPr>
              <a:t> </a:t>
            </a:r>
          </a:p>
        </p:txBody>
      </p:sp>
      <p:sp>
        <p:nvSpPr>
          <p:cNvPr id="3" name="Slide Number Placeholder 2"/>
          <p:cNvSpPr>
            <a:spLocks noGrp="1"/>
          </p:cNvSpPr>
          <p:nvPr>
            <p:ph type="sldNum" sz="quarter" idx="12"/>
          </p:nvPr>
        </p:nvSpPr>
        <p:spPr/>
        <p:txBody>
          <a:bodyPr/>
          <a:lstStyle/>
          <a:p>
            <a:pPr>
              <a:defRPr/>
            </a:pPr>
            <a:fld id="{4320DB8F-DA67-4784-BD76-16AC783EFC17}" type="slidenum">
              <a:rPr lang="en-US"/>
              <a:pPr>
                <a:defRPr/>
              </a:pPr>
              <a:t>18</a:t>
            </a:fld>
            <a:endParaRPr lang="en-US"/>
          </a:p>
        </p:txBody>
      </p:sp>
      <p:sp>
        <p:nvSpPr>
          <p:cNvPr id="5" name="Title 1"/>
          <p:cNvSpPr txBox="1">
            <a:spLocks/>
          </p:cNvSpPr>
          <p:nvPr/>
        </p:nvSpPr>
        <p:spPr>
          <a:xfrm>
            <a:off x="153988" y="681038"/>
            <a:ext cx="8990012" cy="4110037"/>
          </a:xfrm>
          <a:prstGeom prst="rect">
            <a:avLst/>
          </a:prstGeom>
        </p:spPr>
        <p:txBody>
          <a:bodyPr anchor="ctr">
            <a:normAutofit fontScale="90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en-US" sz="3700" i="1" dirty="0" smtClean="0">
                <a:latin typeface="Arial" pitchFamily="34" charset="0"/>
                <a:cs typeface="Arial" pitchFamily="34" charset="0"/>
              </a:rPr>
              <a:t>CHEMICAL</a:t>
            </a:r>
            <a:r>
              <a:rPr lang="en-US" sz="3700" dirty="0" smtClean="0">
                <a:latin typeface="Arial" pitchFamily="34" charset="0"/>
                <a:cs typeface="Arial" pitchFamily="34" charset="0"/>
              </a:rPr>
              <a:t> force driving K+ </a:t>
            </a:r>
            <a:r>
              <a:rPr lang="en-US" sz="3700" i="1" dirty="0" smtClean="0">
                <a:latin typeface="Arial" pitchFamily="34" charset="0"/>
                <a:cs typeface="Arial" pitchFamily="34" charset="0"/>
              </a:rPr>
              <a:t>out</a:t>
            </a:r>
            <a:r>
              <a:rPr lang="en-US" sz="3700" dirty="0" smtClean="0">
                <a:latin typeface="Arial" pitchFamily="34" charset="0"/>
                <a:cs typeface="Arial" pitchFamily="34" charset="0"/>
              </a:rPr>
              <a:t> of the cell </a:t>
            </a:r>
            <a:br>
              <a:rPr lang="en-US" sz="3700" dirty="0" smtClean="0">
                <a:latin typeface="Arial" pitchFamily="34" charset="0"/>
                <a:cs typeface="Arial" pitchFamily="34" charset="0"/>
              </a:rPr>
            </a:br>
            <a:r>
              <a:rPr lang="en-US" sz="3700" b="1" dirty="0" smtClean="0">
                <a:latin typeface="Arial" pitchFamily="34" charset="0"/>
                <a:cs typeface="Arial" pitchFamily="34" charset="0"/>
              </a:rPr>
              <a:t>is equal to</a:t>
            </a:r>
            <a:br>
              <a:rPr lang="en-US" sz="3700" b="1" dirty="0" smtClean="0">
                <a:latin typeface="Arial" pitchFamily="34" charset="0"/>
                <a:cs typeface="Arial" pitchFamily="34" charset="0"/>
              </a:rPr>
            </a:br>
            <a:r>
              <a:rPr lang="en-US" sz="3700" i="1" dirty="0" smtClean="0">
                <a:latin typeface="Arial" pitchFamily="34" charset="0"/>
                <a:cs typeface="Arial" pitchFamily="34" charset="0"/>
              </a:rPr>
              <a:t>ELECTRICAL</a:t>
            </a:r>
            <a:r>
              <a:rPr lang="en-US" sz="3700" dirty="0" smtClean="0">
                <a:latin typeface="Arial" pitchFamily="34" charset="0"/>
                <a:cs typeface="Arial" pitchFamily="34" charset="0"/>
              </a:rPr>
              <a:t> force driving K+ </a:t>
            </a:r>
            <a:r>
              <a:rPr lang="en-US" sz="3700" i="1" dirty="0" smtClean="0">
                <a:latin typeface="Arial" pitchFamily="34" charset="0"/>
                <a:cs typeface="Arial" pitchFamily="34" charset="0"/>
              </a:rPr>
              <a:t>into</a:t>
            </a:r>
            <a:r>
              <a:rPr lang="en-US" sz="3700" dirty="0" smtClean="0">
                <a:latin typeface="Arial" pitchFamily="34" charset="0"/>
                <a:cs typeface="Arial" pitchFamily="34" charset="0"/>
              </a:rPr>
              <a:t> the cell.</a:t>
            </a:r>
          </a:p>
          <a:p>
            <a:pPr fontAlgn="auto">
              <a:spcAft>
                <a:spcPts val="0"/>
              </a:spcAft>
              <a:defRPr/>
            </a:pPr>
            <a:r>
              <a:rPr lang="en-US" sz="3700" dirty="0" smtClean="0">
                <a:latin typeface="Arial" pitchFamily="34" charset="0"/>
                <a:cs typeface="Arial" pitchFamily="34" charset="0"/>
              </a:rPr>
              <a:t/>
            </a:r>
            <a:br>
              <a:rPr lang="en-US" sz="3700" dirty="0" smtClean="0">
                <a:latin typeface="Arial" pitchFamily="34" charset="0"/>
                <a:cs typeface="Arial" pitchFamily="34" charset="0"/>
              </a:rPr>
            </a:br>
            <a:r>
              <a:rPr lang="en-US" sz="3700" dirty="0" smtClean="0">
                <a:latin typeface="Arial" pitchFamily="34" charset="0"/>
                <a:cs typeface="Arial" pitchFamily="34" charset="0"/>
              </a:rPr>
              <a:t>This membrane potential is called the equilibrium potential for K+, or E</a:t>
            </a:r>
            <a:r>
              <a:rPr lang="en-US" sz="3700" baseline="-25000" dirty="0" smtClean="0">
                <a:latin typeface="Arial" pitchFamily="34" charset="0"/>
                <a:cs typeface="Arial" pitchFamily="34" charset="0"/>
              </a:rPr>
              <a:t>K</a:t>
            </a:r>
            <a:r>
              <a:rPr lang="en-US" sz="3700" dirty="0" smtClean="0">
                <a:latin typeface="Arial" pitchFamily="34" charset="0"/>
                <a:cs typeface="Arial" pitchFamily="34" charset="0"/>
              </a:rPr>
              <a:t>.</a:t>
            </a:r>
          </a:p>
          <a:p>
            <a:pPr fontAlgn="auto">
              <a:spcAft>
                <a:spcPts val="0"/>
              </a:spcAft>
              <a:defRPr/>
            </a:pPr>
            <a:endParaRPr lang="en-US" sz="3700" dirty="0" smtClean="0">
              <a:latin typeface="Arial" pitchFamily="34" charset="0"/>
              <a:cs typeface="Arial" pitchFamily="34" charset="0"/>
            </a:endParaRPr>
          </a:p>
          <a:p>
            <a:pPr fontAlgn="auto">
              <a:spcAft>
                <a:spcPts val="0"/>
              </a:spcAft>
              <a:defRPr/>
            </a:pPr>
            <a:r>
              <a:rPr lang="en-US" sz="3700" dirty="0" err="1" smtClean="0">
                <a:latin typeface="Arial" pitchFamily="34" charset="0"/>
                <a:cs typeface="Arial" pitchFamily="34" charset="0"/>
              </a:rPr>
              <a:t>Vm</a:t>
            </a:r>
            <a:r>
              <a:rPr lang="en-US" sz="3700" dirty="0" smtClean="0">
                <a:latin typeface="Arial" pitchFamily="34" charset="0"/>
                <a:cs typeface="Arial" pitchFamily="34" charset="0"/>
              </a:rPr>
              <a:t> = E</a:t>
            </a:r>
            <a:r>
              <a:rPr lang="en-US" sz="3700" baseline="-25000" dirty="0" smtClean="0">
                <a:latin typeface="Arial" pitchFamily="34" charset="0"/>
                <a:cs typeface="Arial" pitchFamily="34" charset="0"/>
              </a:rPr>
              <a:t>K</a:t>
            </a:r>
            <a:r>
              <a:rPr lang="en-US" sz="3700" dirty="0" smtClean="0">
                <a:latin typeface="Arial" pitchFamily="34" charset="0"/>
                <a:cs typeface="Arial" pitchFamily="34" charset="0"/>
              </a:rPr>
              <a:t> when only K+ ion channels are present.</a:t>
            </a:r>
          </a:p>
        </p:txBody>
      </p:sp>
      <p:sp>
        <p:nvSpPr>
          <p:cNvPr id="45060" name="Title 1"/>
          <p:cNvSpPr txBox="1">
            <a:spLocks/>
          </p:cNvSpPr>
          <p:nvPr/>
        </p:nvSpPr>
        <p:spPr bwMode="auto">
          <a:xfrm>
            <a:off x="773113" y="392113"/>
            <a:ext cx="7772400" cy="6048375"/>
          </a:xfrm>
          <a:prstGeom prst="rect">
            <a:avLst/>
          </a:prstGeom>
          <a:noFill/>
          <a:ln w="9525">
            <a:noFill/>
            <a:miter lim="800000"/>
            <a:headEnd/>
            <a:tailEnd/>
          </a:ln>
        </p:spPr>
        <p:txBody>
          <a:bodyPr anchor="ctr"/>
          <a:lstStyle/>
          <a:p>
            <a:pPr algn="ctr"/>
            <a:endParaRPr lang="en-US" sz="4400" i="1">
              <a:latin typeface="Calibri" pitchFamily="34" charset="0"/>
            </a:endParaRPr>
          </a:p>
        </p:txBody>
      </p:sp>
      <p:sp>
        <p:nvSpPr>
          <p:cNvPr id="8" name="TextBox 7"/>
          <p:cNvSpPr txBox="1">
            <a:spLocks noChangeArrowheads="1"/>
          </p:cNvSpPr>
          <p:nvPr/>
        </p:nvSpPr>
        <p:spPr bwMode="auto">
          <a:xfrm>
            <a:off x="2222500" y="5176838"/>
            <a:ext cx="5249863" cy="646112"/>
          </a:xfrm>
          <a:prstGeom prst="rect">
            <a:avLst/>
          </a:prstGeom>
          <a:noFill/>
          <a:ln w="9525">
            <a:noFill/>
            <a:miter lim="800000"/>
            <a:headEnd/>
            <a:tailEnd/>
          </a:ln>
        </p:spPr>
        <p:txBody>
          <a:bodyPr wrap="none">
            <a:spAutoFit/>
          </a:bodyPr>
          <a:lstStyle/>
          <a:p>
            <a:r>
              <a:rPr lang="en-US" sz="3600">
                <a:cs typeface="Arial" charset="0"/>
              </a:rPr>
              <a:t>Are K+ ions still moving?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p:cNvSpPr>
            <a:spLocks noGrp="1"/>
          </p:cNvSpPr>
          <p:nvPr>
            <p:ph type="ctrTitle"/>
          </p:nvPr>
        </p:nvSpPr>
        <p:spPr>
          <a:xfrm>
            <a:off x="431800" y="206375"/>
            <a:ext cx="8712200" cy="1839913"/>
          </a:xfrm>
        </p:spPr>
        <p:txBody>
          <a:bodyPr/>
          <a:lstStyle/>
          <a:p>
            <a:pPr algn="l"/>
            <a:r>
              <a:rPr lang="en-US" smtClean="0"/>
              <a:t>So, what is the Vm across this membrane?</a:t>
            </a:r>
          </a:p>
        </p:txBody>
      </p:sp>
      <p:sp>
        <p:nvSpPr>
          <p:cNvPr id="47106" name="TextBox 5"/>
          <p:cNvSpPr txBox="1">
            <a:spLocks noChangeArrowheads="1"/>
          </p:cNvSpPr>
          <p:nvPr/>
        </p:nvSpPr>
        <p:spPr bwMode="auto">
          <a:xfrm>
            <a:off x="1127125" y="4835525"/>
            <a:ext cx="6859588" cy="1754188"/>
          </a:xfrm>
          <a:prstGeom prst="rect">
            <a:avLst/>
          </a:prstGeom>
          <a:noFill/>
          <a:ln w="9525">
            <a:noFill/>
            <a:miter lim="800000"/>
            <a:headEnd/>
            <a:tailEnd/>
          </a:ln>
        </p:spPr>
        <p:txBody>
          <a:bodyPr>
            <a:spAutoFit/>
          </a:bodyPr>
          <a:lstStyle/>
          <a:p>
            <a:pPr marL="742950" indent="-742950">
              <a:buFontTx/>
              <a:buAutoNum type="alphaUcPeriod"/>
            </a:pPr>
            <a:r>
              <a:rPr lang="en-US" sz="3600">
                <a:latin typeface="Calibri" pitchFamily="34" charset="0"/>
              </a:rPr>
              <a:t>&lt; 0 mV (more negative inside) </a:t>
            </a:r>
          </a:p>
          <a:p>
            <a:pPr marL="742950" indent="-742950">
              <a:buFontTx/>
              <a:buAutoNum type="alphaUcPeriod"/>
            </a:pPr>
            <a:r>
              <a:rPr lang="en-US" sz="3600">
                <a:latin typeface="Calibri" pitchFamily="34" charset="0"/>
              </a:rPr>
              <a:t>0 mV (Neutral)</a:t>
            </a:r>
          </a:p>
          <a:p>
            <a:pPr marL="742950" indent="-742950">
              <a:buFontTx/>
              <a:buAutoNum type="alphaUcPeriod" startAt="3"/>
            </a:pPr>
            <a:r>
              <a:rPr lang="en-US" sz="3600">
                <a:latin typeface="Calibri" pitchFamily="34" charset="0"/>
              </a:rPr>
              <a:t>&gt; 0 mV (more positive inside)</a:t>
            </a:r>
          </a:p>
        </p:txBody>
      </p:sp>
      <p:sp>
        <p:nvSpPr>
          <p:cNvPr id="3" name="Slide Number Placeholder 2"/>
          <p:cNvSpPr>
            <a:spLocks noGrp="1"/>
          </p:cNvSpPr>
          <p:nvPr>
            <p:ph type="sldNum" sz="quarter" idx="12"/>
          </p:nvPr>
        </p:nvSpPr>
        <p:spPr/>
        <p:txBody>
          <a:bodyPr/>
          <a:lstStyle/>
          <a:p>
            <a:pPr>
              <a:defRPr/>
            </a:pPr>
            <a:fld id="{CE8A4BF6-0C53-4A9E-A4E6-0BA71E410BB8}" type="slidenum">
              <a:rPr lang="en-US"/>
              <a:pPr>
                <a:defRPr/>
              </a:pPr>
              <a:t>19</a:t>
            </a:fld>
            <a:endParaRPr lang="en-US"/>
          </a:p>
        </p:txBody>
      </p:sp>
      <p:pic>
        <p:nvPicPr>
          <p:cNvPr id="47108" name="Picture 4"/>
          <p:cNvPicPr>
            <a:picLocks noChangeAspect="1" noChangeArrowheads="1"/>
          </p:cNvPicPr>
          <p:nvPr/>
        </p:nvPicPr>
        <p:blipFill>
          <a:blip r:embed="rId3"/>
          <a:srcRect/>
          <a:stretch>
            <a:fillRect/>
          </a:stretch>
        </p:blipFill>
        <p:spPr bwMode="auto">
          <a:xfrm>
            <a:off x="3016250" y="1778000"/>
            <a:ext cx="4064000" cy="3057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For the Instructor: Components of the Activity Sheet</a:t>
            </a:r>
            <a:endParaRPr lang="en-US" dirty="0"/>
          </a:p>
        </p:txBody>
      </p:sp>
      <p:sp>
        <p:nvSpPr>
          <p:cNvPr id="3" name="Slide Number Placeholder 2"/>
          <p:cNvSpPr>
            <a:spLocks noGrp="1"/>
          </p:cNvSpPr>
          <p:nvPr>
            <p:ph type="sldNum" sz="quarter" idx="12"/>
          </p:nvPr>
        </p:nvSpPr>
        <p:spPr/>
        <p:txBody>
          <a:bodyPr/>
          <a:lstStyle/>
          <a:p>
            <a:pPr>
              <a:defRPr/>
            </a:pPr>
            <a:fld id="{D810C992-9EA4-4037-BC44-B713F9A0D34E}" type="slidenum">
              <a:rPr lang="en-US"/>
              <a:pPr>
                <a:defRPr/>
              </a:pPr>
              <a:t>2</a:t>
            </a:fld>
            <a:endParaRPr lang="en-US"/>
          </a:p>
        </p:txBody>
      </p:sp>
      <p:pic>
        <p:nvPicPr>
          <p:cNvPr id="17411" name="Picture 3"/>
          <p:cNvPicPr>
            <a:picLocks noChangeAspect="1"/>
          </p:cNvPicPr>
          <p:nvPr/>
        </p:nvPicPr>
        <p:blipFill>
          <a:blip r:embed="rId2"/>
          <a:srcRect t="14909" b="10695"/>
          <a:stretch>
            <a:fillRect/>
          </a:stretch>
        </p:blipFill>
        <p:spPr bwMode="auto">
          <a:xfrm>
            <a:off x="2387600" y="1739900"/>
            <a:ext cx="4325938" cy="4616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259138"/>
            <a:ext cx="9144000" cy="346075"/>
          </a:xfrm>
          <a:prstGeom prst="rect">
            <a:avLst/>
          </a:prstGeom>
          <a:pattFill prst="pla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9154" name="TextBox 52"/>
          <p:cNvSpPr txBox="1">
            <a:spLocks noChangeArrowheads="1"/>
          </p:cNvSpPr>
          <p:nvPr/>
        </p:nvSpPr>
        <p:spPr bwMode="auto">
          <a:xfrm>
            <a:off x="8093075" y="5832475"/>
            <a:ext cx="506413" cy="522288"/>
          </a:xfrm>
          <a:prstGeom prst="rect">
            <a:avLst/>
          </a:prstGeom>
          <a:noFill/>
          <a:ln w="9525">
            <a:noFill/>
            <a:miter lim="800000"/>
            <a:headEnd/>
            <a:tailEnd/>
          </a:ln>
        </p:spPr>
        <p:txBody>
          <a:bodyPr wrap="none">
            <a:spAutoFit/>
          </a:bodyPr>
          <a:lstStyle/>
          <a:p>
            <a:r>
              <a:rPr lang="en-US" sz="2800">
                <a:latin typeface="Calibri" pitchFamily="34" charset="0"/>
              </a:rPr>
              <a:t>IN</a:t>
            </a:r>
          </a:p>
        </p:txBody>
      </p:sp>
      <p:sp>
        <p:nvSpPr>
          <p:cNvPr id="49155" name="TextBox 54"/>
          <p:cNvSpPr txBox="1">
            <a:spLocks noChangeArrowheads="1"/>
          </p:cNvSpPr>
          <p:nvPr/>
        </p:nvSpPr>
        <p:spPr bwMode="auto">
          <a:xfrm>
            <a:off x="8107363" y="436563"/>
            <a:ext cx="827087" cy="523875"/>
          </a:xfrm>
          <a:prstGeom prst="rect">
            <a:avLst/>
          </a:prstGeom>
          <a:noFill/>
          <a:ln w="9525">
            <a:noFill/>
            <a:miter lim="800000"/>
            <a:headEnd/>
            <a:tailEnd/>
          </a:ln>
        </p:spPr>
        <p:txBody>
          <a:bodyPr wrap="none">
            <a:spAutoFit/>
          </a:bodyPr>
          <a:lstStyle/>
          <a:p>
            <a:r>
              <a:rPr lang="en-US" sz="2800">
                <a:latin typeface="Calibri" pitchFamily="34" charset="0"/>
              </a:rPr>
              <a:t>OUT</a:t>
            </a:r>
          </a:p>
        </p:txBody>
      </p:sp>
      <p:sp>
        <p:nvSpPr>
          <p:cNvPr id="60" name="Oval 59"/>
          <p:cNvSpPr/>
          <p:nvPr/>
        </p:nvSpPr>
        <p:spPr>
          <a:xfrm>
            <a:off x="6719888" y="2987675"/>
            <a:ext cx="684212" cy="857250"/>
          </a:xfrm>
          <a:prstGeom prst="ellipse">
            <a:avLst/>
          </a:prstGeom>
          <a:solidFill>
            <a:srgbClr val="48FF38"/>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72" name="Oval 71"/>
          <p:cNvSpPr/>
          <p:nvPr/>
        </p:nvSpPr>
        <p:spPr>
          <a:xfrm>
            <a:off x="7989888" y="3003550"/>
            <a:ext cx="684212" cy="855663"/>
          </a:xfrm>
          <a:prstGeom prst="ellipse">
            <a:avLst/>
          </a:prstGeom>
          <a:solidFill>
            <a:srgbClr val="48FF38"/>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73" name="Oval 72"/>
          <p:cNvSpPr/>
          <p:nvPr/>
        </p:nvSpPr>
        <p:spPr>
          <a:xfrm>
            <a:off x="4991100" y="2974975"/>
            <a:ext cx="682625" cy="857250"/>
          </a:xfrm>
          <a:prstGeom prst="ellipse">
            <a:avLst/>
          </a:prstGeom>
          <a:solidFill>
            <a:srgbClr val="48FF38"/>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74" name="Oval 73"/>
          <p:cNvSpPr/>
          <p:nvPr/>
        </p:nvSpPr>
        <p:spPr>
          <a:xfrm>
            <a:off x="2717800" y="3014663"/>
            <a:ext cx="682625" cy="857250"/>
          </a:xfrm>
          <a:prstGeom prst="ellipse">
            <a:avLst/>
          </a:prstGeom>
          <a:solidFill>
            <a:srgbClr val="48FF38"/>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1" name="TextBox 30"/>
          <p:cNvSpPr txBox="1">
            <a:spLocks noChangeArrowheads="1"/>
          </p:cNvSpPr>
          <p:nvPr/>
        </p:nvSpPr>
        <p:spPr bwMode="auto">
          <a:xfrm>
            <a:off x="1963738" y="5011738"/>
            <a:ext cx="4371975" cy="646112"/>
          </a:xfrm>
          <a:prstGeom prst="rect">
            <a:avLst/>
          </a:prstGeom>
          <a:noFill/>
          <a:ln w="9525">
            <a:noFill/>
            <a:miter lim="800000"/>
            <a:headEnd/>
            <a:tailEnd/>
          </a:ln>
        </p:spPr>
        <p:txBody>
          <a:bodyPr wrap="none">
            <a:spAutoFit/>
          </a:bodyPr>
          <a:lstStyle/>
          <a:p>
            <a:r>
              <a:rPr lang="en-US" sz="3600">
                <a:latin typeface="Calibri" pitchFamily="34" charset="0"/>
              </a:rPr>
              <a:t>What happens now ??</a:t>
            </a:r>
          </a:p>
        </p:txBody>
      </p:sp>
      <p:sp>
        <p:nvSpPr>
          <p:cNvPr id="32" name="Rectangle 31"/>
          <p:cNvSpPr/>
          <p:nvPr/>
        </p:nvSpPr>
        <p:spPr>
          <a:xfrm>
            <a:off x="2332038" y="2393950"/>
            <a:ext cx="471487"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3" name="Rectangle 32"/>
          <p:cNvSpPr/>
          <p:nvPr/>
        </p:nvSpPr>
        <p:spPr>
          <a:xfrm>
            <a:off x="3551238" y="2400300"/>
            <a:ext cx="471487" cy="48418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4" name="Rectangle 33"/>
          <p:cNvSpPr/>
          <p:nvPr/>
        </p:nvSpPr>
        <p:spPr>
          <a:xfrm>
            <a:off x="4779963" y="2393950"/>
            <a:ext cx="471487"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grpSp>
        <p:nvGrpSpPr>
          <p:cNvPr id="49164" name="Group 42"/>
          <p:cNvGrpSpPr>
            <a:grpSpLocks/>
          </p:cNvGrpSpPr>
          <p:nvPr/>
        </p:nvGrpSpPr>
        <p:grpSpPr bwMode="auto">
          <a:xfrm>
            <a:off x="2911475" y="2395538"/>
            <a:ext cx="471488" cy="484187"/>
            <a:chOff x="2915824" y="1531233"/>
            <a:chExt cx="471901" cy="484989"/>
          </a:xfrm>
        </p:grpSpPr>
        <p:sp>
          <p:nvSpPr>
            <p:cNvPr id="44" name="Rectangle 43"/>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45" name="Straight Connector 44"/>
            <p:cNvCxnSpPr/>
            <p:nvPr/>
          </p:nvCxnSpPr>
          <p:spPr>
            <a:xfrm>
              <a:off x="3047702" y="1780883"/>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9165" name="Group 45"/>
          <p:cNvGrpSpPr>
            <a:grpSpLocks/>
          </p:cNvGrpSpPr>
          <p:nvPr/>
        </p:nvGrpSpPr>
        <p:grpSpPr bwMode="auto">
          <a:xfrm>
            <a:off x="5365750" y="2400300"/>
            <a:ext cx="471488" cy="485775"/>
            <a:chOff x="2915824" y="1531233"/>
            <a:chExt cx="471901" cy="484989"/>
          </a:xfrm>
        </p:grpSpPr>
        <p:sp>
          <p:nvSpPr>
            <p:cNvPr id="47" name="Rectangle 46"/>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48" name="Straight Connector 47"/>
            <p:cNvCxnSpPr/>
            <p:nvPr/>
          </p:nvCxnSpPr>
          <p:spPr>
            <a:xfrm>
              <a:off x="3047702" y="1781652"/>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49166" name="Group 48"/>
          <p:cNvGrpSpPr>
            <a:grpSpLocks/>
          </p:cNvGrpSpPr>
          <p:nvPr/>
        </p:nvGrpSpPr>
        <p:grpSpPr bwMode="auto">
          <a:xfrm>
            <a:off x="4149725" y="2389188"/>
            <a:ext cx="473075" cy="484187"/>
            <a:chOff x="2915824" y="1531233"/>
            <a:chExt cx="471901" cy="484989"/>
          </a:xfrm>
        </p:grpSpPr>
        <p:sp>
          <p:nvSpPr>
            <p:cNvPr id="50" name="Rectangle 49"/>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51" name="Straight Connector 50"/>
            <p:cNvCxnSpPr/>
            <p:nvPr/>
          </p:nvCxnSpPr>
          <p:spPr>
            <a:xfrm>
              <a:off x="3048843" y="1780883"/>
              <a:ext cx="20586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 name="Slide Number Placeholder 1"/>
          <p:cNvSpPr>
            <a:spLocks noGrp="1"/>
          </p:cNvSpPr>
          <p:nvPr>
            <p:ph type="sldNum" sz="quarter" idx="12"/>
          </p:nvPr>
        </p:nvSpPr>
        <p:spPr/>
        <p:txBody>
          <a:bodyPr/>
          <a:lstStyle/>
          <a:p>
            <a:pPr>
              <a:defRPr/>
            </a:pPr>
            <a:fld id="{67887B56-E1EE-489D-8CF9-479A53C52426}" type="slidenum">
              <a:rPr lang="en-US"/>
              <a:pPr>
                <a:defRPr/>
              </a:pPr>
              <a:t>20</a:t>
            </a:fld>
            <a:endParaRPr lang="en-US"/>
          </a:p>
        </p:txBody>
      </p:sp>
      <p:sp>
        <p:nvSpPr>
          <p:cNvPr id="49168" name="TextBox 36"/>
          <p:cNvSpPr txBox="1">
            <a:spLocks noChangeArrowheads="1"/>
          </p:cNvSpPr>
          <p:nvPr/>
        </p:nvSpPr>
        <p:spPr bwMode="auto">
          <a:xfrm>
            <a:off x="1963738" y="1597025"/>
            <a:ext cx="5367337" cy="646113"/>
          </a:xfrm>
          <a:prstGeom prst="rect">
            <a:avLst/>
          </a:prstGeom>
          <a:noFill/>
          <a:ln w="9525">
            <a:noFill/>
            <a:miter lim="800000"/>
            <a:headEnd/>
            <a:tailEnd/>
          </a:ln>
        </p:spPr>
        <p:txBody>
          <a:bodyPr wrap="none">
            <a:spAutoFit/>
          </a:bodyPr>
          <a:lstStyle/>
          <a:p>
            <a:r>
              <a:rPr lang="en-US" sz="3600">
                <a:latin typeface="Calibri" pitchFamily="34" charset="0"/>
              </a:rPr>
              <a:t>Now let’s look at Na+ ions.  </a:t>
            </a:r>
          </a:p>
        </p:txBody>
      </p:sp>
      <p:grpSp>
        <p:nvGrpSpPr>
          <p:cNvPr id="49169" name="Group 34"/>
          <p:cNvGrpSpPr>
            <a:grpSpLocks/>
          </p:cNvGrpSpPr>
          <p:nvPr/>
        </p:nvGrpSpPr>
        <p:grpSpPr bwMode="auto">
          <a:xfrm>
            <a:off x="365125" y="506413"/>
            <a:ext cx="6148388" cy="936625"/>
            <a:chOff x="365089" y="505963"/>
            <a:chExt cx="6147757" cy="936733"/>
          </a:xfrm>
        </p:grpSpPr>
        <p:sp>
          <p:nvSpPr>
            <p:cNvPr id="36" name="Rectangle 35"/>
            <p:cNvSpPr/>
            <p:nvPr/>
          </p:nvSpPr>
          <p:spPr>
            <a:xfrm>
              <a:off x="365089" y="505963"/>
              <a:ext cx="1296855"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49174" name="TextBox 51"/>
            <p:cNvSpPr txBox="1">
              <a:spLocks noChangeArrowheads="1"/>
            </p:cNvSpPr>
            <p:nvPr/>
          </p:nvSpPr>
          <p:spPr bwMode="auto">
            <a:xfrm>
              <a:off x="959794" y="5059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49175" name="TextBox 53"/>
            <p:cNvSpPr txBox="1">
              <a:spLocks noChangeArrowheads="1"/>
            </p:cNvSpPr>
            <p:nvPr/>
          </p:nvSpPr>
          <p:spPr bwMode="auto">
            <a:xfrm>
              <a:off x="910939" y="1060305"/>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49176" name="TextBox 55"/>
            <p:cNvSpPr txBox="1">
              <a:spLocks noChangeArrowheads="1"/>
            </p:cNvSpPr>
            <p:nvPr/>
          </p:nvSpPr>
          <p:spPr bwMode="auto">
            <a:xfrm>
              <a:off x="384411" y="5678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7" name="Rectangle 56"/>
            <p:cNvSpPr/>
            <p:nvPr/>
          </p:nvSpPr>
          <p:spPr>
            <a:xfrm>
              <a:off x="3715958" y="528191"/>
              <a:ext cx="1296854"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49178" name="TextBox 57"/>
            <p:cNvSpPr txBox="1">
              <a:spLocks noChangeArrowheads="1"/>
            </p:cNvSpPr>
            <p:nvPr/>
          </p:nvSpPr>
          <p:spPr bwMode="auto">
            <a:xfrm>
              <a:off x="4311307" y="5282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49179" name="TextBox 58"/>
            <p:cNvSpPr txBox="1">
              <a:spLocks noChangeArrowheads="1"/>
            </p:cNvSpPr>
            <p:nvPr/>
          </p:nvSpPr>
          <p:spPr bwMode="auto">
            <a:xfrm>
              <a:off x="4262452" y="1082638"/>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49180" name="TextBox 60"/>
            <p:cNvSpPr txBox="1">
              <a:spLocks noChangeArrowheads="1"/>
            </p:cNvSpPr>
            <p:nvPr/>
          </p:nvSpPr>
          <p:spPr bwMode="auto">
            <a:xfrm>
              <a:off x="3735924" y="5901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62" name="Rectangle 61"/>
            <p:cNvSpPr/>
            <p:nvPr/>
          </p:nvSpPr>
          <p:spPr>
            <a:xfrm>
              <a:off x="2061953" y="510726"/>
              <a:ext cx="1274631" cy="89386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3" name="Straight Connector 62"/>
            <p:cNvCxnSpPr/>
            <p:nvPr/>
          </p:nvCxnSpPr>
          <p:spPr>
            <a:xfrm>
              <a:off x="2909591" y="717124"/>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836573" y="94733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2236560" y="956865"/>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2461962" y="1225183"/>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5" name="Rectangle 74"/>
            <p:cNvSpPr/>
            <p:nvPr/>
          </p:nvSpPr>
          <p:spPr>
            <a:xfrm>
              <a:off x="5238214" y="540892"/>
              <a:ext cx="1274632" cy="89227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76" name="Straight Connector 75"/>
            <p:cNvCxnSpPr/>
            <p:nvPr/>
          </p:nvCxnSpPr>
          <p:spPr>
            <a:xfrm>
              <a:off x="6085852" y="747291"/>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a:off x="6012834" y="975917"/>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412821" y="987030"/>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638223" y="125534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49170" name="TextBox 67"/>
          <p:cNvSpPr txBox="1">
            <a:spLocks noChangeArrowheads="1"/>
          </p:cNvSpPr>
          <p:nvPr/>
        </p:nvSpPr>
        <p:spPr bwMode="auto">
          <a:xfrm>
            <a:off x="5746750" y="4270375"/>
            <a:ext cx="2600325" cy="461963"/>
          </a:xfrm>
          <a:prstGeom prst="rect">
            <a:avLst/>
          </a:prstGeom>
          <a:noFill/>
          <a:ln w="9525">
            <a:noFill/>
            <a:miter lim="800000"/>
            <a:headEnd/>
            <a:tailEnd/>
          </a:ln>
        </p:spPr>
        <p:txBody>
          <a:bodyPr>
            <a:spAutoFit/>
          </a:bodyPr>
          <a:lstStyle/>
          <a:p>
            <a:r>
              <a:rPr lang="en-US" sz="2400" i="1">
                <a:latin typeface="Calibri" pitchFamily="34" charset="0"/>
              </a:rPr>
              <a:t>Na</a:t>
            </a:r>
            <a:r>
              <a:rPr lang="en-US" sz="2400" i="1" baseline="30000">
                <a:latin typeface="Calibri" pitchFamily="34" charset="0"/>
              </a:rPr>
              <a:t>+</a:t>
            </a:r>
            <a:r>
              <a:rPr lang="en-US" sz="2400" i="1">
                <a:latin typeface="Calibri" pitchFamily="34" charset="0"/>
              </a:rPr>
              <a:t> Leak channels</a:t>
            </a:r>
          </a:p>
        </p:txBody>
      </p:sp>
      <p:cxnSp>
        <p:nvCxnSpPr>
          <p:cNvPr id="69" name="Straight Arrow Connector 68"/>
          <p:cNvCxnSpPr/>
          <p:nvPr/>
        </p:nvCxnSpPr>
        <p:spPr>
          <a:xfrm flipH="1" flipV="1">
            <a:off x="5703888" y="3810000"/>
            <a:ext cx="631825" cy="53816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V="1">
            <a:off x="6473825" y="3871913"/>
            <a:ext cx="439738" cy="47625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3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ctrTitle"/>
          </p:nvPr>
        </p:nvSpPr>
        <p:spPr>
          <a:xfrm>
            <a:off x="654050" y="219075"/>
            <a:ext cx="7772400" cy="2314575"/>
          </a:xfrm>
        </p:spPr>
        <p:txBody>
          <a:bodyPr/>
          <a:lstStyle/>
          <a:p>
            <a:pPr algn="l"/>
            <a:r>
              <a:rPr lang="en-US" smtClean="0"/>
              <a:t>What is the Vm across this membrane?</a:t>
            </a:r>
          </a:p>
        </p:txBody>
      </p:sp>
      <p:sp>
        <p:nvSpPr>
          <p:cNvPr id="51202" name="TextBox 3"/>
          <p:cNvSpPr txBox="1">
            <a:spLocks noChangeArrowheads="1"/>
          </p:cNvSpPr>
          <p:nvPr/>
        </p:nvSpPr>
        <p:spPr bwMode="auto">
          <a:xfrm>
            <a:off x="800100" y="3587750"/>
            <a:ext cx="6859588" cy="1754188"/>
          </a:xfrm>
          <a:prstGeom prst="rect">
            <a:avLst/>
          </a:prstGeom>
          <a:noFill/>
          <a:ln w="9525">
            <a:noFill/>
            <a:miter lim="800000"/>
            <a:headEnd/>
            <a:tailEnd/>
          </a:ln>
        </p:spPr>
        <p:txBody>
          <a:bodyPr>
            <a:spAutoFit/>
          </a:bodyPr>
          <a:lstStyle/>
          <a:p>
            <a:pPr marL="742950" indent="-742950">
              <a:buFontTx/>
              <a:buAutoNum type="alphaUcPeriod"/>
            </a:pPr>
            <a:r>
              <a:rPr lang="en-US" sz="3600">
                <a:latin typeface="Calibri" pitchFamily="34" charset="0"/>
              </a:rPr>
              <a:t>&lt; 0 mV (more negative inside) </a:t>
            </a:r>
          </a:p>
          <a:p>
            <a:pPr marL="742950" indent="-742950">
              <a:buFontTx/>
              <a:buAutoNum type="alphaUcPeriod"/>
            </a:pPr>
            <a:r>
              <a:rPr lang="en-US" sz="3600">
                <a:latin typeface="Calibri" pitchFamily="34" charset="0"/>
              </a:rPr>
              <a:t>0 mV (neutral)</a:t>
            </a:r>
          </a:p>
          <a:p>
            <a:pPr marL="742950" indent="-742950">
              <a:buFontTx/>
              <a:buAutoNum type="alphaUcPeriod" startAt="3"/>
            </a:pPr>
            <a:r>
              <a:rPr lang="en-US" sz="3600">
                <a:latin typeface="Calibri" pitchFamily="34" charset="0"/>
              </a:rPr>
              <a:t>&gt; 0 mV (more positive inside)</a:t>
            </a:r>
          </a:p>
        </p:txBody>
      </p:sp>
      <p:sp>
        <p:nvSpPr>
          <p:cNvPr id="3" name="Slide Number Placeholder 2"/>
          <p:cNvSpPr>
            <a:spLocks noGrp="1"/>
          </p:cNvSpPr>
          <p:nvPr>
            <p:ph type="sldNum" sz="quarter" idx="12"/>
          </p:nvPr>
        </p:nvSpPr>
        <p:spPr/>
        <p:txBody>
          <a:bodyPr/>
          <a:lstStyle/>
          <a:p>
            <a:pPr>
              <a:defRPr/>
            </a:pPr>
            <a:fld id="{304F9799-94FC-4828-A949-E7FD7136372A}" type="slidenum">
              <a:rPr lang="en-US"/>
              <a:pPr>
                <a:defRPr/>
              </a:pPr>
              <a:t>21</a:t>
            </a:fld>
            <a:endParaRPr lang="en-US"/>
          </a:p>
        </p:txBody>
      </p:sp>
      <p:sp>
        <p:nvSpPr>
          <p:cNvPr id="5" name="Rectangle 4"/>
          <p:cNvSpPr/>
          <p:nvPr/>
        </p:nvSpPr>
        <p:spPr>
          <a:xfrm>
            <a:off x="3657600" y="2814638"/>
            <a:ext cx="2211388" cy="2460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259138"/>
            <a:ext cx="9144000" cy="346075"/>
          </a:xfrm>
          <a:prstGeom prst="rect">
            <a:avLst/>
          </a:prstGeom>
          <a:pattFill prst="pla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Rectangle 38"/>
          <p:cNvSpPr/>
          <p:nvPr/>
        </p:nvSpPr>
        <p:spPr>
          <a:xfrm>
            <a:off x="6931025" y="4010025"/>
            <a:ext cx="473075" cy="48418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40" name="Rectangle 39"/>
          <p:cNvSpPr/>
          <p:nvPr/>
        </p:nvSpPr>
        <p:spPr>
          <a:xfrm>
            <a:off x="1871663" y="4113213"/>
            <a:ext cx="471487"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53252" name="TextBox 52"/>
          <p:cNvSpPr txBox="1">
            <a:spLocks noChangeArrowheads="1"/>
          </p:cNvSpPr>
          <p:nvPr/>
        </p:nvSpPr>
        <p:spPr bwMode="auto">
          <a:xfrm>
            <a:off x="8093075" y="5832475"/>
            <a:ext cx="506413" cy="522288"/>
          </a:xfrm>
          <a:prstGeom prst="rect">
            <a:avLst/>
          </a:prstGeom>
          <a:noFill/>
          <a:ln w="9525">
            <a:noFill/>
            <a:miter lim="800000"/>
            <a:headEnd/>
            <a:tailEnd/>
          </a:ln>
        </p:spPr>
        <p:txBody>
          <a:bodyPr wrap="none">
            <a:spAutoFit/>
          </a:bodyPr>
          <a:lstStyle/>
          <a:p>
            <a:r>
              <a:rPr lang="en-US" sz="2800">
                <a:latin typeface="Calibri" pitchFamily="34" charset="0"/>
              </a:rPr>
              <a:t>IN</a:t>
            </a:r>
          </a:p>
        </p:txBody>
      </p:sp>
      <p:sp>
        <p:nvSpPr>
          <p:cNvPr id="53253" name="TextBox 54"/>
          <p:cNvSpPr txBox="1">
            <a:spLocks noChangeArrowheads="1"/>
          </p:cNvSpPr>
          <p:nvPr/>
        </p:nvSpPr>
        <p:spPr bwMode="auto">
          <a:xfrm>
            <a:off x="8107363" y="436563"/>
            <a:ext cx="827087" cy="523875"/>
          </a:xfrm>
          <a:prstGeom prst="rect">
            <a:avLst/>
          </a:prstGeom>
          <a:noFill/>
          <a:ln w="9525">
            <a:noFill/>
            <a:miter lim="800000"/>
            <a:headEnd/>
            <a:tailEnd/>
          </a:ln>
        </p:spPr>
        <p:txBody>
          <a:bodyPr wrap="none">
            <a:spAutoFit/>
          </a:bodyPr>
          <a:lstStyle/>
          <a:p>
            <a:r>
              <a:rPr lang="en-US" sz="2800">
                <a:latin typeface="Calibri" pitchFamily="34" charset="0"/>
              </a:rPr>
              <a:t>OUT</a:t>
            </a:r>
          </a:p>
        </p:txBody>
      </p:sp>
      <p:sp>
        <p:nvSpPr>
          <p:cNvPr id="60" name="Oval 59"/>
          <p:cNvSpPr/>
          <p:nvPr/>
        </p:nvSpPr>
        <p:spPr>
          <a:xfrm>
            <a:off x="6719888" y="2987675"/>
            <a:ext cx="684212" cy="857250"/>
          </a:xfrm>
          <a:prstGeom prst="ellipse">
            <a:avLst/>
          </a:prstGeom>
          <a:solidFill>
            <a:srgbClr val="48FF38"/>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72" name="Oval 71"/>
          <p:cNvSpPr/>
          <p:nvPr/>
        </p:nvSpPr>
        <p:spPr>
          <a:xfrm>
            <a:off x="7989888" y="3003550"/>
            <a:ext cx="684212" cy="855663"/>
          </a:xfrm>
          <a:prstGeom prst="ellipse">
            <a:avLst/>
          </a:prstGeom>
          <a:solidFill>
            <a:srgbClr val="48FF38"/>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75" name="Oval 74"/>
          <p:cNvSpPr/>
          <p:nvPr/>
        </p:nvSpPr>
        <p:spPr>
          <a:xfrm>
            <a:off x="1689100" y="3014663"/>
            <a:ext cx="682625" cy="857250"/>
          </a:xfrm>
          <a:prstGeom prst="ellipse">
            <a:avLst/>
          </a:prstGeom>
          <a:solidFill>
            <a:srgbClr val="48FF38"/>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77" name="Oval 76"/>
          <p:cNvSpPr/>
          <p:nvPr/>
        </p:nvSpPr>
        <p:spPr>
          <a:xfrm>
            <a:off x="3824288" y="3003550"/>
            <a:ext cx="684212" cy="855663"/>
          </a:xfrm>
          <a:prstGeom prst="ellipse">
            <a:avLst/>
          </a:prstGeom>
          <a:solidFill>
            <a:srgbClr val="48FF38"/>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1" name="Rectangle 30"/>
          <p:cNvSpPr/>
          <p:nvPr/>
        </p:nvSpPr>
        <p:spPr>
          <a:xfrm>
            <a:off x="5321300" y="2171700"/>
            <a:ext cx="473075"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grpSp>
        <p:nvGrpSpPr>
          <p:cNvPr id="53259" name="Group 43"/>
          <p:cNvGrpSpPr>
            <a:grpSpLocks/>
          </p:cNvGrpSpPr>
          <p:nvPr/>
        </p:nvGrpSpPr>
        <p:grpSpPr bwMode="auto">
          <a:xfrm>
            <a:off x="1871663" y="2171700"/>
            <a:ext cx="471487" cy="485775"/>
            <a:chOff x="2915824" y="1531233"/>
            <a:chExt cx="471901" cy="484989"/>
          </a:xfrm>
        </p:grpSpPr>
        <p:sp>
          <p:nvSpPr>
            <p:cNvPr id="45" name="Rectangle 44"/>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46" name="Straight Connector 45"/>
            <p:cNvCxnSpPr/>
            <p:nvPr/>
          </p:nvCxnSpPr>
          <p:spPr>
            <a:xfrm>
              <a:off x="3047702" y="1781652"/>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3260" name="Group 53"/>
          <p:cNvGrpSpPr>
            <a:grpSpLocks/>
          </p:cNvGrpSpPr>
          <p:nvPr/>
        </p:nvGrpSpPr>
        <p:grpSpPr bwMode="auto">
          <a:xfrm>
            <a:off x="6745288" y="2200275"/>
            <a:ext cx="473075" cy="485775"/>
            <a:chOff x="2915824" y="1531233"/>
            <a:chExt cx="471901" cy="484989"/>
          </a:xfrm>
        </p:grpSpPr>
        <p:sp>
          <p:nvSpPr>
            <p:cNvPr id="56" name="Rectangle 55"/>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57" name="Straight Connector 56"/>
            <p:cNvCxnSpPr/>
            <p:nvPr/>
          </p:nvCxnSpPr>
          <p:spPr>
            <a:xfrm>
              <a:off x="3048843" y="1781652"/>
              <a:ext cx="20586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3261" name="Group 64"/>
          <p:cNvGrpSpPr>
            <a:grpSpLocks/>
          </p:cNvGrpSpPr>
          <p:nvPr/>
        </p:nvGrpSpPr>
        <p:grpSpPr bwMode="auto">
          <a:xfrm>
            <a:off x="4754563" y="2171700"/>
            <a:ext cx="471487" cy="485775"/>
            <a:chOff x="2915824" y="1531233"/>
            <a:chExt cx="471901" cy="484989"/>
          </a:xfrm>
        </p:grpSpPr>
        <p:sp>
          <p:nvSpPr>
            <p:cNvPr id="66" name="Rectangle 65"/>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7" name="Straight Connector 66"/>
            <p:cNvCxnSpPr/>
            <p:nvPr/>
          </p:nvCxnSpPr>
          <p:spPr>
            <a:xfrm>
              <a:off x="3047702" y="1781652"/>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 name="Slide Number Placeholder 2"/>
          <p:cNvSpPr>
            <a:spLocks noGrp="1"/>
          </p:cNvSpPr>
          <p:nvPr>
            <p:ph type="sldNum" sz="quarter" idx="12"/>
          </p:nvPr>
        </p:nvSpPr>
        <p:spPr/>
        <p:txBody>
          <a:bodyPr/>
          <a:lstStyle/>
          <a:p>
            <a:pPr>
              <a:defRPr/>
            </a:pPr>
            <a:fld id="{3CFAC13E-0E90-41A4-A464-8DDC3C2A8817}" type="slidenum">
              <a:rPr lang="en-US"/>
              <a:pPr>
                <a:defRPr/>
              </a:pPr>
              <a:t>22</a:t>
            </a:fld>
            <a:endParaRPr lang="en-US"/>
          </a:p>
        </p:txBody>
      </p:sp>
      <p:sp>
        <p:nvSpPr>
          <p:cNvPr id="53263" name="TextBox 4"/>
          <p:cNvSpPr txBox="1">
            <a:spLocks noChangeArrowheads="1"/>
          </p:cNvSpPr>
          <p:nvPr/>
        </p:nvSpPr>
        <p:spPr bwMode="auto">
          <a:xfrm>
            <a:off x="306388" y="4779963"/>
            <a:ext cx="7097712" cy="584200"/>
          </a:xfrm>
          <a:prstGeom prst="rect">
            <a:avLst/>
          </a:prstGeom>
          <a:noFill/>
          <a:ln w="9525">
            <a:noFill/>
            <a:miter lim="800000"/>
            <a:headEnd/>
            <a:tailEnd/>
          </a:ln>
        </p:spPr>
        <p:txBody>
          <a:bodyPr wrap="none">
            <a:spAutoFit/>
          </a:bodyPr>
          <a:lstStyle/>
          <a:p>
            <a:r>
              <a:rPr lang="en-US" sz="3200">
                <a:latin typeface="Calibri" pitchFamily="34" charset="0"/>
              </a:rPr>
              <a:t>Does your sheet look something like this?</a:t>
            </a:r>
          </a:p>
        </p:txBody>
      </p:sp>
      <p:grpSp>
        <p:nvGrpSpPr>
          <p:cNvPr id="53264" name="Group 33"/>
          <p:cNvGrpSpPr>
            <a:grpSpLocks/>
          </p:cNvGrpSpPr>
          <p:nvPr/>
        </p:nvGrpSpPr>
        <p:grpSpPr bwMode="auto">
          <a:xfrm>
            <a:off x="365125" y="506413"/>
            <a:ext cx="6148388" cy="936625"/>
            <a:chOff x="365089" y="505963"/>
            <a:chExt cx="6147757" cy="936733"/>
          </a:xfrm>
        </p:grpSpPr>
        <p:sp>
          <p:nvSpPr>
            <p:cNvPr id="35" name="Rectangle 34"/>
            <p:cNvSpPr/>
            <p:nvPr/>
          </p:nvSpPr>
          <p:spPr>
            <a:xfrm>
              <a:off x="365089" y="505963"/>
              <a:ext cx="1296855"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53267" name="TextBox 35"/>
            <p:cNvSpPr txBox="1">
              <a:spLocks noChangeArrowheads="1"/>
            </p:cNvSpPr>
            <p:nvPr/>
          </p:nvSpPr>
          <p:spPr bwMode="auto">
            <a:xfrm>
              <a:off x="959794" y="5059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3268" name="TextBox 36"/>
            <p:cNvSpPr txBox="1">
              <a:spLocks noChangeArrowheads="1"/>
            </p:cNvSpPr>
            <p:nvPr/>
          </p:nvSpPr>
          <p:spPr bwMode="auto">
            <a:xfrm>
              <a:off x="910939" y="1060305"/>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3269" name="TextBox 42"/>
            <p:cNvSpPr txBox="1">
              <a:spLocks noChangeArrowheads="1"/>
            </p:cNvSpPr>
            <p:nvPr/>
          </p:nvSpPr>
          <p:spPr bwMode="auto">
            <a:xfrm>
              <a:off x="384411" y="5678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0" name="Rectangle 49"/>
            <p:cNvSpPr/>
            <p:nvPr/>
          </p:nvSpPr>
          <p:spPr>
            <a:xfrm>
              <a:off x="3715958" y="528191"/>
              <a:ext cx="1296854"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53271" name="TextBox 50"/>
            <p:cNvSpPr txBox="1">
              <a:spLocks noChangeArrowheads="1"/>
            </p:cNvSpPr>
            <p:nvPr/>
          </p:nvSpPr>
          <p:spPr bwMode="auto">
            <a:xfrm>
              <a:off x="4311307" y="5282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3272" name="TextBox 51"/>
            <p:cNvSpPr txBox="1">
              <a:spLocks noChangeArrowheads="1"/>
            </p:cNvSpPr>
            <p:nvPr/>
          </p:nvSpPr>
          <p:spPr bwMode="auto">
            <a:xfrm>
              <a:off x="4262452" y="1082638"/>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3273" name="TextBox 57"/>
            <p:cNvSpPr txBox="1">
              <a:spLocks noChangeArrowheads="1"/>
            </p:cNvSpPr>
            <p:nvPr/>
          </p:nvSpPr>
          <p:spPr bwMode="auto">
            <a:xfrm>
              <a:off x="3735924" y="5901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9" name="Rectangle 58"/>
            <p:cNvSpPr/>
            <p:nvPr/>
          </p:nvSpPr>
          <p:spPr>
            <a:xfrm>
              <a:off x="2061953" y="510726"/>
              <a:ext cx="1274631" cy="89386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1" name="Straight Connector 60"/>
            <p:cNvCxnSpPr/>
            <p:nvPr/>
          </p:nvCxnSpPr>
          <p:spPr>
            <a:xfrm>
              <a:off x="2909591" y="717124"/>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2836573" y="94733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2236560" y="956865"/>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2461962" y="1225183"/>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73" name="Rectangle 72"/>
            <p:cNvSpPr/>
            <p:nvPr/>
          </p:nvSpPr>
          <p:spPr>
            <a:xfrm>
              <a:off x="5238214" y="540892"/>
              <a:ext cx="1274632" cy="89227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74" name="Straight Connector 73"/>
            <p:cNvCxnSpPr/>
            <p:nvPr/>
          </p:nvCxnSpPr>
          <p:spPr>
            <a:xfrm>
              <a:off x="6085852" y="747291"/>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6012834" y="975917"/>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5412821" y="987030"/>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a:off x="5638223" y="125534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a:spLocks noChangeArrowheads="1"/>
          </p:cNvSpPr>
          <p:nvPr/>
        </p:nvSpPr>
        <p:spPr bwMode="auto">
          <a:xfrm>
            <a:off x="217488" y="5446713"/>
            <a:ext cx="9072562" cy="1354137"/>
          </a:xfrm>
          <a:prstGeom prst="rect">
            <a:avLst/>
          </a:prstGeom>
          <a:noFill/>
          <a:ln w="9525">
            <a:noFill/>
            <a:miter lim="800000"/>
            <a:headEnd/>
            <a:tailEnd/>
          </a:ln>
        </p:spPr>
        <p:txBody>
          <a:bodyPr wrap="none">
            <a:spAutoFit/>
          </a:bodyPr>
          <a:lstStyle/>
          <a:p>
            <a:r>
              <a:rPr lang="en-US" sz="3200">
                <a:latin typeface="Calibri" pitchFamily="34" charset="0"/>
              </a:rPr>
              <a:t>When only Na+ channels are open in the membrane, </a:t>
            </a:r>
          </a:p>
          <a:p>
            <a:r>
              <a:rPr lang="en-US" sz="3200">
                <a:latin typeface="Calibri" pitchFamily="34" charset="0"/>
              </a:rPr>
              <a:t>                                    Vm = ????</a:t>
            </a:r>
          </a:p>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DDC64D67-5510-414B-AA39-04215CB1ADA1}" type="slidenum">
              <a:rPr lang="en-US"/>
              <a:pPr>
                <a:defRPr/>
              </a:pPr>
              <a:t>23</a:t>
            </a:fld>
            <a:endParaRPr lang="en-US"/>
          </a:p>
        </p:txBody>
      </p:sp>
      <p:sp>
        <p:nvSpPr>
          <p:cNvPr id="55299" name="Content Placeholder 4"/>
          <p:cNvSpPr>
            <a:spLocks noGrp="1"/>
          </p:cNvSpPr>
          <p:nvPr>
            <p:ph idx="1"/>
          </p:nvPr>
        </p:nvSpPr>
        <p:spPr>
          <a:xfrm>
            <a:off x="457200" y="1600200"/>
            <a:ext cx="8086725" cy="2308225"/>
          </a:xfrm>
        </p:spPr>
        <p:txBody>
          <a:bodyPr>
            <a:spAutoFit/>
          </a:bodyPr>
          <a:lstStyle/>
          <a:p>
            <a:pPr marL="0" indent="0">
              <a:buFont typeface="Arial" charset="0"/>
              <a:buNone/>
            </a:pPr>
            <a:r>
              <a:rPr lang="en-US" sz="3600" smtClean="0"/>
              <a:t>Now let’s look at a slightly more realistic representation of the resting neuron, incorporating both K+ and Na+ ions and channels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3259138"/>
            <a:ext cx="9144000" cy="346075"/>
          </a:xfrm>
          <a:prstGeom prst="rect">
            <a:avLst/>
          </a:prstGeom>
          <a:pattFill prst="pla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6322" name="TextBox 52"/>
          <p:cNvSpPr txBox="1">
            <a:spLocks noChangeArrowheads="1"/>
          </p:cNvSpPr>
          <p:nvPr/>
        </p:nvSpPr>
        <p:spPr bwMode="auto">
          <a:xfrm>
            <a:off x="8093075" y="5832475"/>
            <a:ext cx="506413" cy="522288"/>
          </a:xfrm>
          <a:prstGeom prst="rect">
            <a:avLst/>
          </a:prstGeom>
          <a:noFill/>
          <a:ln w="9525">
            <a:noFill/>
            <a:miter lim="800000"/>
            <a:headEnd/>
            <a:tailEnd/>
          </a:ln>
        </p:spPr>
        <p:txBody>
          <a:bodyPr wrap="none">
            <a:spAutoFit/>
          </a:bodyPr>
          <a:lstStyle/>
          <a:p>
            <a:r>
              <a:rPr lang="en-US" sz="2800">
                <a:latin typeface="Calibri" pitchFamily="34" charset="0"/>
              </a:rPr>
              <a:t>IN</a:t>
            </a:r>
          </a:p>
        </p:txBody>
      </p:sp>
      <p:sp>
        <p:nvSpPr>
          <p:cNvPr id="56323" name="TextBox 54"/>
          <p:cNvSpPr txBox="1">
            <a:spLocks noChangeArrowheads="1"/>
          </p:cNvSpPr>
          <p:nvPr/>
        </p:nvSpPr>
        <p:spPr bwMode="auto">
          <a:xfrm>
            <a:off x="8107363" y="436563"/>
            <a:ext cx="827087" cy="523875"/>
          </a:xfrm>
          <a:prstGeom prst="rect">
            <a:avLst/>
          </a:prstGeom>
          <a:noFill/>
          <a:ln w="9525">
            <a:noFill/>
            <a:miter lim="800000"/>
            <a:headEnd/>
            <a:tailEnd/>
          </a:ln>
        </p:spPr>
        <p:txBody>
          <a:bodyPr wrap="none">
            <a:spAutoFit/>
          </a:bodyPr>
          <a:lstStyle/>
          <a:p>
            <a:r>
              <a:rPr lang="en-US" sz="2800">
                <a:latin typeface="Calibri" pitchFamily="34" charset="0"/>
              </a:rPr>
              <a:t>OUT</a:t>
            </a:r>
          </a:p>
        </p:txBody>
      </p:sp>
      <p:sp>
        <p:nvSpPr>
          <p:cNvPr id="3" name="Oval 2"/>
          <p:cNvSpPr/>
          <p:nvPr/>
        </p:nvSpPr>
        <p:spPr>
          <a:xfrm>
            <a:off x="4911725" y="3024188"/>
            <a:ext cx="619125"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52" name="Oval 51"/>
          <p:cNvSpPr/>
          <p:nvPr/>
        </p:nvSpPr>
        <p:spPr>
          <a:xfrm>
            <a:off x="1898650" y="3062288"/>
            <a:ext cx="617538"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57" name="Oval 56"/>
          <p:cNvSpPr/>
          <p:nvPr/>
        </p:nvSpPr>
        <p:spPr>
          <a:xfrm>
            <a:off x="3987800" y="3062288"/>
            <a:ext cx="617538"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59" name="Oval 58"/>
          <p:cNvSpPr/>
          <p:nvPr/>
        </p:nvSpPr>
        <p:spPr>
          <a:xfrm>
            <a:off x="7085013" y="3055938"/>
            <a:ext cx="617537" cy="768350"/>
          </a:xfrm>
          <a:prstGeom prst="ellipse">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K+</a:t>
            </a:r>
          </a:p>
        </p:txBody>
      </p:sp>
      <p:sp>
        <p:nvSpPr>
          <p:cNvPr id="31" name="Oval 30"/>
          <p:cNvSpPr/>
          <p:nvPr/>
        </p:nvSpPr>
        <p:spPr>
          <a:xfrm>
            <a:off x="2762250" y="3014663"/>
            <a:ext cx="682625" cy="857250"/>
          </a:xfrm>
          <a:prstGeom prst="ellipse">
            <a:avLst/>
          </a:prstGeom>
          <a:solidFill>
            <a:srgbClr val="48FF38"/>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2" name="Rectangle 31"/>
          <p:cNvSpPr/>
          <p:nvPr/>
        </p:nvSpPr>
        <p:spPr>
          <a:xfrm>
            <a:off x="2006600" y="2393950"/>
            <a:ext cx="471488"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3" name="Rectangle 32"/>
          <p:cNvSpPr/>
          <p:nvPr/>
        </p:nvSpPr>
        <p:spPr>
          <a:xfrm>
            <a:off x="3227388" y="2400300"/>
            <a:ext cx="471487" cy="48418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4" name="Rectangle 33"/>
          <p:cNvSpPr/>
          <p:nvPr/>
        </p:nvSpPr>
        <p:spPr>
          <a:xfrm>
            <a:off x="4454525" y="2393950"/>
            <a:ext cx="471488" cy="48577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grpSp>
        <p:nvGrpSpPr>
          <p:cNvPr id="56332" name="Group 42"/>
          <p:cNvGrpSpPr>
            <a:grpSpLocks/>
          </p:cNvGrpSpPr>
          <p:nvPr/>
        </p:nvGrpSpPr>
        <p:grpSpPr bwMode="auto">
          <a:xfrm>
            <a:off x="2587625" y="2395538"/>
            <a:ext cx="471488" cy="484187"/>
            <a:chOff x="2915824" y="1531233"/>
            <a:chExt cx="471901" cy="484989"/>
          </a:xfrm>
        </p:grpSpPr>
        <p:sp>
          <p:nvSpPr>
            <p:cNvPr id="44" name="Rectangle 43"/>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45" name="Straight Connector 44"/>
            <p:cNvCxnSpPr/>
            <p:nvPr/>
          </p:nvCxnSpPr>
          <p:spPr>
            <a:xfrm>
              <a:off x="3047702" y="1780883"/>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6333" name="Group 45"/>
          <p:cNvGrpSpPr>
            <a:grpSpLocks/>
          </p:cNvGrpSpPr>
          <p:nvPr/>
        </p:nvGrpSpPr>
        <p:grpSpPr bwMode="auto">
          <a:xfrm>
            <a:off x="5040313" y="2400300"/>
            <a:ext cx="471487" cy="485775"/>
            <a:chOff x="2915824" y="1531233"/>
            <a:chExt cx="471901" cy="484989"/>
          </a:xfrm>
        </p:grpSpPr>
        <p:sp>
          <p:nvSpPr>
            <p:cNvPr id="47" name="Rectangle 46"/>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48" name="Straight Connector 47"/>
            <p:cNvCxnSpPr/>
            <p:nvPr/>
          </p:nvCxnSpPr>
          <p:spPr>
            <a:xfrm>
              <a:off x="3047702" y="1781652"/>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6334" name="Group 48"/>
          <p:cNvGrpSpPr>
            <a:grpSpLocks/>
          </p:cNvGrpSpPr>
          <p:nvPr/>
        </p:nvGrpSpPr>
        <p:grpSpPr bwMode="auto">
          <a:xfrm>
            <a:off x="3825875" y="2389188"/>
            <a:ext cx="471488" cy="484187"/>
            <a:chOff x="2915824" y="1531233"/>
            <a:chExt cx="471901" cy="484989"/>
          </a:xfrm>
        </p:grpSpPr>
        <p:sp>
          <p:nvSpPr>
            <p:cNvPr id="50" name="Rectangle 49"/>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51" name="Straight Connector 50"/>
            <p:cNvCxnSpPr/>
            <p:nvPr/>
          </p:nvCxnSpPr>
          <p:spPr>
            <a:xfrm>
              <a:off x="3047702" y="1780883"/>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54" name="Rectangle 53"/>
          <p:cNvSpPr/>
          <p:nvPr/>
        </p:nvSpPr>
        <p:spPr>
          <a:xfrm>
            <a:off x="3863975"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60" name="Rectangle 59"/>
          <p:cNvSpPr/>
          <p:nvPr/>
        </p:nvSpPr>
        <p:spPr>
          <a:xfrm>
            <a:off x="5140325"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61" name="Rectangle 60"/>
          <p:cNvSpPr/>
          <p:nvPr/>
        </p:nvSpPr>
        <p:spPr>
          <a:xfrm>
            <a:off x="2608263" y="4043363"/>
            <a:ext cx="457200" cy="541337"/>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grpSp>
        <p:nvGrpSpPr>
          <p:cNvPr id="56338" name="Group 61"/>
          <p:cNvGrpSpPr>
            <a:grpSpLocks/>
          </p:cNvGrpSpPr>
          <p:nvPr/>
        </p:nvGrpSpPr>
        <p:grpSpPr bwMode="auto">
          <a:xfrm>
            <a:off x="4568825" y="4057650"/>
            <a:ext cx="471488" cy="485775"/>
            <a:chOff x="2915824" y="1531233"/>
            <a:chExt cx="471901" cy="484989"/>
          </a:xfrm>
        </p:grpSpPr>
        <p:sp>
          <p:nvSpPr>
            <p:cNvPr id="63" name="Rectangle 62"/>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4" name="Straight Connector 63"/>
            <p:cNvCxnSpPr/>
            <p:nvPr/>
          </p:nvCxnSpPr>
          <p:spPr>
            <a:xfrm>
              <a:off x="3047702" y="1781652"/>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6339" name="Group 64"/>
          <p:cNvGrpSpPr>
            <a:grpSpLocks/>
          </p:cNvGrpSpPr>
          <p:nvPr/>
        </p:nvGrpSpPr>
        <p:grpSpPr bwMode="auto">
          <a:xfrm>
            <a:off x="1992313" y="4057650"/>
            <a:ext cx="471487" cy="485775"/>
            <a:chOff x="2915824" y="1531233"/>
            <a:chExt cx="471901" cy="484989"/>
          </a:xfrm>
        </p:grpSpPr>
        <p:sp>
          <p:nvSpPr>
            <p:cNvPr id="66" name="Rectangle 65"/>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67" name="Straight Connector 66"/>
            <p:cNvCxnSpPr/>
            <p:nvPr/>
          </p:nvCxnSpPr>
          <p:spPr>
            <a:xfrm>
              <a:off x="3047702" y="1781652"/>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6340" name="Group 67"/>
          <p:cNvGrpSpPr>
            <a:grpSpLocks/>
          </p:cNvGrpSpPr>
          <p:nvPr/>
        </p:nvGrpSpPr>
        <p:grpSpPr bwMode="auto">
          <a:xfrm>
            <a:off x="3216275" y="4071938"/>
            <a:ext cx="471488" cy="484187"/>
            <a:chOff x="2915824" y="1531233"/>
            <a:chExt cx="471901" cy="484989"/>
          </a:xfrm>
        </p:grpSpPr>
        <p:sp>
          <p:nvSpPr>
            <p:cNvPr id="69" name="Rectangle 68"/>
            <p:cNvSpPr/>
            <p:nvPr/>
          </p:nvSpPr>
          <p:spPr>
            <a:xfrm>
              <a:off x="2915824" y="1531233"/>
              <a:ext cx="471901" cy="484989"/>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70" name="Straight Connector 69"/>
            <p:cNvCxnSpPr/>
            <p:nvPr/>
          </p:nvCxnSpPr>
          <p:spPr>
            <a:xfrm>
              <a:off x="3047702" y="1780883"/>
              <a:ext cx="206556"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6" name="Slide Number Placeholder 5"/>
          <p:cNvSpPr>
            <a:spLocks noGrp="1"/>
          </p:cNvSpPr>
          <p:nvPr>
            <p:ph type="sldNum" sz="quarter" idx="12"/>
          </p:nvPr>
        </p:nvSpPr>
        <p:spPr/>
        <p:txBody>
          <a:bodyPr/>
          <a:lstStyle/>
          <a:p>
            <a:pPr>
              <a:defRPr/>
            </a:pPr>
            <a:fld id="{0A690C67-5652-4789-8240-C75F42461E41}" type="slidenum">
              <a:rPr lang="en-US"/>
              <a:pPr>
                <a:defRPr/>
              </a:pPr>
              <a:t>24</a:t>
            </a:fld>
            <a:endParaRPr lang="en-US"/>
          </a:p>
        </p:txBody>
      </p:sp>
      <p:sp>
        <p:nvSpPr>
          <p:cNvPr id="87" name="TextBox 86"/>
          <p:cNvSpPr txBox="1">
            <a:spLocks noChangeArrowheads="1"/>
          </p:cNvSpPr>
          <p:nvPr/>
        </p:nvSpPr>
        <p:spPr bwMode="auto">
          <a:xfrm>
            <a:off x="1944688" y="4848225"/>
            <a:ext cx="4371975" cy="646113"/>
          </a:xfrm>
          <a:prstGeom prst="rect">
            <a:avLst/>
          </a:prstGeom>
          <a:noFill/>
          <a:ln w="9525">
            <a:noFill/>
            <a:miter lim="800000"/>
            <a:headEnd/>
            <a:tailEnd/>
          </a:ln>
        </p:spPr>
        <p:txBody>
          <a:bodyPr wrap="none">
            <a:spAutoFit/>
          </a:bodyPr>
          <a:lstStyle/>
          <a:p>
            <a:r>
              <a:rPr lang="en-US" sz="3600">
                <a:latin typeface="Calibri" pitchFamily="34" charset="0"/>
              </a:rPr>
              <a:t>What happens now ??</a:t>
            </a:r>
          </a:p>
        </p:txBody>
      </p:sp>
      <p:grpSp>
        <p:nvGrpSpPr>
          <p:cNvPr id="56343" name="Group 87"/>
          <p:cNvGrpSpPr>
            <a:grpSpLocks/>
          </p:cNvGrpSpPr>
          <p:nvPr/>
        </p:nvGrpSpPr>
        <p:grpSpPr bwMode="auto">
          <a:xfrm>
            <a:off x="365125" y="506413"/>
            <a:ext cx="6148388" cy="936625"/>
            <a:chOff x="365089" y="505963"/>
            <a:chExt cx="6147757" cy="936733"/>
          </a:xfrm>
        </p:grpSpPr>
        <p:sp>
          <p:nvSpPr>
            <p:cNvPr id="89" name="Rectangle 88"/>
            <p:cNvSpPr/>
            <p:nvPr/>
          </p:nvSpPr>
          <p:spPr>
            <a:xfrm>
              <a:off x="365089" y="505963"/>
              <a:ext cx="1296855"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56366" name="TextBox 89"/>
            <p:cNvSpPr txBox="1">
              <a:spLocks noChangeArrowheads="1"/>
            </p:cNvSpPr>
            <p:nvPr/>
          </p:nvSpPr>
          <p:spPr bwMode="auto">
            <a:xfrm>
              <a:off x="959794" y="5059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6367" name="TextBox 90"/>
            <p:cNvSpPr txBox="1">
              <a:spLocks noChangeArrowheads="1"/>
            </p:cNvSpPr>
            <p:nvPr/>
          </p:nvSpPr>
          <p:spPr bwMode="auto">
            <a:xfrm>
              <a:off x="910939" y="1060305"/>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6368" name="TextBox 91"/>
            <p:cNvSpPr txBox="1">
              <a:spLocks noChangeArrowheads="1"/>
            </p:cNvSpPr>
            <p:nvPr/>
          </p:nvSpPr>
          <p:spPr bwMode="auto">
            <a:xfrm>
              <a:off x="384411" y="567863"/>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93" name="Rectangle 92"/>
            <p:cNvSpPr/>
            <p:nvPr/>
          </p:nvSpPr>
          <p:spPr>
            <a:xfrm>
              <a:off x="3715958" y="528191"/>
              <a:ext cx="1296854" cy="914505"/>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600" dirty="0">
                  <a:solidFill>
                    <a:schemeClr val="tx1"/>
                  </a:solidFill>
                </a:rPr>
                <a:t>Na+</a:t>
              </a:r>
            </a:p>
          </p:txBody>
        </p:sp>
        <p:sp>
          <p:nvSpPr>
            <p:cNvPr id="56370" name="TextBox 93"/>
            <p:cNvSpPr txBox="1">
              <a:spLocks noChangeArrowheads="1"/>
            </p:cNvSpPr>
            <p:nvPr/>
          </p:nvSpPr>
          <p:spPr bwMode="auto">
            <a:xfrm>
              <a:off x="4311307" y="5282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6371" name="TextBox 94"/>
            <p:cNvSpPr txBox="1">
              <a:spLocks noChangeArrowheads="1"/>
            </p:cNvSpPr>
            <p:nvPr/>
          </p:nvSpPr>
          <p:spPr bwMode="auto">
            <a:xfrm>
              <a:off x="4262452" y="1082638"/>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56372" name="TextBox 95"/>
            <p:cNvSpPr txBox="1">
              <a:spLocks noChangeArrowheads="1"/>
            </p:cNvSpPr>
            <p:nvPr/>
          </p:nvSpPr>
          <p:spPr bwMode="auto">
            <a:xfrm>
              <a:off x="3735924" y="590196"/>
              <a:ext cx="709683" cy="338554"/>
            </a:xfrm>
            <a:prstGeom prst="rect">
              <a:avLst/>
            </a:prstGeom>
            <a:noFill/>
            <a:ln w="9525">
              <a:noFill/>
              <a:miter lim="800000"/>
              <a:headEnd/>
              <a:tailEnd/>
            </a:ln>
          </p:spPr>
          <p:txBody>
            <a:bodyPr>
              <a:spAutoFit/>
            </a:bodyPr>
            <a:lstStyle/>
            <a:p>
              <a:r>
                <a:rPr lang="en-US" sz="1600">
                  <a:latin typeface="Calibri" pitchFamily="34" charset="0"/>
                </a:rPr>
                <a:t>Na+</a:t>
              </a:r>
            </a:p>
          </p:txBody>
        </p:sp>
        <p:sp>
          <p:nvSpPr>
            <p:cNvPr id="97" name="Rectangle 96"/>
            <p:cNvSpPr/>
            <p:nvPr/>
          </p:nvSpPr>
          <p:spPr>
            <a:xfrm>
              <a:off x="2061953" y="510726"/>
              <a:ext cx="1274631" cy="893866"/>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98" name="Straight Connector 97"/>
            <p:cNvCxnSpPr/>
            <p:nvPr/>
          </p:nvCxnSpPr>
          <p:spPr>
            <a:xfrm>
              <a:off x="2909591" y="717124"/>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p:cNvCxnSpPr/>
            <p:nvPr/>
          </p:nvCxnSpPr>
          <p:spPr>
            <a:xfrm>
              <a:off x="2836573" y="94733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2236560" y="956865"/>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p:cNvCxnSpPr/>
            <p:nvPr/>
          </p:nvCxnSpPr>
          <p:spPr>
            <a:xfrm>
              <a:off x="2461962" y="1225183"/>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02" name="Rectangle 101"/>
            <p:cNvSpPr/>
            <p:nvPr/>
          </p:nvSpPr>
          <p:spPr>
            <a:xfrm>
              <a:off x="5238214" y="540892"/>
              <a:ext cx="1274632" cy="892278"/>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103" name="Straight Connector 102"/>
            <p:cNvCxnSpPr/>
            <p:nvPr/>
          </p:nvCxnSpPr>
          <p:spPr>
            <a:xfrm>
              <a:off x="6085852" y="747291"/>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p:cNvCxnSpPr/>
            <p:nvPr/>
          </p:nvCxnSpPr>
          <p:spPr>
            <a:xfrm>
              <a:off x="6012834" y="975917"/>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p:cNvCxnSpPr/>
            <p:nvPr/>
          </p:nvCxnSpPr>
          <p:spPr>
            <a:xfrm>
              <a:off x="5412821" y="987030"/>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5638223" y="1255349"/>
              <a:ext cx="20635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grpSp>
        <p:nvGrpSpPr>
          <p:cNvPr id="56344" name="Group 106"/>
          <p:cNvGrpSpPr>
            <a:grpSpLocks/>
          </p:cNvGrpSpPr>
          <p:nvPr/>
        </p:nvGrpSpPr>
        <p:grpSpPr bwMode="auto">
          <a:xfrm>
            <a:off x="481013" y="5499100"/>
            <a:ext cx="5586412" cy="962025"/>
            <a:chOff x="965457" y="5707925"/>
            <a:chExt cx="5587743" cy="961860"/>
          </a:xfrm>
        </p:grpSpPr>
        <p:sp>
          <p:nvSpPr>
            <p:cNvPr id="108" name="Rectangle 107"/>
            <p:cNvSpPr/>
            <p:nvPr/>
          </p:nvSpPr>
          <p:spPr>
            <a:xfrm>
              <a:off x="2424717" y="5755542"/>
              <a:ext cx="1105163" cy="914243"/>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dirty="0"/>
            </a:p>
          </p:txBody>
        </p:sp>
        <p:sp>
          <p:nvSpPr>
            <p:cNvPr id="56346" name="TextBox 108"/>
            <p:cNvSpPr txBox="1">
              <a:spLocks noChangeArrowheads="1"/>
            </p:cNvSpPr>
            <p:nvPr/>
          </p:nvSpPr>
          <p:spPr bwMode="auto">
            <a:xfrm>
              <a:off x="2554782" y="580284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56347" name="TextBox 109"/>
            <p:cNvSpPr txBox="1">
              <a:spLocks noChangeArrowheads="1"/>
            </p:cNvSpPr>
            <p:nvPr/>
          </p:nvSpPr>
          <p:spPr bwMode="auto">
            <a:xfrm>
              <a:off x="2908574" y="5827704"/>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56348" name="TextBox 110"/>
            <p:cNvSpPr txBox="1">
              <a:spLocks noChangeArrowheads="1"/>
            </p:cNvSpPr>
            <p:nvPr/>
          </p:nvSpPr>
          <p:spPr bwMode="auto">
            <a:xfrm>
              <a:off x="2859582" y="610764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56349" name="TextBox 111"/>
            <p:cNvSpPr txBox="1">
              <a:spLocks noChangeArrowheads="1"/>
            </p:cNvSpPr>
            <p:nvPr/>
          </p:nvSpPr>
          <p:spPr bwMode="auto">
            <a:xfrm>
              <a:off x="2553732" y="6289463"/>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113" name="Rectangle 112"/>
            <p:cNvSpPr/>
            <p:nvPr/>
          </p:nvSpPr>
          <p:spPr>
            <a:xfrm>
              <a:off x="5448037" y="5707925"/>
              <a:ext cx="1105163" cy="914243"/>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3600" dirty="0"/>
            </a:p>
          </p:txBody>
        </p:sp>
        <p:sp>
          <p:nvSpPr>
            <p:cNvPr id="56351" name="TextBox 113"/>
            <p:cNvSpPr txBox="1">
              <a:spLocks noChangeArrowheads="1"/>
            </p:cNvSpPr>
            <p:nvPr/>
          </p:nvSpPr>
          <p:spPr bwMode="auto">
            <a:xfrm>
              <a:off x="5577682" y="575538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56352" name="TextBox 114"/>
            <p:cNvSpPr txBox="1">
              <a:spLocks noChangeArrowheads="1"/>
            </p:cNvSpPr>
            <p:nvPr/>
          </p:nvSpPr>
          <p:spPr bwMode="auto">
            <a:xfrm>
              <a:off x="5931474" y="5780244"/>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56353" name="TextBox 115"/>
            <p:cNvSpPr txBox="1">
              <a:spLocks noChangeArrowheads="1"/>
            </p:cNvSpPr>
            <p:nvPr/>
          </p:nvSpPr>
          <p:spPr bwMode="auto">
            <a:xfrm>
              <a:off x="5882482" y="6060185"/>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56354" name="TextBox 116"/>
            <p:cNvSpPr txBox="1">
              <a:spLocks noChangeArrowheads="1"/>
            </p:cNvSpPr>
            <p:nvPr/>
          </p:nvSpPr>
          <p:spPr bwMode="auto">
            <a:xfrm>
              <a:off x="5576632" y="6242003"/>
              <a:ext cx="575383" cy="338554"/>
            </a:xfrm>
            <a:prstGeom prst="rect">
              <a:avLst/>
            </a:prstGeom>
            <a:noFill/>
            <a:ln w="9525">
              <a:noFill/>
              <a:miter lim="800000"/>
              <a:headEnd/>
              <a:tailEnd/>
            </a:ln>
          </p:spPr>
          <p:txBody>
            <a:bodyPr>
              <a:spAutoFit/>
            </a:bodyPr>
            <a:lstStyle/>
            <a:p>
              <a:r>
                <a:rPr lang="en-US" sz="1600">
                  <a:solidFill>
                    <a:schemeClr val="bg1"/>
                  </a:solidFill>
                  <a:latin typeface="Calibri" pitchFamily="34" charset="0"/>
                </a:rPr>
                <a:t>K+</a:t>
              </a:r>
            </a:p>
          </p:txBody>
        </p:sp>
        <p:sp>
          <p:nvSpPr>
            <p:cNvPr id="118" name="Rectangle 117"/>
            <p:cNvSpPr/>
            <p:nvPr/>
          </p:nvSpPr>
          <p:spPr>
            <a:xfrm>
              <a:off x="965457" y="5714274"/>
              <a:ext cx="1275066" cy="89202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119" name="Straight Connector 118"/>
            <p:cNvCxnSpPr/>
            <p:nvPr/>
          </p:nvCxnSpPr>
          <p:spPr>
            <a:xfrm>
              <a:off x="1813384" y="5920614"/>
              <a:ext cx="20642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0" name="Straight Connector 119"/>
            <p:cNvCxnSpPr/>
            <p:nvPr/>
          </p:nvCxnSpPr>
          <p:spPr>
            <a:xfrm>
              <a:off x="1740342" y="6149174"/>
              <a:ext cx="20642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1" name="Straight Connector 120"/>
            <p:cNvCxnSpPr/>
            <p:nvPr/>
          </p:nvCxnSpPr>
          <p:spPr>
            <a:xfrm>
              <a:off x="1140124" y="6160285"/>
              <a:ext cx="20642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p:cNvCxnSpPr/>
            <p:nvPr/>
          </p:nvCxnSpPr>
          <p:spPr>
            <a:xfrm>
              <a:off x="1364014" y="6428526"/>
              <a:ext cx="208013"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123" name="Rectangle 122"/>
            <p:cNvSpPr/>
            <p:nvPr/>
          </p:nvSpPr>
          <p:spPr>
            <a:xfrm>
              <a:off x="3829989" y="5723797"/>
              <a:ext cx="1275066" cy="893610"/>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4000" dirty="0">
                <a:solidFill>
                  <a:schemeClr val="tx1"/>
                </a:solidFill>
              </a:endParaRPr>
            </a:p>
          </p:txBody>
        </p:sp>
        <p:cxnSp>
          <p:nvCxnSpPr>
            <p:cNvPr id="124" name="Straight Connector 123"/>
            <p:cNvCxnSpPr/>
            <p:nvPr/>
          </p:nvCxnSpPr>
          <p:spPr>
            <a:xfrm>
              <a:off x="4677916" y="5930137"/>
              <a:ext cx="20642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5" name="Straight Connector 124"/>
            <p:cNvCxnSpPr/>
            <p:nvPr/>
          </p:nvCxnSpPr>
          <p:spPr>
            <a:xfrm>
              <a:off x="4604874" y="6160285"/>
              <a:ext cx="20642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6" name="Straight Connector 125"/>
            <p:cNvCxnSpPr/>
            <p:nvPr/>
          </p:nvCxnSpPr>
          <p:spPr>
            <a:xfrm>
              <a:off x="4004656" y="6171395"/>
              <a:ext cx="20642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127" name="Straight Connector 126"/>
            <p:cNvCxnSpPr/>
            <p:nvPr/>
          </p:nvCxnSpPr>
          <p:spPr>
            <a:xfrm>
              <a:off x="4230135" y="6438050"/>
              <a:ext cx="206424" cy="0"/>
            </a:xfrm>
            <a:prstGeom prst="lin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dissolve">
                                      <p:cBhvr>
                                        <p:cTn id="7" dur="3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a:xfrm>
            <a:off x="109538" y="274638"/>
            <a:ext cx="8939212" cy="517525"/>
          </a:xfrm>
        </p:spPr>
        <p:txBody>
          <a:bodyPr/>
          <a:lstStyle/>
          <a:p>
            <a:r>
              <a:rPr lang="en-US" sz="3600" smtClean="0"/>
              <a:t>Which is closest to the real resting neuron?</a:t>
            </a:r>
          </a:p>
        </p:txBody>
      </p:sp>
      <p:sp>
        <p:nvSpPr>
          <p:cNvPr id="3" name="Slide Number Placeholder 2"/>
          <p:cNvSpPr>
            <a:spLocks noGrp="1"/>
          </p:cNvSpPr>
          <p:nvPr>
            <p:ph type="sldNum" sz="quarter" idx="12"/>
          </p:nvPr>
        </p:nvSpPr>
        <p:spPr/>
        <p:txBody>
          <a:bodyPr/>
          <a:lstStyle/>
          <a:p>
            <a:pPr>
              <a:defRPr/>
            </a:pPr>
            <a:fld id="{02B78733-BB17-4193-94D4-BDC59965D0C5}" type="slidenum">
              <a:rPr lang="en-US"/>
              <a:pPr>
                <a:defRPr/>
              </a:pPr>
              <a:t>25</a:t>
            </a:fld>
            <a:endParaRPr lang="en-US"/>
          </a:p>
        </p:txBody>
      </p:sp>
      <p:pic>
        <p:nvPicPr>
          <p:cNvPr id="58371" name="Picture 2"/>
          <p:cNvPicPr>
            <a:picLocks noChangeAspect="1" noChangeArrowheads="1"/>
          </p:cNvPicPr>
          <p:nvPr/>
        </p:nvPicPr>
        <p:blipFill>
          <a:blip r:embed="rId3"/>
          <a:srcRect/>
          <a:stretch>
            <a:fillRect/>
          </a:stretch>
        </p:blipFill>
        <p:spPr bwMode="auto">
          <a:xfrm>
            <a:off x="608013" y="893763"/>
            <a:ext cx="3673475" cy="2752725"/>
          </a:xfrm>
          <a:prstGeom prst="rect">
            <a:avLst/>
          </a:prstGeom>
          <a:noFill/>
          <a:ln w="9525">
            <a:noFill/>
            <a:miter lim="800000"/>
            <a:headEnd/>
            <a:tailEnd/>
          </a:ln>
        </p:spPr>
      </p:pic>
      <p:pic>
        <p:nvPicPr>
          <p:cNvPr id="58372" name="Picture 3"/>
          <p:cNvPicPr>
            <a:picLocks noChangeAspect="1" noChangeArrowheads="1"/>
          </p:cNvPicPr>
          <p:nvPr/>
        </p:nvPicPr>
        <p:blipFill>
          <a:blip r:embed="rId4"/>
          <a:srcRect/>
          <a:stretch>
            <a:fillRect/>
          </a:stretch>
        </p:blipFill>
        <p:spPr bwMode="auto">
          <a:xfrm>
            <a:off x="5210175" y="976313"/>
            <a:ext cx="3476625" cy="2628900"/>
          </a:xfrm>
          <a:prstGeom prst="rect">
            <a:avLst/>
          </a:prstGeom>
          <a:noFill/>
          <a:ln w="9525">
            <a:noFill/>
            <a:miter lim="800000"/>
            <a:headEnd/>
            <a:tailEnd/>
          </a:ln>
        </p:spPr>
      </p:pic>
      <p:pic>
        <p:nvPicPr>
          <p:cNvPr id="58373" name="Picture 4"/>
          <p:cNvPicPr>
            <a:picLocks noChangeAspect="1" noChangeArrowheads="1"/>
          </p:cNvPicPr>
          <p:nvPr/>
        </p:nvPicPr>
        <p:blipFill>
          <a:blip r:embed="rId5"/>
          <a:srcRect/>
          <a:stretch>
            <a:fillRect/>
          </a:stretch>
        </p:blipFill>
        <p:spPr bwMode="auto">
          <a:xfrm>
            <a:off x="2792413" y="3846513"/>
            <a:ext cx="3635375" cy="2716212"/>
          </a:xfrm>
          <a:prstGeom prst="rect">
            <a:avLst/>
          </a:prstGeom>
          <a:noFill/>
          <a:ln w="9525">
            <a:noFill/>
            <a:miter lim="800000"/>
            <a:headEnd/>
            <a:tailEnd/>
          </a:ln>
        </p:spPr>
      </p:pic>
      <p:sp>
        <p:nvSpPr>
          <p:cNvPr id="58374" name="TextBox 3"/>
          <p:cNvSpPr txBox="1">
            <a:spLocks noChangeArrowheads="1"/>
          </p:cNvSpPr>
          <p:nvPr/>
        </p:nvSpPr>
        <p:spPr bwMode="auto">
          <a:xfrm>
            <a:off x="109538" y="1227138"/>
            <a:ext cx="465137" cy="646112"/>
          </a:xfrm>
          <a:prstGeom prst="rect">
            <a:avLst/>
          </a:prstGeom>
          <a:noFill/>
          <a:ln w="9525">
            <a:noFill/>
            <a:miter lim="800000"/>
            <a:headEnd/>
            <a:tailEnd/>
          </a:ln>
        </p:spPr>
        <p:txBody>
          <a:bodyPr wrap="none">
            <a:spAutoFit/>
          </a:bodyPr>
          <a:lstStyle/>
          <a:p>
            <a:r>
              <a:rPr lang="en-US" sz="3600" b="1">
                <a:latin typeface="Calibri" pitchFamily="34" charset="0"/>
              </a:rPr>
              <a:t>A</a:t>
            </a:r>
          </a:p>
        </p:txBody>
      </p:sp>
      <p:sp>
        <p:nvSpPr>
          <p:cNvPr id="58375" name="TextBox 7"/>
          <p:cNvSpPr txBox="1">
            <a:spLocks noChangeArrowheads="1"/>
          </p:cNvSpPr>
          <p:nvPr/>
        </p:nvSpPr>
        <p:spPr bwMode="auto">
          <a:xfrm>
            <a:off x="4681538" y="1119188"/>
            <a:ext cx="442912" cy="647700"/>
          </a:xfrm>
          <a:prstGeom prst="rect">
            <a:avLst/>
          </a:prstGeom>
          <a:noFill/>
          <a:ln w="9525">
            <a:noFill/>
            <a:miter lim="800000"/>
            <a:headEnd/>
            <a:tailEnd/>
          </a:ln>
        </p:spPr>
        <p:txBody>
          <a:bodyPr wrap="none">
            <a:spAutoFit/>
          </a:bodyPr>
          <a:lstStyle/>
          <a:p>
            <a:r>
              <a:rPr lang="en-US" sz="3600" b="1">
                <a:latin typeface="Calibri" pitchFamily="34" charset="0"/>
              </a:rPr>
              <a:t>B</a:t>
            </a:r>
          </a:p>
        </p:txBody>
      </p:sp>
      <p:sp>
        <p:nvSpPr>
          <p:cNvPr id="58376" name="TextBox 8"/>
          <p:cNvSpPr txBox="1">
            <a:spLocks noChangeArrowheads="1"/>
          </p:cNvSpPr>
          <p:nvPr/>
        </p:nvSpPr>
        <p:spPr bwMode="auto">
          <a:xfrm>
            <a:off x="2143125" y="4159250"/>
            <a:ext cx="442913" cy="646113"/>
          </a:xfrm>
          <a:prstGeom prst="rect">
            <a:avLst/>
          </a:prstGeom>
          <a:noFill/>
          <a:ln w="9525">
            <a:noFill/>
            <a:miter lim="800000"/>
            <a:headEnd/>
            <a:tailEnd/>
          </a:ln>
        </p:spPr>
        <p:txBody>
          <a:bodyPr wrap="none">
            <a:spAutoFit/>
          </a:bodyPr>
          <a:lstStyle/>
          <a:p>
            <a:r>
              <a:rPr lang="en-US" sz="3600" b="1">
                <a:latin typeface="Calibri" pitchFamily="34" charset="0"/>
              </a:rPr>
              <a:t>C</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1800" y="206375"/>
            <a:ext cx="8712200" cy="1839913"/>
          </a:xfrm>
        </p:spPr>
        <p:txBody>
          <a:bodyPr rtlCol="0">
            <a:normAutofit fontScale="90000"/>
          </a:bodyPr>
          <a:lstStyle/>
          <a:p>
            <a:pPr algn="l" fontAlgn="auto">
              <a:spcAft>
                <a:spcPts val="0"/>
              </a:spcAft>
              <a:defRPr/>
            </a:pPr>
            <a:r>
              <a:rPr lang="en-US" dirty="0" smtClean="0"/>
              <a:t>Compared with a membrane containing only K+ channels, the </a:t>
            </a:r>
            <a:r>
              <a:rPr lang="en-US" dirty="0" err="1" smtClean="0"/>
              <a:t>Vm</a:t>
            </a:r>
            <a:r>
              <a:rPr lang="en-US" dirty="0" smtClean="0"/>
              <a:t> of the resting cell is</a:t>
            </a:r>
            <a:endParaRPr lang="en-US" dirty="0"/>
          </a:p>
        </p:txBody>
      </p:sp>
      <p:sp>
        <p:nvSpPr>
          <p:cNvPr id="60418" name="TextBox 5"/>
          <p:cNvSpPr txBox="1">
            <a:spLocks noChangeArrowheads="1"/>
          </p:cNvSpPr>
          <p:nvPr/>
        </p:nvSpPr>
        <p:spPr bwMode="auto">
          <a:xfrm>
            <a:off x="898525" y="4967288"/>
            <a:ext cx="7558088" cy="1754187"/>
          </a:xfrm>
          <a:prstGeom prst="rect">
            <a:avLst/>
          </a:prstGeom>
          <a:noFill/>
          <a:ln w="9525">
            <a:noFill/>
            <a:miter lim="800000"/>
            <a:headEnd/>
            <a:tailEnd/>
          </a:ln>
        </p:spPr>
        <p:txBody>
          <a:bodyPr>
            <a:spAutoFit/>
          </a:bodyPr>
          <a:lstStyle/>
          <a:p>
            <a:pPr marL="742950" indent="-742950">
              <a:buFontTx/>
              <a:buAutoNum type="alphaUcPeriod"/>
            </a:pPr>
            <a:r>
              <a:rPr lang="en-US" sz="3600">
                <a:latin typeface="Calibri" pitchFamily="34" charset="0"/>
              </a:rPr>
              <a:t>More negative than E</a:t>
            </a:r>
            <a:r>
              <a:rPr lang="en-US" sz="3600" baseline="-25000">
                <a:latin typeface="Calibri" pitchFamily="34" charset="0"/>
              </a:rPr>
              <a:t>K</a:t>
            </a:r>
            <a:r>
              <a:rPr lang="en-US" sz="3600">
                <a:latin typeface="Calibri" pitchFamily="34" charset="0"/>
              </a:rPr>
              <a:t> </a:t>
            </a:r>
          </a:p>
          <a:p>
            <a:pPr marL="742950" indent="-742950">
              <a:buFontTx/>
              <a:buAutoNum type="alphaUcPeriod"/>
            </a:pPr>
            <a:r>
              <a:rPr lang="en-US" sz="3600">
                <a:latin typeface="Calibri" pitchFamily="34" charset="0"/>
              </a:rPr>
              <a:t>Equal to E</a:t>
            </a:r>
            <a:r>
              <a:rPr lang="en-US" sz="3600" baseline="-25000">
                <a:latin typeface="Calibri" pitchFamily="34" charset="0"/>
              </a:rPr>
              <a:t>K</a:t>
            </a:r>
          </a:p>
          <a:p>
            <a:pPr marL="742950" indent="-742950">
              <a:buFontTx/>
              <a:buAutoNum type="alphaUcPeriod" startAt="3"/>
            </a:pPr>
            <a:r>
              <a:rPr lang="en-US" sz="3600">
                <a:latin typeface="Calibri" pitchFamily="34" charset="0"/>
              </a:rPr>
              <a:t>More positive than E</a:t>
            </a:r>
            <a:r>
              <a:rPr lang="en-US" sz="3600" baseline="-25000">
                <a:latin typeface="Calibri" pitchFamily="34" charset="0"/>
              </a:rPr>
              <a:t>K</a:t>
            </a:r>
          </a:p>
        </p:txBody>
      </p:sp>
      <p:sp>
        <p:nvSpPr>
          <p:cNvPr id="3" name="Slide Number Placeholder 2"/>
          <p:cNvSpPr>
            <a:spLocks noGrp="1"/>
          </p:cNvSpPr>
          <p:nvPr>
            <p:ph type="sldNum" sz="quarter" idx="12"/>
          </p:nvPr>
        </p:nvSpPr>
        <p:spPr/>
        <p:txBody>
          <a:bodyPr/>
          <a:lstStyle/>
          <a:p>
            <a:pPr>
              <a:defRPr/>
            </a:pPr>
            <a:fld id="{06C4ECA2-DDA8-45B7-A39B-EACB11B37B4D}" type="slidenum">
              <a:rPr lang="en-US"/>
              <a:pPr>
                <a:defRPr/>
              </a:pPr>
              <a:t>26</a:t>
            </a:fld>
            <a:endParaRPr lang="en-US"/>
          </a:p>
        </p:txBody>
      </p:sp>
      <p:pic>
        <p:nvPicPr>
          <p:cNvPr id="60420" name="Picture 2"/>
          <p:cNvPicPr>
            <a:picLocks noChangeAspect="1" noChangeArrowheads="1"/>
          </p:cNvPicPr>
          <p:nvPr/>
        </p:nvPicPr>
        <p:blipFill>
          <a:blip r:embed="rId3"/>
          <a:srcRect/>
          <a:stretch>
            <a:fillRect/>
          </a:stretch>
        </p:blipFill>
        <p:spPr bwMode="auto">
          <a:xfrm>
            <a:off x="2732088" y="1885950"/>
            <a:ext cx="3821112" cy="2863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5" name="Group 44"/>
          <p:cNvGrpSpPr>
            <a:grpSpLocks/>
          </p:cNvGrpSpPr>
          <p:nvPr/>
        </p:nvGrpSpPr>
        <p:grpSpPr bwMode="auto">
          <a:xfrm>
            <a:off x="44450" y="2632075"/>
            <a:ext cx="4244975" cy="2633663"/>
            <a:chOff x="44996" y="2632646"/>
            <a:chExt cx="4244643" cy="2633789"/>
          </a:xfrm>
        </p:grpSpPr>
        <p:sp>
          <p:nvSpPr>
            <p:cNvPr id="62489" name="TextBox 15"/>
            <p:cNvSpPr txBox="1">
              <a:spLocks noChangeArrowheads="1"/>
            </p:cNvSpPr>
            <p:nvPr/>
          </p:nvSpPr>
          <p:spPr bwMode="auto">
            <a:xfrm>
              <a:off x="108131" y="4347645"/>
              <a:ext cx="4095993" cy="369332"/>
            </a:xfrm>
            <a:prstGeom prst="rect">
              <a:avLst/>
            </a:prstGeom>
            <a:noFill/>
            <a:ln w="9525">
              <a:noFill/>
              <a:miter lim="800000"/>
              <a:headEnd/>
              <a:tailEnd/>
            </a:ln>
          </p:spPr>
          <p:txBody>
            <a:bodyPr wrap="none">
              <a:spAutoFit/>
            </a:bodyPr>
            <a:lstStyle/>
            <a:p>
              <a:r>
                <a:rPr lang="en-US">
                  <a:latin typeface="Calibri" pitchFamily="34" charset="0"/>
                </a:rPr>
                <a:t>− − − − − − − − − − − − − − − − − − − − − − − -</a:t>
              </a:r>
            </a:p>
          </p:txBody>
        </p:sp>
        <p:sp>
          <p:nvSpPr>
            <p:cNvPr id="23" name="Rectangle 22"/>
            <p:cNvSpPr/>
            <p:nvPr/>
          </p:nvSpPr>
          <p:spPr>
            <a:xfrm>
              <a:off x="44996" y="4048764"/>
              <a:ext cx="4244643" cy="344504"/>
            </a:xfrm>
            <a:prstGeom prst="rect">
              <a:avLst/>
            </a:prstGeom>
            <a:pattFill prst="plaid">
              <a:fgClr>
                <a:prstClr val="black"/>
              </a:fgClr>
              <a:bgClr>
                <a:prstClr val="white"/>
              </a:bgClr>
            </a:patt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2491" name="Group 23"/>
            <p:cNvGrpSpPr>
              <a:grpSpLocks/>
            </p:cNvGrpSpPr>
            <p:nvPr/>
          </p:nvGrpSpPr>
          <p:grpSpPr bwMode="auto">
            <a:xfrm>
              <a:off x="44996" y="2632646"/>
              <a:ext cx="4072464" cy="506046"/>
              <a:chOff x="85278" y="2389563"/>
              <a:chExt cx="4072464" cy="506046"/>
            </a:xfrm>
          </p:grpSpPr>
          <p:sp>
            <p:nvSpPr>
              <p:cNvPr id="35" name="Rectangle 34"/>
              <p:cNvSpPr/>
              <p:nvPr/>
            </p:nvSpPr>
            <p:spPr>
              <a:xfrm>
                <a:off x="85278" y="2394326"/>
                <a:ext cx="471451" cy="48579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6" name="Rectangle 35"/>
              <p:cNvSpPr/>
              <p:nvPr/>
            </p:nvSpPr>
            <p:spPr>
              <a:xfrm>
                <a:off x="710704" y="2410202"/>
                <a:ext cx="471451" cy="48579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7" name="Rectangle 36"/>
              <p:cNvSpPr/>
              <p:nvPr/>
            </p:nvSpPr>
            <p:spPr>
              <a:xfrm>
                <a:off x="1305970" y="2399088"/>
                <a:ext cx="471450" cy="48579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8" name="Rectangle 37"/>
              <p:cNvSpPr/>
              <p:nvPr/>
            </p:nvSpPr>
            <p:spPr>
              <a:xfrm>
                <a:off x="1902824" y="2399088"/>
                <a:ext cx="473038" cy="48579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39" name="Rectangle 38"/>
              <p:cNvSpPr/>
              <p:nvPr/>
            </p:nvSpPr>
            <p:spPr>
              <a:xfrm>
                <a:off x="2533011" y="2394326"/>
                <a:ext cx="473038" cy="48579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40" name="Rectangle 39"/>
              <p:cNvSpPr/>
              <p:nvPr/>
            </p:nvSpPr>
            <p:spPr>
              <a:xfrm>
                <a:off x="3139389" y="2394326"/>
                <a:ext cx="471451" cy="48579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sp>
            <p:nvSpPr>
              <p:cNvPr id="41" name="Rectangle 40"/>
              <p:cNvSpPr/>
              <p:nvPr/>
            </p:nvSpPr>
            <p:spPr>
              <a:xfrm>
                <a:off x="3687034" y="2389563"/>
                <a:ext cx="471450" cy="485798"/>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1400" dirty="0">
                    <a:solidFill>
                      <a:schemeClr val="tx1"/>
                    </a:solidFill>
                  </a:rPr>
                  <a:t>Na+</a:t>
                </a:r>
                <a:endParaRPr lang="en-US" sz="1400" dirty="0">
                  <a:solidFill>
                    <a:schemeClr val="tx1"/>
                  </a:solidFill>
                </a:endParaRPr>
              </a:p>
            </p:txBody>
          </p:sp>
        </p:grpSp>
        <p:sp>
          <p:nvSpPr>
            <p:cNvPr id="25" name="Rectangle 24"/>
            <p:cNvSpPr/>
            <p:nvPr/>
          </p:nvSpPr>
          <p:spPr>
            <a:xfrm>
              <a:off x="1035519" y="3162896"/>
              <a:ext cx="457164" cy="541364"/>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27" name="Rectangle 26"/>
            <p:cNvSpPr/>
            <p:nvPr/>
          </p:nvSpPr>
          <p:spPr>
            <a:xfrm>
              <a:off x="1727614" y="3162896"/>
              <a:ext cx="457164" cy="541364"/>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29" name="Rectangle 28"/>
            <p:cNvSpPr/>
            <p:nvPr/>
          </p:nvSpPr>
          <p:spPr>
            <a:xfrm>
              <a:off x="1894289" y="4725071"/>
              <a:ext cx="457164" cy="541364"/>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30" name="Rectangle 29"/>
            <p:cNvSpPr/>
            <p:nvPr/>
          </p:nvSpPr>
          <p:spPr>
            <a:xfrm>
              <a:off x="2503842" y="4725071"/>
              <a:ext cx="457164" cy="541364"/>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31" name="Rectangle 30"/>
            <p:cNvSpPr/>
            <p:nvPr/>
          </p:nvSpPr>
          <p:spPr>
            <a:xfrm>
              <a:off x="3113394" y="4725071"/>
              <a:ext cx="457164" cy="541364"/>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32" name="Rectangle 31"/>
            <p:cNvSpPr/>
            <p:nvPr/>
          </p:nvSpPr>
          <p:spPr>
            <a:xfrm>
              <a:off x="3727708" y="4725071"/>
              <a:ext cx="457164" cy="541364"/>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33" name="Rectangle 32"/>
            <p:cNvSpPr/>
            <p:nvPr/>
          </p:nvSpPr>
          <p:spPr>
            <a:xfrm>
              <a:off x="159287" y="4725071"/>
              <a:ext cx="457164" cy="541364"/>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000" dirty="0"/>
                <a:t>K+</a:t>
              </a:r>
              <a:endParaRPr lang="en-US" sz="2000" dirty="0"/>
            </a:p>
          </p:txBody>
        </p:sp>
        <p:sp>
          <p:nvSpPr>
            <p:cNvPr id="34" name="Up Arrow 33"/>
            <p:cNvSpPr/>
            <p:nvPr/>
          </p:nvSpPr>
          <p:spPr>
            <a:xfrm>
              <a:off x="1000596" y="3632819"/>
              <a:ext cx="509548" cy="1135117"/>
            </a:xfrm>
            <a:prstGeom prst="upArrow">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2500" name="TextBox 41"/>
            <p:cNvSpPr txBox="1">
              <a:spLocks noChangeArrowheads="1"/>
            </p:cNvSpPr>
            <p:nvPr/>
          </p:nvSpPr>
          <p:spPr bwMode="auto">
            <a:xfrm>
              <a:off x="44996" y="3692212"/>
              <a:ext cx="4234184" cy="369332"/>
            </a:xfrm>
            <a:prstGeom prst="rect">
              <a:avLst/>
            </a:prstGeom>
            <a:noFill/>
            <a:ln w="9525">
              <a:noFill/>
              <a:miter lim="800000"/>
              <a:headEnd/>
              <a:tailEnd/>
            </a:ln>
          </p:spPr>
          <p:txBody>
            <a:bodyPr>
              <a:spAutoFit/>
            </a:bodyPr>
            <a:lstStyle/>
            <a:p>
              <a:r>
                <a:rPr lang="en-US">
                  <a:latin typeface="Calibri" pitchFamily="34" charset="0"/>
                </a:rPr>
                <a:t>+ + + + + + + + + + + + + + + + + + + + + + + + </a:t>
              </a:r>
            </a:p>
          </p:txBody>
        </p:sp>
      </p:grpSp>
      <p:grpSp>
        <p:nvGrpSpPr>
          <p:cNvPr id="62466" name="Group 12"/>
          <p:cNvGrpSpPr>
            <a:grpSpLocks/>
          </p:cNvGrpSpPr>
          <p:nvPr/>
        </p:nvGrpSpPr>
        <p:grpSpPr bwMode="auto">
          <a:xfrm>
            <a:off x="4721225" y="1682750"/>
            <a:ext cx="4140200" cy="4019550"/>
            <a:chOff x="4528139" y="651747"/>
            <a:chExt cx="4699055" cy="4564276"/>
          </a:xfrm>
        </p:grpSpPr>
        <p:sp>
          <p:nvSpPr>
            <p:cNvPr id="3" name="Rectangle 2"/>
            <p:cNvSpPr/>
            <p:nvPr/>
          </p:nvSpPr>
          <p:spPr>
            <a:xfrm>
              <a:off x="4594806" y="2423739"/>
              <a:ext cx="2540517" cy="283013"/>
            </a:xfrm>
            <a:prstGeom prst="rect">
              <a:avLst/>
            </a:prstGeom>
            <a:solidFill>
              <a:srgbClr val="48FF38"/>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4594806" y="3595453"/>
              <a:ext cx="2540517" cy="283013"/>
            </a:xfrm>
            <a:prstGeom prst="rect">
              <a:avLst/>
            </a:prstGeom>
            <a:solidFill>
              <a:srgbClr val="FF38C3"/>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7" name="Straight Connector 6"/>
            <p:cNvCxnSpPr>
              <a:stCxn id="3" idx="0"/>
            </p:cNvCxnSpPr>
            <p:nvPr/>
          </p:nvCxnSpPr>
          <p:spPr>
            <a:xfrm flipV="1">
              <a:off x="5865063" y="1086183"/>
              <a:ext cx="0" cy="13375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865063" y="3878467"/>
              <a:ext cx="0" cy="13375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7938918" y="1086183"/>
              <a:ext cx="0" cy="1337556"/>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7938918" y="4127230"/>
              <a:ext cx="1801" cy="1088793"/>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5865063" y="5216023"/>
              <a:ext cx="2073855"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10800000" flipH="1" flipV="1">
              <a:off x="5865063" y="1107815"/>
              <a:ext cx="2073855" cy="0"/>
            </a:xfrm>
            <a:prstGeom prst="line">
              <a:avLst/>
            </a:prstGeom>
            <a:ln w="38100" cmpd="sng">
              <a:solidFill>
                <a:schemeClr val="tx1"/>
              </a:solidFill>
              <a:headEnd type="triangle" w="lg" len="lg"/>
              <a:tailEnd type="none"/>
            </a:ln>
          </p:spPr>
          <p:style>
            <a:lnRef idx="2">
              <a:schemeClr val="accent1"/>
            </a:lnRef>
            <a:fillRef idx="0">
              <a:schemeClr val="accent1"/>
            </a:fillRef>
            <a:effectRef idx="1">
              <a:schemeClr val="accent1"/>
            </a:effectRef>
            <a:fontRef idx="minor">
              <a:schemeClr val="tx1"/>
            </a:fontRef>
          </p:style>
        </p:cxnSp>
        <p:sp>
          <p:nvSpPr>
            <p:cNvPr id="62479" name="TextBox 14"/>
            <p:cNvSpPr txBox="1">
              <a:spLocks noChangeArrowheads="1"/>
            </p:cNvSpPr>
            <p:nvPr/>
          </p:nvSpPr>
          <p:spPr bwMode="auto">
            <a:xfrm>
              <a:off x="4528139" y="2623703"/>
              <a:ext cx="2639740" cy="369332"/>
            </a:xfrm>
            <a:prstGeom prst="rect">
              <a:avLst/>
            </a:prstGeom>
            <a:noFill/>
            <a:ln w="9525">
              <a:noFill/>
              <a:miter lim="800000"/>
              <a:headEnd/>
              <a:tailEnd/>
            </a:ln>
          </p:spPr>
          <p:txBody>
            <a:bodyPr wrap="none">
              <a:spAutoFit/>
            </a:bodyPr>
            <a:lstStyle/>
            <a:p>
              <a:r>
                <a:rPr lang="en-US">
                  <a:latin typeface="Calibri" pitchFamily="34" charset="0"/>
                </a:rPr>
                <a:t>+ + + + + + + + + + + + + + +</a:t>
              </a:r>
            </a:p>
          </p:txBody>
        </p:sp>
        <p:cxnSp>
          <p:nvCxnSpPr>
            <p:cNvPr id="18" name="Straight Connector 17"/>
            <p:cNvCxnSpPr/>
            <p:nvPr/>
          </p:nvCxnSpPr>
          <p:spPr>
            <a:xfrm>
              <a:off x="7519102" y="2423739"/>
              <a:ext cx="801795"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7719101" y="2575161"/>
              <a:ext cx="418014"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62482" name="Picture 25"/>
            <p:cNvPicPr>
              <a:picLocks noChangeAspect="1"/>
            </p:cNvPicPr>
            <p:nvPr/>
          </p:nvPicPr>
          <p:blipFill>
            <a:blip r:embed="rId3"/>
            <a:srcRect/>
            <a:stretch>
              <a:fillRect/>
            </a:stretch>
          </p:blipFill>
          <p:spPr bwMode="auto">
            <a:xfrm rot="5400000">
              <a:off x="7276059" y="3412092"/>
              <a:ext cx="1307182" cy="291937"/>
            </a:xfrm>
            <a:prstGeom prst="rect">
              <a:avLst/>
            </a:prstGeom>
            <a:noFill/>
            <a:ln w="9525">
              <a:noFill/>
              <a:miter lim="800000"/>
              <a:headEnd/>
              <a:tailEnd/>
            </a:ln>
          </p:spPr>
        </p:pic>
        <p:cxnSp>
          <p:nvCxnSpPr>
            <p:cNvPr id="28" name="Straight Connector 27"/>
            <p:cNvCxnSpPr/>
            <p:nvPr/>
          </p:nvCxnSpPr>
          <p:spPr>
            <a:xfrm flipV="1">
              <a:off x="7938918" y="2539108"/>
              <a:ext cx="1801" cy="454264"/>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62484" name="TextBox 4"/>
            <p:cNvSpPr txBox="1">
              <a:spLocks noChangeArrowheads="1"/>
            </p:cNvSpPr>
            <p:nvPr/>
          </p:nvSpPr>
          <p:spPr bwMode="auto">
            <a:xfrm>
              <a:off x="5046118" y="2993035"/>
              <a:ext cx="1630412" cy="369332"/>
            </a:xfrm>
            <a:prstGeom prst="rect">
              <a:avLst/>
            </a:prstGeom>
            <a:noFill/>
            <a:ln w="9525">
              <a:noFill/>
              <a:miter lim="800000"/>
              <a:headEnd/>
              <a:tailEnd/>
            </a:ln>
          </p:spPr>
          <p:txBody>
            <a:bodyPr wrap="none">
              <a:spAutoFit/>
            </a:bodyPr>
            <a:lstStyle/>
            <a:p>
              <a:r>
                <a:rPr lang="en-US">
                  <a:latin typeface="Calibri" pitchFamily="34" charset="0"/>
                </a:rPr>
                <a:t>CAPACITOR “C”</a:t>
              </a:r>
            </a:p>
          </p:txBody>
        </p:sp>
        <p:sp>
          <p:nvSpPr>
            <p:cNvPr id="62485" name="TextBox 5"/>
            <p:cNvSpPr txBox="1">
              <a:spLocks noChangeArrowheads="1"/>
            </p:cNvSpPr>
            <p:nvPr/>
          </p:nvSpPr>
          <p:spPr bwMode="auto">
            <a:xfrm>
              <a:off x="8170701" y="1945229"/>
              <a:ext cx="1019292" cy="646331"/>
            </a:xfrm>
            <a:prstGeom prst="rect">
              <a:avLst/>
            </a:prstGeom>
            <a:noFill/>
            <a:ln w="9525">
              <a:noFill/>
              <a:miter lim="800000"/>
              <a:headEnd/>
              <a:tailEnd/>
            </a:ln>
          </p:spPr>
          <p:txBody>
            <a:bodyPr wrap="none">
              <a:spAutoFit/>
            </a:bodyPr>
            <a:lstStyle/>
            <a:p>
              <a:pPr algn="ctr"/>
              <a:r>
                <a:rPr lang="en-US">
                  <a:latin typeface="Calibri" pitchFamily="34" charset="0"/>
                </a:rPr>
                <a:t>BATTERY </a:t>
              </a:r>
            </a:p>
            <a:p>
              <a:pPr algn="ctr"/>
              <a:r>
                <a:rPr lang="en-US">
                  <a:latin typeface="Calibri" pitchFamily="34" charset="0"/>
                </a:rPr>
                <a:t>“V” volts</a:t>
              </a:r>
            </a:p>
          </p:txBody>
        </p:sp>
        <p:sp>
          <p:nvSpPr>
            <p:cNvPr id="62486" name="TextBox 11"/>
            <p:cNvSpPr txBox="1">
              <a:spLocks noChangeArrowheads="1"/>
            </p:cNvSpPr>
            <p:nvPr/>
          </p:nvSpPr>
          <p:spPr bwMode="auto">
            <a:xfrm>
              <a:off x="7903357" y="3943935"/>
              <a:ext cx="1323837" cy="646331"/>
            </a:xfrm>
            <a:prstGeom prst="rect">
              <a:avLst/>
            </a:prstGeom>
            <a:noFill/>
            <a:ln w="9525">
              <a:noFill/>
              <a:miter lim="800000"/>
              <a:headEnd/>
              <a:tailEnd/>
            </a:ln>
          </p:spPr>
          <p:txBody>
            <a:bodyPr wrap="none">
              <a:spAutoFit/>
            </a:bodyPr>
            <a:lstStyle/>
            <a:p>
              <a:r>
                <a:rPr lang="en-US">
                  <a:latin typeface="Calibri" pitchFamily="34" charset="0"/>
                </a:rPr>
                <a:t>RESISTANCE</a:t>
              </a:r>
            </a:p>
            <a:p>
              <a:r>
                <a:rPr lang="en-US">
                  <a:latin typeface="Calibri" pitchFamily="34" charset="0"/>
                </a:rPr>
                <a:t>“R” Ohms</a:t>
              </a:r>
            </a:p>
          </p:txBody>
        </p:sp>
        <p:sp>
          <p:nvSpPr>
            <p:cNvPr id="62487" name="TextBox 16"/>
            <p:cNvSpPr txBox="1">
              <a:spLocks noChangeArrowheads="1"/>
            </p:cNvSpPr>
            <p:nvPr/>
          </p:nvSpPr>
          <p:spPr bwMode="auto">
            <a:xfrm>
              <a:off x="5413716" y="651747"/>
              <a:ext cx="1380193" cy="369332"/>
            </a:xfrm>
            <a:prstGeom prst="rect">
              <a:avLst/>
            </a:prstGeom>
            <a:noFill/>
            <a:ln w="9525">
              <a:noFill/>
              <a:miter lim="800000"/>
              <a:headEnd/>
              <a:tailEnd/>
            </a:ln>
          </p:spPr>
          <p:txBody>
            <a:bodyPr wrap="none">
              <a:spAutoFit/>
            </a:bodyPr>
            <a:lstStyle/>
            <a:p>
              <a:r>
                <a:rPr lang="en-US">
                  <a:latin typeface="Calibri" pitchFamily="34" charset="0"/>
                </a:rPr>
                <a:t>CURRENT “I”</a:t>
              </a:r>
            </a:p>
          </p:txBody>
        </p:sp>
        <p:sp>
          <p:nvSpPr>
            <p:cNvPr id="62488" name="TextBox 42"/>
            <p:cNvSpPr txBox="1">
              <a:spLocks noChangeArrowheads="1"/>
            </p:cNvSpPr>
            <p:nvPr/>
          </p:nvSpPr>
          <p:spPr bwMode="auto">
            <a:xfrm>
              <a:off x="4578266" y="3296172"/>
              <a:ext cx="2639740" cy="369332"/>
            </a:xfrm>
            <a:prstGeom prst="rect">
              <a:avLst/>
            </a:prstGeom>
            <a:noFill/>
            <a:ln w="9525">
              <a:noFill/>
              <a:miter lim="800000"/>
              <a:headEnd/>
              <a:tailEnd/>
            </a:ln>
          </p:spPr>
          <p:txBody>
            <a:bodyPr wrap="none">
              <a:spAutoFit/>
            </a:bodyPr>
            <a:lstStyle/>
            <a:p>
              <a:r>
                <a:rPr lang="en-US">
                  <a:latin typeface="Calibri" pitchFamily="34" charset="0"/>
                </a:rPr>
                <a:t>− − − − − − − − − − − − − − − </a:t>
              </a:r>
            </a:p>
          </p:txBody>
        </p:sp>
      </p:grpSp>
      <p:sp>
        <p:nvSpPr>
          <p:cNvPr id="62467" name="Title 18"/>
          <p:cNvSpPr>
            <a:spLocks noGrp="1"/>
          </p:cNvSpPr>
          <p:nvPr>
            <p:ph type="title"/>
          </p:nvPr>
        </p:nvSpPr>
        <p:spPr>
          <a:xfrm>
            <a:off x="442913" y="274638"/>
            <a:ext cx="8229600" cy="1143000"/>
          </a:xfrm>
        </p:spPr>
        <p:txBody>
          <a:bodyPr anchor="t"/>
          <a:lstStyle/>
          <a:p>
            <a:r>
              <a:rPr lang="en-US" sz="3600" i="1" smtClean="0"/>
              <a:t>Basic physics in understanding cell function</a:t>
            </a:r>
            <a:r>
              <a:rPr lang="en-US" sz="3600" smtClean="0"/>
              <a:t/>
            </a:r>
            <a:br>
              <a:rPr lang="en-US" sz="3600" smtClean="0"/>
            </a:br>
            <a:r>
              <a:rPr lang="en-US" sz="3600" smtClean="0"/>
              <a:t>Membrane             Capacitor circuit</a:t>
            </a:r>
            <a:br>
              <a:rPr lang="en-US" sz="3600" smtClean="0"/>
            </a:br>
            <a:endParaRPr lang="en-US" sz="3600" i="1" smtClean="0"/>
          </a:p>
        </p:txBody>
      </p:sp>
      <p:sp>
        <p:nvSpPr>
          <p:cNvPr id="20" name="Left-Right Arrow 19"/>
          <p:cNvSpPr>
            <a:spLocks noChangeAspect="1"/>
          </p:cNvSpPr>
          <p:nvPr/>
        </p:nvSpPr>
        <p:spPr>
          <a:xfrm>
            <a:off x="3594100" y="976313"/>
            <a:ext cx="1004888" cy="400050"/>
          </a:xfrm>
          <a:prstGeom prst="leftRightArrow">
            <a:avLst/>
          </a:prstGeom>
          <a:gradFill>
            <a:gsLst>
              <a:gs pos="0">
                <a:schemeClr val="accent2">
                  <a:lumMod val="75000"/>
                </a:schemeClr>
              </a:gs>
              <a:gs pos="59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Slide Number Placeholder 1"/>
          <p:cNvSpPr>
            <a:spLocks noGrp="1"/>
          </p:cNvSpPr>
          <p:nvPr>
            <p:ph type="sldNum" sz="quarter" idx="12"/>
          </p:nvPr>
        </p:nvSpPr>
        <p:spPr/>
        <p:txBody>
          <a:bodyPr/>
          <a:lstStyle/>
          <a:p>
            <a:pPr>
              <a:defRPr/>
            </a:pPr>
            <a:fld id="{B32A0E98-6CE2-4E33-8978-407D717046A2}" type="slidenum">
              <a:rPr lang="en-US"/>
              <a:pPr>
                <a:defRPr/>
              </a:pPr>
              <a:t>27</a:t>
            </a:fld>
            <a:endParaRPr lang="en-US"/>
          </a:p>
        </p:txBody>
      </p:sp>
      <p:sp>
        <p:nvSpPr>
          <p:cNvPr id="62470" name="TextBox 21"/>
          <p:cNvSpPr txBox="1">
            <a:spLocks noChangeArrowheads="1"/>
          </p:cNvSpPr>
          <p:nvPr/>
        </p:nvSpPr>
        <p:spPr bwMode="auto">
          <a:xfrm>
            <a:off x="1000125" y="5767388"/>
            <a:ext cx="7827963" cy="954087"/>
          </a:xfrm>
          <a:prstGeom prst="rect">
            <a:avLst/>
          </a:prstGeom>
          <a:noFill/>
          <a:ln w="9525">
            <a:noFill/>
            <a:miter lim="800000"/>
            <a:headEnd/>
            <a:tailEnd/>
          </a:ln>
        </p:spPr>
        <p:txBody>
          <a:bodyPr>
            <a:spAutoFit/>
          </a:bodyPr>
          <a:lstStyle/>
          <a:p>
            <a:r>
              <a:rPr lang="en-US" sz="2800">
                <a:latin typeface="Calibri" pitchFamily="34" charset="0"/>
              </a:rPr>
              <a:t>Channel Conductance measured in ‘G’ Seimens</a:t>
            </a:r>
          </a:p>
          <a:p>
            <a:r>
              <a:rPr lang="en-US" sz="2800">
                <a:latin typeface="Calibri" pitchFamily="34" charset="0"/>
              </a:rPr>
              <a:t>G = 1/R</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1037"/>
          </a:xfrm>
        </p:spPr>
        <p:txBody>
          <a:bodyPr rtlCol="0">
            <a:normAutofit fontScale="90000"/>
          </a:bodyPr>
          <a:lstStyle/>
          <a:p>
            <a:pPr fontAlgn="auto">
              <a:spcAft>
                <a:spcPts val="0"/>
              </a:spcAft>
              <a:defRPr/>
            </a:pPr>
            <a:r>
              <a:rPr lang="en-US" dirty="0" smtClean="0">
                <a:latin typeface="Arial" pitchFamily="34" charset="0"/>
                <a:cs typeface="Arial" pitchFamily="34" charset="0"/>
              </a:rPr>
              <a:t>Summary</a:t>
            </a:r>
            <a:endParaRPr lang="en-US" dirty="0">
              <a:latin typeface="Arial" pitchFamily="34" charset="0"/>
              <a:cs typeface="Arial" pitchFamily="34" charset="0"/>
            </a:endParaRPr>
          </a:p>
        </p:txBody>
      </p:sp>
      <p:sp>
        <p:nvSpPr>
          <p:cNvPr id="3" name="Content Placeholder 2"/>
          <p:cNvSpPr>
            <a:spLocks noGrp="1"/>
          </p:cNvSpPr>
          <p:nvPr>
            <p:ph idx="1"/>
          </p:nvPr>
        </p:nvSpPr>
        <p:spPr>
          <a:xfrm>
            <a:off x="457200" y="1104900"/>
            <a:ext cx="8229600" cy="5021263"/>
          </a:xfrm>
        </p:spPr>
        <p:txBody>
          <a:bodyPr rtlCol="0">
            <a:normAutofit fontScale="77500" lnSpcReduction="20000"/>
          </a:bodyPr>
          <a:lstStyle/>
          <a:p>
            <a:pPr fontAlgn="auto">
              <a:spcAft>
                <a:spcPts val="0"/>
              </a:spcAft>
              <a:buFont typeface="Arial"/>
              <a:buChar char="•"/>
              <a:defRPr/>
            </a:pPr>
            <a:r>
              <a:rPr lang="en-US" sz="3600" dirty="0" smtClean="0">
                <a:latin typeface="Arial" pitchFamily="34" charset="0"/>
                <a:cs typeface="Arial" pitchFamily="34" charset="0"/>
              </a:rPr>
              <a:t>Concentration gradients across membranes containing selective ion channels establish membrane potentials</a:t>
            </a:r>
          </a:p>
          <a:p>
            <a:pPr fontAlgn="auto">
              <a:spcAft>
                <a:spcPts val="0"/>
              </a:spcAft>
              <a:buFont typeface="Arial"/>
              <a:buChar char="•"/>
              <a:defRPr/>
            </a:pPr>
            <a:r>
              <a:rPr lang="en-US" sz="3600" dirty="0" smtClean="0">
                <a:latin typeface="Arial" pitchFamily="34" charset="0"/>
                <a:cs typeface="Arial" pitchFamily="34" charset="0"/>
              </a:rPr>
              <a:t>The equilibrium potential for an ion </a:t>
            </a:r>
            <a:r>
              <a:rPr lang="en-US" sz="3600" dirty="0" err="1" smtClean="0">
                <a:latin typeface="Arial" pitchFamily="34" charset="0"/>
                <a:cs typeface="Arial" pitchFamily="34" charset="0"/>
              </a:rPr>
              <a:t>E</a:t>
            </a:r>
            <a:r>
              <a:rPr lang="en-US" sz="3600" baseline="-25000" dirty="0" err="1" smtClean="0">
                <a:latin typeface="Arial" pitchFamily="34" charset="0"/>
                <a:cs typeface="Arial" pitchFamily="34" charset="0"/>
              </a:rPr>
              <a:t>ion</a:t>
            </a:r>
            <a:r>
              <a:rPr lang="en-US" sz="3600" dirty="0" smtClean="0">
                <a:latin typeface="Arial" pitchFamily="34" charset="0"/>
                <a:cs typeface="Arial" pitchFamily="34" charset="0"/>
              </a:rPr>
              <a:t> occurs when the concentration gradient ‘pushing’ the ion in one direction is balanced by the electrical gradient ‘pulling’ the ion in the opposite direction</a:t>
            </a:r>
          </a:p>
          <a:p>
            <a:pPr fontAlgn="auto">
              <a:spcAft>
                <a:spcPts val="0"/>
              </a:spcAft>
              <a:buFont typeface="Arial"/>
              <a:buChar char="•"/>
              <a:defRPr/>
            </a:pPr>
            <a:r>
              <a:rPr lang="en-US" sz="3600" dirty="0" smtClean="0">
                <a:latin typeface="Arial" pitchFamily="34" charset="0"/>
                <a:cs typeface="Arial" pitchFamily="34" charset="0"/>
              </a:rPr>
              <a:t>The resting potential in a cell results from opposing Na+ and K+ concentration gradients, combined with the presence of both K+ and Na+ leak ion channels </a:t>
            </a:r>
          </a:p>
          <a:p>
            <a:pPr fontAlgn="auto">
              <a:spcAft>
                <a:spcPts val="0"/>
              </a:spcAft>
              <a:buFont typeface="Arial"/>
              <a:buChar char="•"/>
              <a:defRPr/>
            </a:pPr>
            <a:r>
              <a:rPr lang="en-US" sz="3600" dirty="0" smtClean="0">
                <a:latin typeface="Arial" pitchFamily="34" charset="0"/>
                <a:cs typeface="Arial" pitchFamily="34" charset="0"/>
              </a:rPr>
              <a:t>Cell membranes can be represented by electrical circuits</a:t>
            </a:r>
          </a:p>
          <a:p>
            <a:pPr fontAlgn="auto">
              <a:spcAft>
                <a:spcPts val="0"/>
              </a:spcAft>
              <a:buFont typeface="Arial"/>
              <a:buChar char="•"/>
              <a:defRPr/>
            </a:pPr>
            <a:endParaRPr lang="en-US" dirty="0"/>
          </a:p>
        </p:txBody>
      </p:sp>
      <p:sp>
        <p:nvSpPr>
          <p:cNvPr id="4" name="Slide Number Placeholder 3"/>
          <p:cNvSpPr>
            <a:spLocks noGrp="1"/>
          </p:cNvSpPr>
          <p:nvPr>
            <p:ph type="sldNum" sz="quarter" idx="12"/>
          </p:nvPr>
        </p:nvSpPr>
        <p:spPr/>
        <p:txBody>
          <a:bodyPr/>
          <a:lstStyle/>
          <a:p>
            <a:pPr>
              <a:defRPr/>
            </a:pPr>
            <a:fld id="{2086E37A-A69D-4EDA-8DDA-647082DC54AF}" type="slidenum">
              <a:rPr lang="en-US"/>
              <a:pPr>
                <a:defRPr/>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p:cNvSpPr>
            <a:spLocks noGrp="1"/>
          </p:cNvSpPr>
          <p:nvPr>
            <p:ph type="title"/>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F0AE6D45-14BA-40E1-8AD4-874D821F8E95}" type="slidenum">
              <a:rPr lang="en-US"/>
              <a:pPr>
                <a:defRPr/>
              </a:pPr>
              <a:t>29</a:t>
            </a:fld>
            <a:endParaRPr lang="en-US"/>
          </a:p>
        </p:txBody>
      </p:sp>
      <p:sp>
        <p:nvSpPr>
          <p:cNvPr id="65539" name="TextBox 4"/>
          <p:cNvSpPr txBox="1">
            <a:spLocks noChangeArrowheads="1"/>
          </p:cNvSpPr>
          <p:nvPr/>
        </p:nvSpPr>
        <p:spPr bwMode="auto">
          <a:xfrm>
            <a:off x="241300" y="1836738"/>
            <a:ext cx="8378825" cy="1570037"/>
          </a:xfrm>
          <a:prstGeom prst="rect">
            <a:avLst/>
          </a:prstGeom>
          <a:noFill/>
          <a:ln w="9525">
            <a:noFill/>
            <a:miter lim="800000"/>
            <a:headEnd/>
            <a:tailEnd/>
          </a:ln>
        </p:spPr>
        <p:txBody>
          <a:bodyPr wrap="none">
            <a:spAutoFit/>
          </a:bodyPr>
          <a:lstStyle/>
          <a:p>
            <a:pPr algn="ctr"/>
            <a:r>
              <a:rPr lang="en-US" sz="3200">
                <a:latin typeface="Calibri" pitchFamily="34" charset="0"/>
              </a:rPr>
              <a:t>In the next class, we will look at how changes in </a:t>
            </a:r>
          </a:p>
          <a:p>
            <a:pPr algn="ctr"/>
            <a:r>
              <a:rPr lang="en-US" sz="3200">
                <a:latin typeface="Calibri" pitchFamily="34" charset="0"/>
              </a:rPr>
              <a:t>membrane potential create action potentials and </a:t>
            </a:r>
          </a:p>
          <a:p>
            <a:pPr algn="ctr"/>
            <a:r>
              <a:rPr lang="en-US" sz="3200">
                <a:latin typeface="Calibri" pitchFamily="34" charset="0"/>
              </a:rPr>
              <a:t>how they are propagated…..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663" y="276225"/>
            <a:ext cx="8637587" cy="6186488"/>
          </a:xfrm>
          <a:prstGeom prst="rect">
            <a:avLst/>
          </a:prstGeom>
          <a:noFill/>
        </p:spPr>
        <p:txBody>
          <a:bodyPr>
            <a:spAutoFit/>
          </a:bodyPr>
          <a:lstStyle/>
          <a:p>
            <a:pPr fontAlgn="auto">
              <a:spcBef>
                <a:spcPts val="0"/>
              </a:spcBef>
              <a:spcAft>
                <a:spcPts val="0"/>
              </a:spcAft>
              <a:defRPr/>
            </a:pPr>
            <a:r>
              <a:rPr lang="en-US" b="1" dirty="0">
                <a:latin typeface="+mn-lt"/>
              </a:rPr>
              <a:t>Materials required for this activity: </a:t>
            </a:r>
          </a:p>
          <a:p>
            <a:pPr marL="285750" indent="-285750" fontAlgn="auto">
              <a:spcBef>
                <a:spcPts val="0"/>
              </a:spcBef>
              <a:spcAft>
                <a:spcPts val="0"/>
              </a:spcAft>
              <a:buFontTx/>
              <a:buChar char="-"/>
              <a:defRPr/>
            </a:pPr>
            <a:r>
              <a:rPr lang="en-US" dirty="0">
                <a:latin typeface="+mn-lt"/>
              </a:rPr>
              <a:t>A large sheet of white paper (approximately 3’ x 4’). Note: this entire activity can be done with smaller activity boards.</a:t>
            </a:r>
          </a:p>
          <a:p>
            <a:pPr marL="285750" indent="-285750" fontAlgn="auto">
              <a:spcBef>
                <a:spcPts val="0"/>
              </a:spcBef>
              <a:spcAft>
                <a:spcPts val="0"/>
              </a:spcAft>
              <a:buFontTx/>
              <a:buChar char="-"/>
              <a:defRPr/>
            </a:pPr>
            <a:r>
              <a:rPr lang="en-US" dirty="0">
                <a:latin typeface="+mn-lt"/>
              </a:rPr>
              <a:t>Sticky notes (3 colors) and sizes (small and large).  </a:t>
            </a:r>
          </a:p>
          <a:p>
            <a:pPr marL="285750" indent="-285750" fontAlgn="auto">
              <a:spcBef>
                <a:spcPts val="0"/>
              </a:spcBef>
              <a:spcAft>
                <a:spcPts val="0"/>
              </a:spcAft>
              <a:buFontTx/>
              <a:buChar char="-"/>
              <a:defRPr/>
            </a:pPr>
            <a:endParaRPr lang="en-US" dirty="0">
              <a:latin typeface="+mn-lt"/>
            </a:endParaRPr>
          </a:p>
          <a:p>
            <a:pPr fontAlgn="auto">
              <a:spcBef>
                <a:spcPts val="0"/>
              </a:spcBef>
              <a:spcAft>
                <a:spcPts val="0"/>
              </a:spcAft>
              <a:defRPr/>
            </a:pPr>
            <a:r>
              <a:rPr lang="en-US" b="1" dirty="0">
                <a:latin typeface="+mn-lt"/>
              </a:rPr>
              <a:t>Prepare the activity boards: </a:t>
            </a:r>
            <a:endParaRPr lang="en-US" b="1" dirty="0">
              <a:latin typeface="+mn-lt"/>
            </a:endParaRPr>
          </a:p>
          <a:p>
            <a:pPr marL="285750" indent="-285750" fontAlgn="auto">
              <a:spcBef>
                <a:spcPts val="0"/>
              </a:spcBef>
              <a:spcAft>
                <a:spcPts val="0"/>
              </a:spcAft>
              <a:buFontTx/>
              <a:buChar char="-"/>
              <a:defRPr/>
            </a:pPr>
            <a:r>
              <a:rPr lang="en-US" dirty="0">
                <a:latin typeface="+mn-lt"/>
              </a:rPr>
              <a:t>Draw a representation of the phospholipid bilayer on the white paper across the long axis (“landscape mode”).  The bilayer should divide the paper in half.</a:t>
            </a:r>
          </a:p>
          <a:p>
            <a:pPr marL="285750" indent="-285750" fontAlgn="auto">
              <a:spcBef>
                <a:spcPts val="0"/>
              </a:spcBef>
              <a:spcAft>
                <a:spcPts val="0"/>
              </a:spcAft>
              <a:buFontTx/>
              <a:buChar char="-"/>
              <a:defRPr/>
            </a:pPr>
            <a:r>
              <a:rPr lang="en-US" dirty="0">
                <a:latin typeface="+mn-lt"/>
              </a:rPr>
              <a:t>Using small stickies, prepare sticky note “ions” (Na+ and K+).  These individual ions represent the ions that can move across the membrane to establish the electrical gradient</a:t>
            </a:r>
            <a:r>
              <a:rPr lang="en-US" dirty="0">
                <a:latin typeface="+mn-lt"/>
              </a:rPr>
              <a:t>)</a:t>
            </a:r>
            <a:r>
              <a:rPr lang="en-US" dirty="0">
                <a:latin typeface="+mn-lt"/>
              </a:rPr>
              <a:t>.  One color sticky will be K+ ions, the other will be Na+ ions (e.g. pink stickies for K+ ions and green stickies Na+ ions).  Label the sticky notes (6-10 per activity board). </a:t>
            </a:r>
          </a:p>
          <a:p>
            <a:pPr marL="285750" indent="-285750" fontAlgn="auto">
              <a:spcBef>
                <a:spcPts val="0"/>
              </a:spcBef>
              <a:spcAft>
                <a:spcPts val="0"/>
              </a:spcAft>
              <a:buFontTx/>
              <a:buChar char="-"/>
              <a:defRPr/>
            </a:pPr>
            <a:r>
              <a:rPr lang="en-US" dirty="0">
                <a:latin typeface="+mn-lt"/>
              </a:rPr>
              <a:t>Using larger stickies, prepare “pools” of immovable K+ and Na+ ions (these represent the intracellular and extracellular excess concentrations of ions that maintain the chemical concentration).  Ensure that the color is consistent between the big and small stickies (</a:t>
            </a:r>
            <a:r>
              <a:rPr lang="en-US" dirty="0">
                <a:latin typeface="+mn-lt"/>
              </a:rPr>
              <a:t>e.g. pink </a:t>
            </a:r>
            <a:r>
              <a:rPr lang="en-US" dirty="0">
                <a:latin typeface="+mn-lt"/>
              </a:rPr>
              <a:t>stickies </a:t>
            </a:r>
            <a:r>
              <a:rPr lang="en-US" dirty="0">
                <a:latin typeface="+mn-lt"/>
              </a:rPr>
              <a:t>for K+ ions and green stickies Na+ ions)</a:t>
            </a:r>
            <a:r>
              <a:rPr lang="en-US" dirty="0">
                <a:latin typeface="+mn-lt"/>
              </a:rPr>
              <a:t>. </a:t>
            </a:r>
          </a:p>
          <a:p>
            <a:pPr marL="285750" indent="-285750" fontAlgn="auto">
              <a:spcBef>
                <a:spcPts val="0"/>
              </a:spcBef>
              <a:spcAft>
                <a:spcPts val="0"/>
              </a:spcAft>
              <a:buFontTx/>
              <a:buChar char="-"/>
              <a:defRPr/>
            </a:pPr>
            <a:r>
              <a:rPr lang="en-US" dirty="0">
                <a:latin typeface="+mn-lt"/>
              </a:rPr>
              <a:t>Using the third color stickies, label the small stickies ‘-’, and the large stickies will be ‘pools’ of – charges.  These ‘-’ charges are kept deliberately vague, as they might represent </a:t>
            </a:r>
            <a:r>
              <a:rPr lang="en-US" dirty="0" err="1">
                <a:latin typeface="+mn-lt"/>
              </a:rPr>
              <a:t>Cl</a:t>
            </a:r>
            <a:r>
              <a:rPr lang="en-US" dirty="0">
                <a:latin typeface="+mn-lt"/>
              </a:rPr>
              <a:t>-, or other larger anions.</a:t>
            </a:r>
          </a:p>
          <a:p>
            <a:pPr marL="285750" indent="-285750" fontAlgn="auto">
              <a:spcBef>
                <a:spcPts val="0"/>
              </a:spcBef>
              <a:spcAft>
                <a:spcPts val="0"/>
              </a:spcAft>
              <a:buFontTx/>
              <a:buChar char="-"/>
              <a:defRPr/>
            </a:pPr>
            <a:r>
              <a:rPr lang="en-US" dirty="0">
                <a:latin typeface="+mn-lt"/>
              </a:rPr>
              <a:t>Using larger stickies, prepare Na+ and K+ channels. </a:t>
            </a:r>
            <a:r>
              <a:rPr lang="en-US" dirty="0">
                <a:latin typeface="+mn-lt"/>
              </a:rPr>
              <a:t>Ensure that the color is consistent between the big and small stickies (e.g. pink </a:t>
            </a:r>
            <a:r>
              <a:rPr lang="en-US" dirty="0">
                <a:latin typeface="+mn-lt"/>
              </a:rPr>
              <a:t>stickies </a:t>
            </a:r>
            <a:r>
              <a:rPr lang="en-US" dirty="0">
                <a:latin typeface="+mn-lt"/>
              </a:rPr>
              <a:t>for K+ </a:t>
            </a:r>
            <a:r>
              <a:rPr lang="en-US" dirty="0">
                <a:latin typeface="+mn-lt"/>
              </a:rPr>
              <a:t>channels </a:t>
            </a:r>
            <a:r>
              <a:rPr lang="en-US" dirty="0">
                <a:latin typeface="+mn-lt"/>
              </a:rPr>
              <a:t>and green stickies Na+ </a:t>
            </a:r>
            <a:r>
              <a:rPr lang="en-US" dirty="0">
                <a:latin typeface="+mn-lt"/>
              </a:rPr>
              <a:t>channels)</a:t>
            </a:r>
            <a:r>
              <a:rPr lang="en-US" dirty="0">
                <a:latin typeface="+mn-lt"/>
              </a:rPr>
              <a:t>. </a:t>
            </a:r>
            <a:endParaRPr lang="en-US" dirty="0">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descr="walking-couple-vector-drawing-loving-30769705.jpg"/>
          <p:cNvPicPr>
            <a:picLocks noChangeAspect="1"/>
          </p:cNvPicPr>
          <p:nvPr/>
        </p:nvPicPr>
        <p:blipFill>
          <a:blip r:embed="rId3"/>
          <a:srcRect/>
          <a:stretch>
            <a:fillRect/>
          </a:stretch>
        </p:blipFill>
        <p:spPr bwMode="auto">
          <a:xfrm>
            <a:off x="6345238" y="20638"/>
            <a:ext cx="2957512" cy="3413125"/>
          </a:xfrm>
          <a:prstGeom prst="rect">
            <a:avLst/>
          </a:prstGeom>
          <a:noFill/>
          <a:ln w="9525">
            <a:noFill/>
            <a:miter lim="800000"/>
            <a:headEnd/>
            <a:tailEnd/>
          </a:ln>
        </p:spPr>
      </p:pic>
      <p:pic>
        <p:nvPicPr>
          <p:cNvPr id="66562" name="Picture 4"/>
          <p:cNvPicPr>
            <a:picLocks noChangeAspect="1" noChangeArrowheads="1"/>
          </p:cNvPicPr>
          <p:nvPr/>
        </p:nvPicPr>
        <p:blipFill>
          <a:blip r:embed="rId4"/>
          <a:srcRect/>
          <a:stretch>
            <a:fillRect/>
          </a:stretch>
        </p:blipFill>
        <p:spPr bwMode="auto">
          <a:xfrm>
            <a:off x="2633663" y="2484438"/>
            <a:ext cx="3289300" cy="2463800"/>
          </a:xfrm>
          <a:prstGeom prst="rect">
            <a:avLst/>
          </a:prstGeom>
          <a:noFill/>
          <a:ln w="9525">
            <a:noFill/>
            <a:miter lim="800000"/>
            <a:headEnd/>
            <a:tailEnd/>
          </a:ln>
        </p:spPr>
      </p:pic>
      <p:pic>
        <p:nvPicPr>
          <p:cNvPr id="66563" name="Picture 8"/>
          <p:cNvPicPr>
            <a:picLocks noChangeAspect="1" noChangeArrowheads="1"/>
          </p:cNvPicPr>
          <p:nvPr/>
        </p:nvPicPr>
        <p:blipFill>
          <a:blip r:embed="rId5"/>
          <a:srcRect/>
          <a:stretch>
            <a:fillRect/>
          </a:stretch>
        </p:blipFill>
        <p:spPr bwMode="auto">
          <a:xfrm>
            <a:off x="5922963" y="2493963"/>
            <a:ext cx="3187700" cy="2552700"/>
          </a:xfrm>
          <a:prstGeom prst="rect">
            <a:avLst/>
          </a:prstGeom>
          <a:noFill/>
          <a:ln w="9525">
            <a:noFill/>
            <a:miter lim="800000"/>
            <a:headEnd/>
            <a:tailEnd/>
          </a:ln>
        </p:spPr>
      </p:pic>
      <p:pic>
        <p:nvPicPr>
          <p:cNvPr id="66564" name="Picture 9"/>
          <p:cNvPicPr>
            <a:picLocks noChangeAspect="1" noChangeArrowheads="1"/>
          </p:cNvPicPr>
          <p:nvPr/>
        </p:nvPicPr>
        <p:blipFill>
          <a:blip r:embed="rId6"/>
          <a:srcRect/>
          <a:stretch>
            <a:fillRect/>
          </a:stretch>
        </p:blipFill>
        <p:spPr bwMode="auto">
          <a:xfrm>
            <a:off x="6248400" y="4575175"/>
            <a:ext cx="2895600" cy="2806700"/>
          </a:xfrm>
          <a:prstGeom prst="rect">
            <a:avLst/>
          </a:prstGeom>
          <a:noFill/>
          <a:ln w="9525">
            <a:noFill/>
            <a:miter lim="800000"/>
            <a:headEnd/>
            <a:tailEnd/>
          </a:ln>
        </p:spPr>
      </p:pic>
      <p:pic>
        <p:nvPicPr>
          <p:cNvPr id="66565" name="Picture 10"/>
          <p:cNvPicPr>
            <a:picLocks noChangeAspect="1" noChangeArrowheads="1"/>
          </p:cNvPicPr>
          <p:nvPr/>
        </p:nvPicPr>
        <p:blipFill>
          <a:blip r:embed="rId7"/>
          <a:srcRect/>
          <a:stretch>
            <a:fillRect/>
          </a:stretch>
        </p:blipFill>
        <p:spPr bwMode="auto">
          <a:xfrm>
            <a:off x="3055938" y="20638"/>
            <a:ext cx="3289300" cy="2463800"/>
          </a:xfrm>
          <a:prstGeom prst="rect">
            <a:avLst/>
          </a:prstGeom>
          <a:noFill/>
          <a:ln w="9525">
            <a:noFill/>
            <a:miter lim="800000"/>
            <a:headEnd/>
            <a:tailEnd/>
          </a:ln>
        </p:spPr>
      </p:pic>
      <p:pic>
        <p:nvPicPr>
          <p:cNvPr id="66566" name="Picture 15"/>
          <p:cNvPicPr>
            <a:picLocks noChangeAspect="1" noChangeArrowheads="1"/>
          </p:cNvPicPr>
          <p:nvPr/>
        </p:nvPicPr>
        <p:blipFill>
          <a:blip r:embed="rId8"/>
          <a:srcRect r="11806" b="5992"/>
          <a:stretch>
            <a:fillRect/>
          </a:stretch>
        </p:blipFill>
        <p:spPr bwMode="auto">
          <a:xfrm>
            <a:off x="3444875" y="4559300"/>
            <a:ext cx="2900363" cy="2316163"/>
          </a:xfrm>
          <a:prstGeom prst="rect">
            <a:avLst/>
          </a:prstGeom>
          <a:noFill/>
          <a:ln w="9525">
            <a:noFill/>
            <a:miter lim="800000"/>
            <a:headEnd/>
            <a:tailEnd/>
          </a:ln>
        </p:spPr>
      </p:pic>
      <p:pic>
        <p:nvPicPr>
          <p:cNvPr id="66567" name="Picture 16"/>
          <p:cNvPicPr>
            <a:picLocks noChangeAspect="1" noChangeArrowheads="1"/>
          </p:cNvPicPr>
          <p:nvPr/>
        </p:nvPicPr>
        <p:blipFill>
          <a:blip r:embed="rId9"/>
          <a:srcRect/>
          <a:stretch>
            <a:fillRect/>
          </a:stretch>
        </p:blipFill>
        <p:spPr bwMode="auto">
          <a:xfrm>
            <a:off x="0" y="2484438"/>
            <a:ext cx="3289300" cy="2463800"/>
          </a:xfrm>
          <a:prstGeom prst="rect">
            <a:avLst/>
          </a:prstGeom>
          <a:noFill/>
          <a:ln w="9525">
            <a:noFill/>
            <a:miter lim="800000"/>
            <a:headEnd/>
            <a:tailEnd/>
          </a:ln>
        </p:spPr>
      </p:pic>
      <p:pic>
        <p:nvPicPr>
          <p:cNvPr id="66568" name="Picture 2"/>
          <p:cNvPicPr>
            <a:picLocks noChangeAspect="1" noChangeArrowheads="1"/>
          </p:cNvPicPr>
          <p:nvPr/>
        </p:nvPicPr>
        <p:blipFill>
          <a:blip r:embed="rId10"/>
          <a:srcRect/>
          <a:stretch>
            <a:fillRect/>
          </a:stretch>
        </p:blipFill>
        <p:spPr bwMode="auto">
          <a:xfrm>
            <a:off x="-233363" y="30163"/>
            <a:ext cx="3289301" cy="2463800"/>
          </a:xfrm>
          <a:prstGeom prst="rect">
            <a:avLst/>
          </a:prstGeom>
          <a:noFill/>
          <a:ln w="9525">
            <a:noFill/>
            <a:miter lim="800000"/>
            <a:headEnd/>
            <a:tailEnd/>
          </a:ln>
        </p:spPr>
      </p:pic>
      <p:pic>
        <p:nvPicPr>
          <p:cNvPr id="66569" name="Picture 7"/>
          <p:cNvPicPr>
            <a:picLocks noChangeAspect="1" noChangeArrowheads="1"/>
          </p:cNvPicPr>
          <p:nvPr/>
        </p:nvPicPr>
        <p:blipFill>
          <a:blip r:embed="rId11"/>
          <a:srcRect/>
          <a:stretch>
            <a:fillRect/>
          </a:stretch>
        </p:blipFill>
        <p:spPr bwMode="auto">
          <a:xfrm>
            <a:off x="15875" y="4506913"/>
            <a:ext cx="3429000" cy="23622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939EE86B-A075-42FF-8592-31814AC86EE8}" type="slidenum">
              <a:rPr lang="en-US"/>
              <a:pPr>
                <a:defRPr/>
              </a:pPr>
              <a:t>30</a:t>
            </a:fld>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smtClean="0"/>
              <a:t>Homework</a:t>
            </a:r>
          </a:p>
        </p:txBody>
      </p:sp>
      <p:sp>
        <p:nvSpPr>
          <p:cNvPr id="3" name="Content Placeholder 2"/>
          <p:cNvSpPr>
            <a:spLocks noGrp="1"/>
          </p:cNvSpPr>
          <p:nvPr>
            <p:ph idx="1"/>
          </p:nvPr>
        </p:nvSpPr>
        <p:spPr/>
        <p:txBody>
          <a:bodyPr rtlCol="0">
            <a:normAutofit fontScale="92500"/>
          </a:bodyPr>
          <a:lstStyle/>
          <a:p>
            <a:pPr marL="0" indent="0" fontAlgn="auto">
              <a:spcAft>
                <a:spcPts val="0"/>
              </a:spcAft>
              <a:buFont typeface="Arial"/>
              <a:buNone/>
              <a:defRPr/>
            </a:pPr>
            <a:r>
              <a:rPr lang="en-US" dirty="0" smtClean="0"/>
              <a:t>We talked about several situations in class today: a membrane with only K+ channels, a membrane with only Na+ channels, and a resting cell membrane with a mixture of channels.  </a:t>
            </a:r>
          </a:p>
          <a:p>
            <a:pPr fontAlgn="auto">
              <a:spcAft>
                <a:spcPts val="0"/>
              </a:spcAft>
              <a:buFont typeface="Arial"/>
              <a:buChar char="•"/>
              <a:defRPr/>
            </a:pPr>
            <a:r>
              <a:rPr lang="en-US" dirty="0" smtClean="0"/>
              <a:t>How does the membrane potential differ in each of these situations?</a:t>
            </a:r>
          </a:p>
          <a:p>
            <a:pPr fontAlgn="auto">
              <a:spcAft>
                <a:spcPts val="0"/>
              </a:spcAft>
              <a:buFont typeface="Arial"/>
              <a:buChar char="•"/>
              <a:defRPr/>
            </a:pPr>
            <a:r>
              <a:rPr lang="en-US" dirty="0" smtClean="0"/>
              <a:t>Are Na+ and K+ ions flowing in the resting cell that has a mixture of channels?  If so, in what directions?</a:t>
            </a:r>
          </a:p>
          <a:p>
            <a:pPr fontAlgn="auto">
              <a:spcAft>
                <a:spcPts val="0"/>
              </a:spcAft>
              <a:buFont typeface="Arial"/>
              <a:buChar char="•"/>
              <a:defRPr/>
            </a:pPr>
            <a:endParaRPr lang="en-US" dirty="0"/>
          </a:p>
        </p:txBody>
      </p:sp>
      <p:sp>
        <p:nvSpPr>
          <p:cNvPr id="4" name="Slide Number Placeholder 3"/>
          <p:cNvSpPr>
            <a:spLocks noGrp="1"/>
          </p:cNvSpPr>
          <p:nvPr>
            <p:ph type="sldNum" sz="quarter" idx="12"/>
          </p:nvPr>
        </p:nvSpPr>
        <p:spPr/>
        <p:txBody>
          <a:bodyPr/>
          <a:lstStyle/>
          <a:p>
            <a:pPr>
              <a:defRPr/>
            </a:pPr>
            <a:fld id="{62C6FBB9-6F53-43D3-9E56-E650FDA19933}" type="slidenum">
              <a:rPr lang="en-US"/>
              <a:pPr>
                <a:defRPr/>
              </a:pPr>
              <a:t>31</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a:xfrm>
            <a:off x="2065338" y="274638"/>
            <a:ext cx="4976812" cy="1143000"/>
          </a:xfrm>
        </p:spPr>
        <p:txBody>
          <a:bodyPr/>
          <a:lstStyle/>
          <a:p>
            <a:r>
              <a:rPr lang="en-US" smtClean="0"/>
              <a:t>Context of our tidbit</a:t>
            </a:r>
          </a:p>
        </p:txBody>
      </p:sp>
      <p:sp>
        <p:nvSpPr>
          <p:cNvPr id="19458" name="Content Placeholder 2"/>
          <p:cNvSpPr>
            <a:spLocks noGrp="1"/>
          </p:cNvSpPr>
          <p:nvPr>
            <p:ph idx="1"/>
          </p:nvPr>
        </p:nvSpPr>
        <p:spPr>
          <a:xfrm>
            <a:off x="457200" y="1600200"/>
            <a:ext cx="8229600" cy="2243138"/>
          </a:xfrm>
        </p:spPr>
        <p:txBody>
          <a:bodyPr/>
          <a:lstStyle/>
          <a:p>
            <a:r>
              <a:rPr lang="en-US" smtClean="0"/>
              <a:t>Introductory Biology Course /Applications of Physics to Biology</a:t>
            </a:r>
          </a:p>
          <a:p>
            <a:r>
              <a:rPr lang="en-US" smtClean="0"/>
              <a:t>Beginning of a Neurophysiology Section of a advanced Animal Physiology course</a:t>
            </a:r>
          </a:p>
        </p:txBody>
      </p:sp>
      <p:sp>
        <p:nvSpPr>
          <p:cNvPr id="4" name="Rectangle 3"/>
          <p:cNvSpPr/>
          <p:nvPr/>
        </p:nvSpPr>
        <p:spPr>
          <a:xfrm>
            <a:off x="323850" y="4295775"/>
            <a:ext cx="8377238" cy="1568450"/>
          </a:xfrm>
          <a:prstGeom prst="rect">
            <a:avLst/>
          </a:prstGeom>
        </p:spPr>
        <p:txBody>
          <a:bodyPr>
            <a:spAutoFit/>
          </a:bodyPr>
          <a:lstStyle/>
          <a:p>
            <a:pPr fontAlgn="auto">
              <a:spcBef>
                <a:spcPts val="0"/>
              </a:spcBef>
              <a:spcAft>
                <a:spcPts val="0"/>
              </a:spcAft>
              <a:defRPr/>
            </a:pPr>
            <a:r>
              <a:rPr lang="en-US" sz="3200" i="1" dirty="0">
                <a:latin typeface="+mn-lt"/>
              </a:rPr>
              <a:t>Students are already familiar with:</a:t>
            </a:r>
          </a:p>
          <a:p>
            <a:pPr marL="457200" indent="-457200" fontAlgn="auto">
              <a:spcBef>
                <a:spcPts val="0"/>
              </a:spcBef>
              <a:spcAft>
                <a:spcPts val="0"/>
              </a:spcAft>
              <a:buFont typeface="Arial"/>
              <a:buChar char="•"/>
              <a:defRPr/>
            </a:pPr>
            <a:r>
              <a:rPr lang="en-US" sz="3200" i="1" dirty="0">
                <a:latin typeface="+mn-lt"/>
              </a:rPr>
              <a:t>C</a:t>
            </a:r>
            <a:r>
              <a:rPr lang="en-US" sz="3200" i="1" dirty="0">
                <a:latin typeface="+mn-lt"/>
              </a:rPr>
              <a:t>ell membrane structure and function</a:t>
            </a:r>
          </a:p>
          <a:p>
            <a:pPr marL="457200" indent="-457200" fontAlgn="auto">
              <a:spcBef>
                <a:spcPts val="0"/>
              </a:spcBef>
              <a:spcAft>
                <a:spcPts val="0"/>
              </a:spcAft>
              <a:buFont typeface="Arial"/>
              <a:buChar char="•"/>
              <a:defRPr/>
            </a:pPr>
            <a:r>
              <a:rPr lang="en-US" sz="3200" i="1" dirty="0">
                <a:latin typeface="+mn-lt"/>
              </a:rPr>
              <a:t>The chemical and structural nature of neurons</a:t>
            </a:r>
          </a:p>
        </p:txBody>
      </p:sp>
      <p:cxnSp>
        <p:nvCxnSpPr>
          <p:cNvPr id="5" name="Straight Connector 4"/>
          <p:cNvCxnSpPr/>
          <p:nvPr/>
        </p:nvCxnSpPr>
        <p:spPr>
          <a:xfrm>
            <a:off x="0" y="1270000"/>
            <a:ext cx="914400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pPr>
              <a:defRPr/>
            </a:pPr>
            <a:fld id="{53386F26-6FD9-401C-AACE-1E230CEFCFD5}" type="slidenum">
              <a:rPr lang="en-US"/>
              <a:pPr>
                <a:defRPr/>
              </a:pPr>
              <a:t>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a:xfrm>
            <a:off x="381000" y="230188"/>
            <a:ext cx="8334375" cy="1143000"/>
          </a:xfrm>
        </p:spPr>
        <p:txBody>
          <a:bodyPr/>
          <a:lstStyle/>
          <a:p>
            <a:pPr algn="l"/>
            <a:r>
              <a:rPr lang="en-US" sz="3600" i="1" smtClean="0"/>
              <a:t>Tidbit: </a:t>
            </a:r>
            <a:r>
              <a:rPr lang="en-US" sz="3600" b="1" i="1" smtClean="0"/>
              <a:t>Understanding Membrane Potential</a:t>
            </a:r>
            <a:endParaRPr lang="en-US" sz="3600" b="1" smtClean="0"/>
          </a:p>
        </p:txBody>
      </p:sp>
      <p:sp>
        <p:nvSpPr>
          <p:cNvPr id="20482" name="Content Placeholder 2"/>
          <p:cNvSpPr>
            <a:spLocks noGrp="1"/>
          </p:cNvSpPr>
          <p:nvPr>
            <p:ph idx="1"/>
          </p:nvPr>
        </p:nvSpPr>
        <p:spPr>
          <a:xfrm>
            <a:off x="457200" y="2641600"/>
            <a:ext cx="8229600" cy="2339975"/>
          </a:xfrm>
        </p:spPr>
        <p:txBody>
          <a:bodyPr/>
          <a:lstStyle/>
          <a:p>
            <a:r>
              <a:rPr lang="en-US" smtClean="0"/>
              <a:t>To understand membrane potential, how it is generated and why it matters</a:t>
            </a:r>
          </a:p>
          <a:p>
            <a:r>
              <a:rPr lang="en-US" smtClean="0"/>
              <a:t>To recognize the interdisciplinary nature of neurobiology</a:t>
            </a:r>
          </a:p>
        </p:txBody>
      </p:sp>
      <p:sp>
        <p:nvSpPr>
          <p:cNvPr id="20483" name="Rectangle 3"/>
          <p:cNvSpPr>
            <a:spLocks noChangeArrowheads="1"/>
          </p:cNvSpPr>
          <p:nvPr/>
        </p:nvSpPr>
        <p:spPr bwMode="auto">
          <a:xfrm>
            <a:off x="847725" y="1539875"/>
            <a:ext cx="3913188" cy="646113"/>
          </a:xfrm>
          <a:prstGeom prst="rect">
            <a:avLst/>
          </a:prstGeom>
          <a:noFill/>
          <a:ln w="9525">
            <a:noFill/>
            <a:miter lim="800000"/>
            <a:headEnd/>
            <a:tailEnd/>
          </a:ln>
        </p:spPr>
        <p:txBody>
          <a:bodyPr wrap="none">
            <a:spAutoFit/>
          </a:bodyPr>
          <a:lstStyle/>
          <a:p>
            <a:r>
              <a:rPr lang="en-US" sz="3600">
                <a:latin typeface="Calibri" pitchFamily="34" charset="0"/>
              </a:rPr>
              <a:t>Goals for the Tidbit:</a:t>
            </a:r>
          </a:p>
        </p:txBody>
      </p:sp>
      <p:cxnSp>
        <p:nvCxnSpPr>
          <p:cNvPr id="5" name="Straight Connector 4"/>
          <p:cNvCxnSpPr/>
          <p:nvPr/>
        </p:nvCxnSpPr>
        <p:spPr>
          <a:xfrm>
            <a:off x="0" y="1212850"/>
            <a:ext cx="914400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p:txBody>
          <a:bodyPr/>
          <a:lstStyle/>
          <a:p>
            <a:pPr>
              <a:defRPr/>
            </a:pPr>
            <a:fld id="{9F1112AA-62B4-4A02-8B2C-19ECC283FC75}" type="slidenum">
              <a:rPr lang="en-US"/>
              <a:pPr>
                <a:defRPr/>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txBox="1">
            <a:spLocks/>
          </p:cNvSpPr>
          <p:nvPr/>
        </p:nvSpPr>
        <p:spPr bwMode="auto">
          <a:xfrm>
            <a:off x="473075" y="395288"/>
            <a:ext cx="8229600" cy="1143000"/>
          </a:xfrm>
          <a:prstGeom prst="rect">
            <a:avLst/>
          </a:prstGeom>
          <a:noFill/>
          <a:ln w="9525">
            <a:noFill/>
            <a:miter lim="800000"/>
            <a:headEnd/>
            <a:tailEnd/>
          </a:ln>
        </p:spPr>
        <p:txBody>
          <a:bodyPr anchor="ctr"/>
          <a:lstStyle/>
          <a:p>
            <a:pPr algn="ctr"/>
            <a:r>
              <a:rPr lang="en-US" sz="4400">
                <a:latin typeface="Calibri" pitchFamily="34" charset="0"/>
              </a:rPr>
              <a:t>Objectives for the tidbit</a:t>
            </a:r>
          </a:p>
        </p:txBody>
      </p:sp>
      <p:sp>
        <p:nvSpPr>
          <p:cNvPr id="21506" name="Rectangle 5"/>
          <p:cNvSpPr>
            <a:spLocks noChangeArrowheads="1"/>
          </p:cNvSpPr>
          <p:nvPr/>
        </p:nvSpPr>
        <p:spPr bwMode="auto">
          <a:xfrm>
            <a:off x="93663" y="1966913"/>
            <a:ext cx="9115425" cy="2308225"/>
          </a:xfrm>
          <a:prstGeom prst="rect">
            <a:avLst/>
          </a:prstGeom>
          <a:noFill/>
          <a:ln w="9525">
            <a:noFill/>
            <a:miter lim="800000"/>
            <a:headEnd/>
            <a:tailEnd/>
          </a:ln>
        </p:spPr>
        <p:txBody>
          <a:bodyPr>
            <a:spAutoFit/>
          </a:bodyPr>
          <a:lstStyle/>
          <a:p>
            <a:r>
              <a:rPr lang="en-US" sz="3600">
                <a:latin typeface="Calibri" pitchFamily="34" charset="0"/>
              </a:rPr>
              <a:t>Students will be able to diagram how chemical and electrical gradients generate membrane potential</a:t>
            </a:r>
          </a:p>
          <a:p>
            <a:endParaRPr lang="en-US" sz="3600">
              <a:latin typeface="Calibri" pitchFamily="34" charset="0"/>
            </a:endParaRPr>
          </a:p>
        </p:txBody>
      </p:sp>
      <p:cxnSp>
        <p:nvCxnSpPr>
          <p:cNvPr id="4" name="Straight Connector 3"/>
          <p:cNvCxnSpPr/>
          <p:nvPr/>
        </p:nvCxnSpPr>
        <p:spPr>
          <a:xfrm>
            <a:off x="0" y="1439863"/>
            <a:ext cx="9144000" cy="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E1D27BC8-9D5E-4E8E-8A1D-4A509CAFF489}" type="slidenum">
              <a:rPr lang="en-US"/>
              <a:pPr>
                <a:defRPr/>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descr="walking-couple-vector-drawing-loving-30769705.jpg"/>
          <p:cNvPicPr>
            <a:picLocks noChangeAspect="1"/>
          </p:cNvPicPr>
          <p:nvPr/>
        </p:nvPicPr>
        <p:blipFill>
          <a:blip r:embed="rId3"/>
          <a:srcRect/>
          <a:stretch>
            <a:fillRect/>
          </a:stretch>
        </p:blipFill>
        <p:spPr bwMode="auto">
          <a:xfrm>
            <a:off x="6345238" y="20638"/>
            <a:ext cx="2957512" cy="3413125"/>
          </a:xfrm>
          <a:prstGeom prst="rect">
            <a:avLst/>
          </a:prstGeom>
          <a:noFill/>
          <a:ln w="9525">
            <a:noFill/>
            <a:miter lim="800000"/>
            <a:headEnd/>
            <a:tailEnd/>
          </a:ln>
        </p:spPr>
      </p:pic>
      <p:pic>
        <p:nvPicPr>
          <p:cNvPr id="23554" name="Picture 4"/>
          <p:cNvPicPr>
            <a:picLocks noChangeAspect="1" noChangeArrowheads="1"/>
          </p:cNvPicPr>
          <p:nvPr/>
        </p:nvPicPr>
        <p:blipFill>
          <a:blip r:embed="rId4"/>
          <a:srcRect/>
          <a:stretch>
            <a:fillRect/>
          </a:stretch>
        </p:blipFill>
        <p:spPr bwMode="auto">
          <a:xfrm>
            <a:off x="2633663" y="2484438"/>
            <a:ext cx="3289300" cy="2463800"/>
          </a:xfrm>
          <a:prstGeom prst="rect">
            <a:avLst/>
          </a:prstGeom>
          <a:noFill/>
          <a:ln w="9525">
            <a:noFill/>
            <a:miter lim="800000"/>
            <a:headEnd/>
            <a:tailEnd/>
          </a:ln>
        </p:spPr>
      </p:pic>
      <p:pic>
        <p:nvPicPr>
          <p:cNvPr id="23555" name="Picture 8"/>
          <p:cNvPicPr>
            <a:picLocks noChangeAspect="1" noChangeArrowheads="1"/>
          </p:cNvPicPr>
          <p:nvPr/>
        </p:nvPicPr>
        <p:blipFill>
          <a:blip r:embed="rId5"/>
          <a:srcRect/>
          <a:stretch>
            <a:fillRect/>
          </a:stretch>
        </p:blipFill>
        <p:spPr bwMode="auto">
          <a:xfrm>
            <a:off x="5922963" y="2493963"/>
            <a:ext cx="3187700" cy="2552700"/>
          </a:xfrm>
          <a:prstGeom prst="rect">
            <a:avLst/>
          </a:prstGeom>
          <a:noFill/>
          <a:ln w="9525">
            <a:noFill/>
            <a:miter lim="800000"/>
            <a:headEnd/>
            <a:tailEnd/>
          </a:ln>
        </p:spPr>
      </p:pic>
      <p:pic>
        <p:nvPicPr>
          <p:cNvPr id="23556" name="Picture 9"/>
          <p:cNvPicPr>
            <a:picLocks noChangeAspect="1" noChangeArrowheads="1"/>
          </p:cNvPicPr>
          <p:nvPr/>
        </p:nvPicPr>
        <p:blipFill>
          <a:blip r:embed="rId6"/>
          <a:srcRect/>
          <a:stretch>
            <a:fillRect/>
          </a:stretch>
        </p:blipFill>
        <p:spPr bwMode="auto">
          <a:xfrm>
            <a:off x="6248400" y="4575175"/>
            <a:ext cx="2895600" cy="2806700"/>
          </a:xfrm>
          <a:prstGeom prst="rect">
            <a:avLst/>
          </a:prstGeom>
          <a:noFill/>
          <a:ln w="9525">
            <a:noFill/>
            <a:miter lim="800000"/>
            <a:headEnd/>
            <a:tailEnd/>
          </a:ln>
        </p:spPr>
      </p:pic>
      <p:pic>
        <p:nvPicPr>
          <p:cNvPr id="23557" name="Picture 10"/>
          <p:cNvPicPr>
            <a:picLocks noChangeAspect="1" noChangeArrowheads="1"/>
          </p:cNvPicPr>
          <p:nvPr/>
        </p:nvPicPr>
        <p:blipFill>
          <a:blip r:embed="rId7"/>
          <a:srcRect/>
          <a:stretch>
            <a:fillRect/>
          </a:stretch>
        </p:blipFill>
        <p:spPr bwMode="auto">
          <a:xfrm>
            <a:off x="3055938" y="20638"/>
            <a:ext cx="3289300" cy="2463800"/>
          </a:xfrm>
          <a:prstGeom prst="rect">
            <a:avLst/>
          </a:prstGeom>
          <a:noFill/>
          <a:ln w="9525">
            <a:noFill/>
            <a:miter lim="800000"/>
            <a:headEnd/>
            <a:tailEnd/>
          </a:ln>
        </p:spPr>
      </p:pic>
      <p:pic>
        <p:nvPicPr>
          <p:cNvPr id="23558" name="Picture 15"/>
          <p:cNvPicPr>
            <a:picLocks noChangeAspect="1" noChangeArrowheads="1"/>
          </p:cNvPicPr>
          <p:nvPr/>
        </p:nvPicPr>
        <p:blipFill>
          <a:blip r:embed="rId8"/>
          <a:srcRect r="11806" b="5992"/>
          <a:stretch>
            <a:fillRect/>
          </a:stretch>
        </p:blipFill>
        <p:spPr bwMode="auto">
          <a:xfrm>
            <a:off x="3444875" y="4559300"/>
            <a:ext cx="2900363" cy="2316163"/>
          </a:xfrm>
          <a:prstGeom prst="rect">
            <a:avLst/>
          </a:prstGeom>
          <a:noFill/>
          <a:ln w="9525">
            <a:noFill/>
            <a:miter lim="800000"/>
            <a:headEnd/>
            <a:tailEnd/>
          </a:ln>
        </p:spPr>
      </p:pic>
      <p:pic>
        <p:nvPicPr>
          <p:cNvPr id="23559" name="Picture 16"/>
          <p:cNvPicPr>
            <a:picLocks noChangeAspect="1" noChangeArrowheads="1"/>
          </p:cNvPicPr>
          <p:nvPr/>
        </p:nvPicPr>
        <p:blipFill>
          <a:blip r:embed="rId9"/>
          <a:srcRect/>
          <a:stretch>
            <a:fillRect/>
          </a:stretch>
        </p:blipFill>
        <p:spPr bwMode="auto">
          <a:xfrm>
            <a:off x="0" y="2484438"/>
            <a:ext cx="3289300" cy="2463800"/>
          </a:xfrm>
          <a:prstGeom prst="rect">
            <a:avLst/>
          </a:prstGeom>
          <a:noFill/>
          <a:ln w="9525">
            <a:noFill/>
            <a:miter lim="800000"/>
            <a:headEnd/>
            <a:tailEnd/>
          </a:ln>
        </p:spPr>
      </p:pic>
      <p:pic>
        <p:nvPicPr>
          <p:cNvPr id="23560" name="Picture 2"/>
          <p:cNvPicPr>
            <a:picLocks noChangeAspect="1" noChangeArrowheads="1"/>
          </p:cNvPicPr>
          <p:nvPr/>
        </p:nvPicPr>
        <p:blipFill>
          <a:blip r:embed="rId10"/>
          <a:srcRect/>
          <a:stretch>
            <a:fillRect/>
          </a:stretch>
        </p:blipFill>
        <p:spPr bwMode="auto">
          <a:xfrm>
            <a:off x="-233363" y="30163"/>
            <a:ext cx="3289301" cy="2463800"/>
          </a:xfrm>
          <a:prstGeom prst="rect">
            <a:avLst/>
          </a:prstGeom>
          <a:noFill/>
          <a:ln w="9525">
            <a:noFill/>
            <a:miter lim="800000"/>
            <a:headEnd/>
            <a:tailEnd/>
          </a:ln>
        </p:spPr>
      </p:pic>
      <p:pic>
        <p:nvPicPr>
          <p:cNvPr id="23561" name="Picture 7"/>
          <p:cNvPicPr>
            <a:picLocks noChangeAspect="1" noChangeArrowheads="1"/>
          </p:cNvPicPr>
          <p:nvPr/>
        </p:nvPicPr>
        <p:blipFill>
          <a:blip r:embed="rId11"/>
          <a:srcRect/>
          <a:stretch>
            <a:fillRect/>
          </a:stretch>
        </p:blipFill>
        <p:spPr bwMode="auto">
          <a:xfrm>
            <a:off x="15875" y="4506913"/>
            <a:ext cx="3429000" cy="236220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D78B8BCB-DD6A-4A32-A938-BBA0C3BF8F03}" type="slidenum">
              <a:rPr lang="en-US"/>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1C3FBD2-11B8-4FF4-BDE2-FFE3CEDC06BF}" type="slidenum">
              <a:rPr lang="en-US"/>
              <a:pPr>
                <a:defRPr/>
              </a:pPr>
              <a:t>8</a:t>
            </a:fld>
            <a:endParaRPr lang="en-US"/>
          </a:p>
        </p:txBody>
      </p:sp>
      <p:sp>
        <p:nvSpPr>
          <p:cNvPr id="25602" name="TextBox 2"/>
          <p:cNvSpPr txBox="1">
            <a:spLocks noChangeArrowheads="1"/>
          </p:cNvSpPr>
          <p:nvPr/>
        </p:nvSpPr>
        <p:spPr bwMode="auto">
          <a:xfrm>
            <a:off x="1214438" y="285750"/>
            <a:ext cx="6792912" cy="1200150"/>
          </a:xfrm>
          <a:prstGeom prst="rect">
            <a:avLst/>
          </a:prstGeom>
          <a:noFill/>
          <a:ln w="9525">
            <a:noFill/>
            <a:miter lim="800000"/>
            <a:headEnd/>
            <a:tailEnd/>
          </a:ln>
        </p:spPr>
        <p:txBody>
          <a:bodyPr wrap="none">
            <a:spAutoFit/>
          </a:bodyPr>
          <a:lstStyle/>
          <a:p>
            <a:pPr algn="ctr"/>
            <a:r>
              <a:rPr lang="en-US" sz="3600">
                <a:latin typeface="Calibri" pitchFamily="34" charset="0"/>
              </a:rPr>
              <a:t>Different activities require different</a:t>
            </a:r>
          </a:p>
          <a:p>
            <a:pPr algn="ctr"/>
            <a:r>
              <a:rPr lang="en-US" sz="3600">
                <a:latin typeface="Calibri" pitchFamily="34" charset="0"/>
              </a:rPr>
              <a:t> types of neurons…</a:t>
            </a:r>
          </a:p>
        </p:txBody>
      </p:sp>
      <p:pic>
        <p:nvPicPr>
          <p:cNvPr id="25603" name="Picture 5"/>
          <p:cNvPicPr>
            <a:picLocks noChangeAspect="1"/>
          </p:cNvPicPr>
          <p:nvPr/>
        </p:nvPicPr>
        <p:blipFill>
          <a:blip r:embed="rId3"/>
          <a:srcRect/>
          <a:stretch>
            <a:fillRect/>
          </a:stretch>
        </p:blipFill>
        <p:spPr bwMode="auto">
          <a:xfrm>
            <a:off x="2135188" y="1660525"/>
            <a:ext cx="5184775" cy="3887788"/>
          </a:xfrm>
          <a:prstGeom prst="rect">
            <a:avLst/>
          </a:prstGeom>
          <a:noFill/>
          <a:ln w="9525">
            <a:noFill/>
            <a:miter lim="800000"/>
            <a:headEnd/>
            <a:tailEnd/>
          </a:ln>
        </p:spPr>
      </p:pic>
      <p:sp>
        <p:nvSpPr>
          <p:cNvPr id="7" name="TextBox 6"/>
          <p:cNvSpPr txBox="1">
            <a:spLocks noChangeArrowheads="1"/>
          </p:cNvSpPr>
          <p:nvPr/>
        </p:nvSpPr>
        <p:spPr bwMode="auto">
          <a:xfrm>
            <a:off x="190500" y="5548313"/>
            <a:ext cx="8496300" cy="954087"/>
          </a:xfrm>
          <a:prstGeom prst="rect">
            <a:avLst/>
          </a:prstGeom>
          <a:noFill/>
          <a:ln w="9525">
            <a:noFill/>
            <a:miter lim="800000"/>
            <a:headEnd/>
            <a:tailEnd/>
          </a:ln>
        </p:spPr>
        <p:txBody>
          <a:bodyPr>
            <a:spAutoFit/>
          </a:bodyPr>
          <a:lstStyle/>
          <a:p>
            <a:r>
              <a:rPr lang="en-US" sz="2800">
                <a:cs typeface="Arial" charset="0"/>
              </a:rPr>
              <a:t>….but all neurons need to have a baseline resting potential in order to be excitable.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p:txBody>
          <a:bodyPr/>
          <a:lstStyle/>
          <a:p>
            <a:r>
              <a:rPr lang="en-US" smtClean="0"/>
              <a:t>From your pretest…</a:t>
            </a:r>
          </a:p>
        </p:txBody>
      </p:sp>
      <p:sp>
        <p:nvSpPr>
          <p:cNvPr id="3" name="Content Placeholder 2"/>
          <p:cNvSpPr>
            <a:spLocks noGrp="1"/>
          </p:cNvSpPr>
          <p:nvPr>
            <p:ph idx="1"/>
          </p:nvPr>
        </p:nvSpPr>
        <p:spPr/>
        <p:txBody>
          <a:bodyPr rtlCol="0">
            <a:normAutofit/>
          </a:bodyPr>
          <a:lstStyle/>
          <a:p>
            <a:pPr fontAlgn="auto">
              <a:spcAft>
                <a:spcPts val="0"/>
              </a:spcAft>
              <a:buFont typeface="Arial"/>
              <a:buChar char="•"/>
              <a:defRPr/>
            </a:pPr>
            <a:r>
              <a:rPr lang="en-US" dirty="0" smtClean="0"/>
              <a:t>Which of the following describes the ion concentrations in a typical neuron?</a:t>
            </a:r>
          </a:p>
          <a:p>
            <a:pPr marL="0" indent="0" fontAlgn="auto">
              <a:spcAft>
                <a:spcPts val="0"/>
              </a:spcAft>
              <a:buFont typeface="Arial"/>
              <a:buNone/>
              <a:defRPr/>
            </a:pPr>
            <a:r>
              <a:rPr lang="en-US" dirty="0"/>
              <a:t>	</a:t>
            </a:r>
            <a:r>
              <a:rPr lang="en-US" dirty="0" smtClean="0"/>
              <a:t>A) [Na+] high inside, [K+] high inside</a:t>
            </a:r>
          </a:p>
          <a:p>
            <a:pPr marL="0" indent="0" fontAlgn="auto">
              <a:spcAft>
                <a:spcPts val="0"/>
              </a:spcAft>
              <a:buFont typeface="Arial"/>
              <a:buNone/>
              <a:defRPr/>
            </a:pPr>
            <a:r>
              <a:rPr lang="en-US" dirty="0"/>
              <a:t>	</a:t>
            </a:r>
            <a:r>
              <a:rPr lang="en-US" dirty="0" smtClean="0"/>
              <a:t>B) </a:t>
            </a:r>
            <a:r>
              <a:rPr lang="en-US" dirty="0"/>
              <a:t>[Na+] high </a:t>
            </a:r>
            <a:r>
              <a:rPr lang="en-US" dirty="0" smtClean="0"/>
              <a:t>outside, </a:t>
            </a:r>
            <a:r>
              <a:rPr lang="en-US" dirty="0"/>
              <a:t>[K+] high </a:t>
            </a:r>
            <a:r>
              <a:rPr lang="en-US" dirty="0" smtClean="0"/>
              <a:t>outside</a:t>
            </a:r>
          </a:p>
          <a:p>
            <a:pPr marL="0" indent="0" fontAlgn="auto">
              <a:spcAft>
                <a:spcPts val="0"/>
              </a:spcAft>
              <a:buFont typeface="Arial"/>
              <a:buNone/>
              <a:defRPr/>
            </a:pPr>
            <a:r>
              <a:rPr lang="en-US" dirty="0" smtClean="0"/>
              <a:t>	C) </a:t>
            </a:r>
            <a:r>
              <a:rPr lang="en-US" dirty="0"/>
              <a:t>[Na+] high inside, [K+] high </a:t>
            </a:r>
            <a:r>
              <a:rPr lang="en-US" dirty="0" smtClean="0"/>
              <a:t>outside</a:t>
            </a:r>
          </a:p>
          <a:p>
            <a:pPr marL="0" indent="0" fontAlgn="auto">
              <a:spcAft>
                <a:spcPts val="0"/>
              </a:spcAft>
              <a:buFont typeface="Arial"/>
              <a:buNone/>
              <a:defRPr/>
            </a:pPr>
            <a:r>
              <a:rPr lang="en-US" dirty="0"/>
              <a:t>	</a:t>
            </a:r>
            <a:r>
              <a:rPr lang="en-US" dirty="0" smtClean="0"/>
              <a:t>D)</a:t>
            </a:r>
            <a:r>
              <a:rPr lang="en-US" dirty="0"/>
              <a:t> [Na+] high </a:t>
            </a:r>
            <a:r>
              <a:rPr lang="en-US" dirty="0" smtClean="0"/>
              <a:t>outside, </a:t>
            </a:r>
            <a:r>
              <a:rPr lang="en-US" dirty="0"/>
              <a:t>[K+] high inside</a:t>
            </a:r>
          </a:p>
        </p:txBody>
      </p:sp>
      <p:sp>
        <p:nvSpPr>
          <p:cNvPr id="4" name="Slide Number Placeholder 3"/>
          <p:cNvSpPr>
            <a:spLocks noGrp="1"/>
          </p:cNvSpPr>
          <p:nvPr>
            <p:ph type="sldNum" sz="quarter" idx="12"/>
          </p:nvPr>
        </p:nvSpPr>
        <p:spPr/>
        <p:txBody>
          <a:bodyPr/>
          <a:lstStyle/>
          <a:p>
            <a:pPr>
              <a:defRPr/>
            </a:pPr>
            <a:fld id="{89700C33-3E07-42F6-B532-6EF4DCE13758}" type="slidenum">
              <a:rPr lang="en-US"/>
              <a:pPr>
                <a:defRPr/>
              </a:pPr>
              <a:t>9</a:t>
            </a:fld>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4444</TotalTime>
  <Words>2371</Words>
  <Application>Microsoft Macintosh PowerPoint</Application>
  <PresentationFormat>On-screen Show (4:3)</PresentationFormat>
  <Paragraphs>352</Paragraphs>
  <Slides>31</Slides>
  <Notes>22</Notes>
  <HiddenSlides>0</HiddenSlides>
  <MMClips>0</MMClips>
  <ScaleCrop>false</ScaleCrop>
  <HeadingPairs>
    <vt:vector size="6" baseType="variant">
      <vt:variant>
        <vt:lpstr>Fonts Used</vt:lpstr>
      </vt:variant>
      <vt:variant>
        <vt:i4>2</vt:i4>
      </vt:variant>
      <vt:variant>
        <vt:lpstr>Design Template</vt:lpstr>
      </vt:variant>
      <vt:variant>
        <vt:i4>1</vt:i4>
      </vt:variant>
      <vt:variant>
        <vt:lpstr>Slide Titles</vt:lpstr>
      </vt:variant>
      <vt:variant>
        <vt:i4>31</vt:i4>
      </vt:variant>
    </vt:vector>
  </HeadingPairs>
  <TitlesOfParts>
    <vt:vector size="34" baseType="lpstr">
      <vt:lpstr>Calibri</vt:lpstr>
      <vt:lpstr>Arial</vt:lpstr>
      <vt:lpstr>Office Theme</vt:lpstr>
      <vt:lpstr>Unit Title: Excitable Cells Tidbit Title: Understanding membrane potential</vt:lpstr>
      <vt:lpstr>For the Instructor: Components of the Activity Sheet</vt:lpstr>
      <vt:lpstr>Slide 3</vt:lpstr>
      <vt:lpstr>Context of our tidbit</vt:lpstr>
      <vt:lpstr>Tidbit: Understanding Membrane Potential</vt:lpstr>
      <vt:lpstr>Slide 6</vt:lpstr>
      <vt:lpstr>Slide 7</vt:lpstr>
      <vt:lpstr>Slide 8</vt:lpstr>
      <vt:lpstr>From your pretest…</vt:lpstr>
      <vt:lpstr>Set up your activity sheet using what you know about the cell </vt:lpstr>
      <vt:lpstr>Slide 11</vt:lpstr>
      <vt:lpstr>Membrane Potential</vt:lpstr>
      <vt:lpstr>What is the membrane potential (Vm) across this membrane?</vt:lpstr>
      <vt:lpstr>What could you do to change the Vm? </vt:lpstr>
      <vt:lpstr>Slide 15</vt:lpstr>
      <vt:lpstr>Slide 16</vt:lpstr>
      <vt:lpstr>Which of these pictures is the best representation of what happens?</vt:lpstr>
      <vt:lpstr>Slide 18</vt:lpstr>
      <vt:lpstr>So, what is the Vm across this membrane?</vt:lpstr>
      <vt:lpstr>Slide 20</vt:lpstr>
      <vt:lpstr>What is the Vm across this membrane?</vt:lpstr>
      <vt:lpstr>Slide 22</vt:lpstr>
      <vt:lpstr>Slide 23</vt:lpstr>
      <vt:lpstr>Slide 24</vt:lpstr>
      <vt:lpstr>Which is closest to the real resting neuron?</vt:lpstr>
      <vt:lpstr>Compared with a membrane containing only K+ channels, the Vm of the resting cell is</vt:lpstr>
      <vt:lpstr>Basic physics in understanding cell function Membrane             Capacitor circuit </vt:lpstr>
      <vt:lpstr>Summary</vt:lpstr>
      <vt:lpstr>Slide 29</vt:lpstr>
      <vt:lpstr>Slide 30</vt:lpstr>
      <vt:lpstr>Homework</vt:lpstr>
    </vt:vector>
  </TitlesOfParts>
  <Company>WPI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Excitable Cells</dc:title>
  <dc:creator>Jagan Srinivasan</dc:creator>
  <cp:lastModifiedBy>jdy</cp:lastModifiedBy>
  <cp:revision>164</cp:revision>
  <dcterms:created xsi:type="dcterms:W3CDTF">2013-08-07T18:09:59Z</dcterms:created>
  <dcterms:modified xsi:type="dcterms:W3CDTF">2013-11-07T16:50:51Z</dcterms:modified>
</cp:coreProperties>
</file>